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Стиль из темы 2 - акцент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93D81CF-94F2-401A-BA57-92F5A7B2D0C5}" styleName="Средний стиль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8EC20E35-A176-4012-BC5E-935CFFF8708E}" styleName="Средний стиль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9631B5-78F2-41C9-869B-9F39066F8104}" styleName="Средний стиль 3 -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3501" autoAdjust="0"/>
    <p:restoredTop sz="94674" autoAdjust="0"/>
  </p:normalViewPr>
  <p:slideViewPr>
    <p:cSldViewPr>
      <p:cViewPr varScale="1">
        <p:scale>
          <a:sx n="94" d="100"/>
          <a:sy n="94" d="100"/>
        </p:scale>
        <p:origin x="-552" y="-1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46"/>
  <c:chart>
    <c:title>
      <c:layout/>
    </c:title>
    <c:plotArea>
      <c:layout/>
      <c:barChart>
        <c:barDir val="col"/>
        <c:grouping val="clustered"/>
        <c:ser>
          <c:idx val="2"/>
          <c:order val="0"/>
          <c:tx>
            <c:strRef>
              <c:f>Лист1!$D$1</c:f>
              <c:strCache>
                <c:ptCount val="1"/>
                <c:pt idx="0">
                  <c:v>Потомство алкоголиков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Погибли</c:v>
                </c:pt>
                <c:pt idx="1">
                  <c:v>Страдали водянкой</c:v>
                </c:pt>
                <c:pt idx="2">
                  <c:v>Росли идиотами</c:v>
                </c:pt>
                <c:pt idx="3">
                  <c:v>Были здоровы</c:v>
                </c:pt>
              </c:strCache>
            </c:strRef>
          </c:cat>
          <c:val>
            <c:numRef>
              <c:f>Лист1!$D$2:$D$5</c:f>
              <c:numCache>
                <c:formatCode>0%</c:formatCode>
                <c:ptCount val="4"/>
                <c:pt idx="0">
                  <c:v>0.5</c:v>
                </c:pt>
                <c:pt idx="1">
                  <c:v>0.1</c:v>
                </c:pt>
                <c:pt idx="2">
                  <c:v>0.12000000000000001</c:v>
                </c:pt>
                <c:pt idx="3">
                  <c:v>0.1</c:v>
                </c:pt>
              </c:numCache>
            </c:numRef>
          </c:val>
        </c:ser>
        <c:axId val="91839488"/>
        <c:axId val="91714304"/>
      </c:barChart>
      <c:catAx>
        <c:axId val="91839488"/>
        <c:scaling>
          <c:orientation val="minMax"/>
        </c:scaling>
        <c:axPos val="b"/>
        <c:tickLblPos val="nextTo"/>
        <c:crossAx val="91714304"/>
        <c:crosses val="autoZero"/>
        <c:auto val="1"/>
        <c:lblAlgn val="ctr"/>
        <c:lblOffset val="100"/>
      </c:catAx>
      <c:valAx>
        <c:axId val="91714304"/>
        <c:scaling>
          <c:orientation val="minMax"/>
        </c:scaling>
        <c:axPos val="l"/>
        <c:majorGridlines/>
        <c:numFmt formatCode="0%" sourceLinked="1"/>
        <c:tickLblPos val="nextTo"/>
        <c:crossAx val="91839488"/>
        <c:crosses val="autoZero"/>
        <c:crossBetween val="between"/>
      </c:valAx>
      <c:spPr>
        <a:noFill/>
        <a:ln w="25400">
          <a:noFill/>
        </a:ln>
      </c:spPr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47"/>
  <c:chart>
    <c:title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Лист1!$D$1</c:f>
              <c:strCache>
                <c:ptCount val="1"/>
                <c:pt idx="0">
                  <c:v>Возможности АСП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Алкоголизм  матери</c:v>
                </c:pt>
                <c:pt idx="1">
                  <c:v>Алкоголизм отца</c:v>
                </c:pt>
                <c:pt idx="2">
                  <c:v>Алкоголизм обоих родит.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44</c:v>
                </c:pt>
                <c:pt idx="1">
                  <c:v>52</c:v>
                </c:pt>
                <c:pt idx="2">
                  <c:v>65</c:v>
                </c:pt>
              </c:numCache>
            </c:numRef>
          </c:val>
        </c:ser>
        <c:axId val="91748608"/>
        <c:axId val="91975680"/>
      </c:barChart>
      <c:catAx>
        <c:axId val="91748608"/>
        <c:scaling>
          <c:orientation val="minMax"/>
        </c:scaling>
        <c:axPos val="b"/>
        <c:tickLblPos val="nextTo"/>
        <c:crossAx val="91975680"/>
        <c:crosses val="autoZero"/>
        <c:auto val="1"/>
        <c:lblAlgn val="ctr"/>
        <c:lblOffset val="100"/>
      </c:catAx>
      <c:valAx>
        <c:axId val="91975680"/>
        <c:scaling>
          <c:orientation val="minMax"/>
        </c:scaling>
        <c:axPos val="l"/>
        <c:majorGridlines/>
        <c:numFmt formatCode="General" sourceLinked="1"/>
        <c:tickLblPos val="nextTo"/>
        <c:crossAx val="9174860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0925308879073046"/>
          <c:y val="0.28206071741032379"/>
          <c:w val="0.27855178925805013"/>
          <c:h val="0.31224531933508315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E42F928-B025-4A73-98AE-93C4E3C2E656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ru-RU"/>
        </a:p>
      </dgm:t>
    </dgm:pt>
    <dgm:pt modelId="{0854CA7B-95AC-472F-906E-7EF12C9A8229}">
      <dgm:prSet/>
      <dgm:spPr/>
      <dgm:t>
        <a:bodyPr/>
        <a:lstStyle/>
        <a:p>
          <a:pPr rtl="0"/>
          <a:r>
            <a:rPr lang="ru-RU" b="0" baseline="0" dirty="0" smtClean="0"/>
            <a:t>Алкоголизм передается по наследству?</a:t>
          </a:r>
          <a:endParaRPr lang="ru-RU" b="0" baseline="0" dirty="0"/>
        </a:p>
      </dgm:t>
    </dgm:pt>
    <dgm:pt modelId="{4B61B026-1553-4DB7-89A3-0E7AC099D3E4}" type="parTrans" cxnId="{E059C0D3-56EC-44F6-99C2-E83147908251}">
      <dgm:prSet/>
      <dgm:spPr/>
      <dgm:t>
        <a:bodyPr/>
        <a:lstStyle/>
        <a:p>
          <a:endParaRPr lang="ru-RU"/>
        </a:p>
      </dgm:t>
    </dgm:pt>
    <dgm:pt modelId="{CDCF9ED3-C154-4FA9-9CD2-1EBBB9B4DB51}" type="sibTrans" cxnId="{E059C0D3-56EC-44F6-99C2-E83147908251}">
      <dgm:prSet/>
      <dgm:spPr/>
      <dgm:t>
        <a:bodyPr/>
        <a:lstStyle/>
        <a:p>
          <a:endParaRPr lang="ru-RU"/>
        </a:p>
      </dgm:t>
    </dgm:pt>
    <dgm:pt modelId="{12E481E1-02B6-4119-801B-BD2DFC66F53B}" type="pres">
      <dgm:prSet presAssocID="{6E42F928-B025-4A73-98AE-93C4E3C2E65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2A925D8-A250-4E9B-9D7B-29647D5E2E7B}" type="pres">
      <dgm:prSet presAssocID="{0854CA7B-95AC-472F-906E-7EF12C9A8229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53BE388-49E3-4A67-AFF8-45DF16548378}" type="presOf" srcId="{6E42F928-B025-4A73-98AE-93C4E3C2E656}" destId="{12E481E1-02B6-4119-801B-BD2DFC66F53B}" srcOrd="0" destOrd="0" presId="urn:microsoft.com/office/officeart/2005/8/layout/vList2"/>
    <dgm:cxn modelId="{E059C0D3-56EC-44F6-99C2-E83147908251}" srcId="{6E42F928-B025-4A73-98AE-93C4E3C2E656}" destId="{0854CA7B-95AC-472F-906E-7EF12C9A8229}" srcOrd="0" destOrd="0" parTransId="{4B61B026-1553-4DB7-89A3-0E7AC099D3E4}" sibTransId="{CDCF9ED3-C154-4FA9-9CD2-1EBBB9B4DB51}"/>
    <dgm:cxn modelId="{3A12260C-DF90-45F8-91B6-0F94D26BAFB4}" type="presOf" srcId="{0854CA7B-95AC-472F-906E-7EF12C9A8229}" destId="{02A925D8-A250-4E9B-9D7B-29647D5E2E7B}" srcOrd="0" destOrd="0" presId="urn:microsoft.com/office/officeart/2005/8/layout/vList2"/>
    <dgm:cxn modelId="{8298F386-9E32-4AB6-8AC5-4F158CD8B232}" type="presParOf" srcId="{12E481E1-02B6-4119-801B-BD2DFC66F53B}" destId="{02A925D8-A250-4E9B-9D7B-29647D5E2E7B}" srcOrd="0" destOrd="0" presId="urn:microsoft.com/office/officeart/2005/8/layout/vList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 l="-26000" r="-2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C919D-1313-478A-9AEA-0254F1CF40B3}" type="datetimeFigureOut">
              <a:rPr lang="ru-RU" smtClean="0"/>
              <a:pPr/>
              <a:t>09.06.2011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85D465-DAFB-47DB-944D-B629B1FC240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C919D-1313-478A-9AEA-0254F1CF40B3}" type="datetimeFigureOut">
              <a:rPr lang="ru-RU" smtClean="0"/>
              <a:pPr/>
              <a:t>09.06.2011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5D465-DAFB-47DB-944D-B629B1FC24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C919D-1313-478A-9AEA-0254F1CF40B3}" type="datetimeFigureOut">
              <a:rPr lang="ru-RU" smtClean="0"/>
              <a:pPr/>
              <a:t>09.06.2011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5D465-DAFB-47DB-944D-B629B1FC24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C919D-1313-478A-9AEA-0254F1CF40B3}" type="datetimeFigureOut">
              <a:rPr lang="ru-RU" smtClean="0"/>
              <a:pPr/>
              <a:t>09.06.2011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5D465-DAFB-47DB-944D-B629B1FC24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 l="-26000" r="-2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80C919D-1313-478A-9AEA-0254F1CF40B3}" type="datetimeFigureOut">
              <a:rPr lang="ru-RU" smtClean="0"/>
              <a:pPr/>
              <a:t>09.06.2011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1285D465-DAFB-47DB-944D-B629B1FC240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 t="-24000" b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C919D-1313-478A-9AEA-0254F1CF40B3}" type="datetimeFigureOut">
              <a:rPr lang="ru-RU" smtClean="0"/>
              <a:pPr/>
              <a:t>09.06.2011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5D465-DAFB-47DB-944D-B629B1FC240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bg>
      <p:bgPr>
        <a:blipFill dpi="0" rotWithShape="1">
          <a:blip r:embed="rId2">
            <a:lum/>
          </a:blip>
          <a:srcRect/>
          <a:stretch>
            <a:fillRect l="-26000" r="-2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C919D-1313-478A-9AEA-0254F1CF40B3}" type="datetimeFigureOut">
              <a:rPr lang="ru-RU" smtClean="0"/>
              <a:pPr/>
              <a:t>09.06.2011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5D465-DAFB-47DB-944D-B629B1FC240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Pr>
        <a:blipFill dpi="0" rotWithShape="1">
          <a:blip r:embed="rId2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5D465-DAFB-47DB-944D-B629B1FC240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C919D-1313-478A-9AEA-0254F1CF40B3}" type="datetimeFigureOut">
              <a:rPr lang="ru-RU" smtClean="0"/>
              <a:pPr/>
              <a:t>09.06.2011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bg>
      <p:bgPr>
        <a:blipFill dpi="0" rotWithShape="1">
          <a:blip r:embed="rId2">
            <a:lum/>
          </a:blip>
          <a:srcRect/>
          <a:stretch>
            <a:fillRect l="-20000" r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C919D-1313-478A-9AEA-0254F1CF40B3}" type="datetimeFigureOut">
              <a:rPr lang="ru-RU" smtClean="0"/>
              <a:pPr/>
              <a:t>09.06.2011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5D465-DAFB-47DB-944D-B629B1FC240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bg>
      <p:bgPr>
        <a:blipFill dpi="0" rotWithShape="1">
          <a:blip r:embed="rId2">
            <a:lum/>
          </a:blip>
          <a:srcRect/>
          <a:stretch>
            <a:fillRect l="-26000" r="-2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C919D-1313-478A-9AEA-0254F1CF40B3}" type="datetimeFigureOut">
              <a:rPr lang="ru-RU" smtClean="0"/>
              <a:pPr/>
              <a:t>09.06.2011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5D465-DAFB-47DB-944D-B629B1FC24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80C919D-1313-478A-9AEA-0254F1CF40B3}" type="datetimeFigureOut">
              <a:rPr lang="ru-RU" smtClean="0"/>
              <a:pPr/>
              <a:t>09.06.2011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285D465-DAFB-47DB-944D-B629B1FC240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C919D-1313-478A-9AEA-0254F1CF40B3}" type="datetimeFigureOut">
              <a:rPr lang="ru-RU" smtClean="0"/>
              <a:pPr/>
              <a:t>09.06.2011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85D465-DAFB-47DB-944D-B629B1FC240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dirty="0" smtClean="0"/>
              <a:t>Образец текста</a:t>
            </a:r>
          </a:p>
          <a:p>
            <a:pPr lvl="1" eaLnBrk="1" latinLnBrk="0" hangingPunct="1"/>
            <a:r>
              <a:rPr kumimoji="0" lang="ru-RU" dirty="0" smtClean="0"/>
              <a:t>Второй уровень</a:t>
            </a:r>
          </a:p>
          <a:p>
            <a:pPr lvl="2" eaLnBrk="1" latinLnBrk="0" hangingPunct="1"/>
            <a:r>
              <a:rPr kumimoji="0" lang="ru-RU" dirty="0" smtClean="0"/>
              <a:t>Третий уровень</a:t>
            </a:r>
          </a:p>
          <a:p>
            <a:pPr lvl="3" eaLnBrk="1" latinLnBrk="0" hangingPunct="1"/>
            <a:r>
              <a:rPr kumimoji="0" lang="ru-RU" dirty="0" smtClean="0"/>
              <a:t>Четвертый уровень</a:t>
            </a:r>
          </a:p>
          <a:p>
            <a:pPr lvl="4" eaLnBrk="1" latinLnBrk="0" hangingPunct="1"/>
            <a:r>
              <a:rPr kumimoji="0" lang="ru-RU" dirty="0" smtClean="0"/>
              <a:t>Пятый уровень</a:t>
            </a:r>
            <a:endParaRPr kumimoji="0" lang="en-US" dirty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80C919D-1313-478A-9AEA-0254F1CF40B3}" type="datetimeFigureOut">
              <a:rPr lang="ru-RU" smtClean="0"/>
              <a:pPr/>
              <a:t>09.06.2011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1285D465-DAFB-47DB-944D-B629B1FC240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endParaRPr kumimoji="0"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" pitchFamily="2" charset="2"/>
        <a:buChar char="v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" pitchFamily="2" charset="2"/>
        <a:buChar char="v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" pitchFamily="2" charset="2"/>
        <a:buChar char="v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                 </a:t>
            </a:r>
          </a:p>
          <a:p>
            <a:endParaRPr lang="ru-RU" dirty="0" smtClean="0">
              <a:solidFill>
                <a:schemeClr val="bg1"/>
              </a:solidFill>
            </a:endParaRPr>
          </a:p>
          <a:p>
            <a:endParaRPr lang="ru-RU" dirty="0" smtClean="0">
              <a:solidFill>
                <a:schemeClr val="bg1"/>
              </a:solidFill>
            </a:endParaRPr>
          </a:p>
          <a:p>
            <a:endParaRPr lang="ru-RU" dirty="0" smtClean="0">
              <a:solidFill>
                <a:schemeClr val="bg1"/>
              </a:solidFill>
            </a:endParaRPr>
          </a:p>
          <a:p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                             Выполнила: Новикова Надежда 9б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ru-RU" sz="60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ru-RU" sz="60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ru-RU" sz="60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ru-RU" sz="60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ru-RU" sz="60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ru-RU" sz="60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ru-RU" sz="60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ru-RU" sz="60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ru-RU" sz="60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ru-RU" sz="60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ru-RU" sz="60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ru-RU" sz="60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ru-RU" sz="60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ru-RU" sz="60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ru-RU" sz="60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ru-RU" sz="60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ru-RU" sz="60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ru-RU" sz="60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ru-RU" sz="60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ru-RU" sz="60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ru-RU" sz="60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ru-RU" sz="60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ru-RU" sz="60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ru-RU" sz="60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ru-RU" sz="60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ru-RU" sz="60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ru-RU" sz="60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ru-RU" sz="60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ru-RU" sz="60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ru-RU" sz="60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ru-RU" sz="60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ru-RU" sz="60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ru-RU" sz="60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ru-RU" sz="60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ru-RU" sz="60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ru-RU" sz="60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ru-RU" sz="60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ru-RU" sz="60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ru-RU" sz="60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ru-RU" sz="60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ru-RU" sz="60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ru-RU" sz="60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ru-RU" sz="60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ru-RU" sz="60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ru-RU" sz="60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ru-RU" sz="60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ru-RU" sz="60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ru-RU" sz="60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ru-RU" sz="60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ru-RU" sz="60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ru-RU" sz="60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ru-RU" sz="60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ru-RU" sz="60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ru-RU" sz="60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ru-RU" sz="60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ru-RU" sz="60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ru-RU" sz="60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ru-RU" sz="60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ru-RU" sz="60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ru-RU" sz="60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ru-RU" sz="60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ru-RU" sz="60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ru-RU" sz="60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ru-RU" sz="60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ru-RU" sz="60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ru-RU" sz="60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ru-RU" sz="60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ru-RU" sz="60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ru-RU" sz="60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ru-RU" sz="60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ru-RU" sz="54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Алкогольный синдром</a:t>
            </a:r>
            <a:br>
              <a:rPr lang="ru-RU" sz="54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ru-RU" sz="54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плода</a:t>
            </a:r>
            <a:br>
              <a:rPr lang="ru-RU" sz="54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ru-RU" sz="54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( АСП )</a:t>
            </a:r>
            <a:endParaRPr lang="ru-RU" sz="5400" b="1" spc="150" dirty="0">
              <a:ln w="11430"/>
              <a:solidFill>
                <a:srgbClr val="FFFF00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857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Содержимое 10"/>
          <p:cNvGraphicFramePr>
            <a:graphicFrameLocks noGrp="1"/>
          </p:cNvGraphicFramePr>
          <p:nvPr>
            <p:ph sz="quarter" idx="1"/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928669"/>
          <a:ext cx="9144000" cy="5979355"/>
        </p:xfrm>
        <a:graphic>
          <a:graphicData uri="http://schemas.openxmlformats.org/drawingml/2006/table">
            <a:tbl>
              <a:tblPr firstRow="1" bandRow="1">
                <a:tableStyleId>{EB9631B5-78F2-41C9-869B-9F39066F8104}</a:tableStyleId>
              </a:tblPr>
              <a:tblGrid>
                <a:gridCol w="3071802"/>
                <a:gridCol w="1857388"/>
                <a:gridCol w="1928810"/>
                <a:gridCol w="2286000"/>
              </a:tblGrid>
              <a:tr h="486889">
                <a:tc>
                  <a:txBody>
                    <a:bodyPr/>
                    <a:lstStyle/>
                    <a:p>
                      <a:r>
                        <a:rPr lang="ru-RU" dirty="0" smtClean="0"/>
                        <a:t>Показатели: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2008 год.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2009 год.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2010 год.</a:t>
                      </a:r>
                      <a:endParaRPr lang="ru-RU" dirty="0"/>
                    </a:p>
                  </a:txBody>
                  <a:tcPr/>
                </a:tc>
              </a:tr>
              <a:tr h="885244">
                <a:tc>
                  <a:txBody>
                    <a:bodyPr/>
                    <a:lstStyle/>
                    <a:p>
                      <a:r>
                        <a:rPr lang="ru-RU" dirty="0" smtClean="0"/>
                        <a:t>1)Рождаемость</a:t>
                      </a:r>
                      <a:r>
                        <a:rPr lang="ru-RU" baseline="0" dirty="0" smtClean="0"/>
                        <a:t> по о. Муром ( на 1000 чел. 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10,8%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10,6%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10,7%</a:t>
                      </a:r>
                      <a:endParaRPr lang="ru-RU" dirty="0"/>
                    </a:p>
                  </a:txBody>
                  <a:tcPr/>
                </a:tc>
              </a:tr>
              <a:tr h="885244">
                <a:tc>
                  <a:txBody>
                    <a:bodyPr/>
                    <a:lstStyle/>
                    <a:p>
                      <a:r>
                        <a:rPr lang="ru-RU" dirty="0" smtClean="0"/>
                        <a:t>2)Смертность насе6ления ( на 1000 чел. 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17,3%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17,9%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17,8%</a:t>
                      </a:r>
                      <a:endParaRPr lang="ru-RU" dirty="0"/>
                    </a:p>
                  </a:txBody>
                  <a:tcPr/>
                </a:tc>
              </a:tr>
              <a:tr h="672205">
                <a:tc>
                  <a:txBody>
                    <a:bodyPr/>
                    <a:lstStyle/>
                    <a:p>
                      <a:r>
                        <a:rPr lang="ru-RU" dirty="0" smtClean="0"/>
                        <a:t>3)Младенческая смертность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8,6%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2,6%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3,2%</a:t>
                      </a:r>
                      <a:endParaRPr lang="ru-RU" dirty="0"/>
                    </a:p>
                  </a:txBody>
                  <a:tcPr/>
                </a:tc>
              </a:tr>
              <a:tr h="810034">
                <a:tc>
                  <a:txBody>
                    <a:bodyPr/>
                    <a:lstStyle/>
                    <a:p>
                      <a:r>
                        <a:rPr lang="ru-RU" dirty="0" smtClean="0"/>
                        <a:t>Причины</a:t>
                      </a:r>
                      <a:r>
                        <a:rPr lang="ru-RU" baseline="0" dirty="0" smtClean="0"/>
                        <a:t> смертности по РФ: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053045">
                <a:tc>
                  <a:txBody>
                    <a:bodyPr/>
                    <a:lstStyle/>
                    <a:p>
                      <a:r>
                        <a:rPr lang="ru-RU" dirty="0" smtClean="0"/>
                        <a:t>- Болезни системы кровообращения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72%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66%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65%</a:t>
                      </a:r>
                      <a:endParaRPr lang="ru-RU" dirty="0"/>
                    </a:p>
                  </a:txBody>
                  <a:tcPr/>
                </a:tc>
              </a:tr>
              <a:tr h="567024"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ru-RU" dirty="0" smtClean="0"/>
                        <a:t>Кровообразование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16,7%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15,5%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15%</a:t>
                      </a:r>
                      <a:endParaRPr lang="ru-RU" dirty="0"/>
                    </a:p>
                  </a:txBody>
                  <a:tcPr/>
                </a:tc>
              </a:tr>
              <a:tr h="619670">
                <a:tc>
                  <a:txBody>
                    <a:bodyPr/>
                    <a:lstStyle/>
                    <a:p>
                      <a:r>
                        <a:rPr lang="ru-RU" dirty="0" smtClean="0"/>
                        <a:t>-Травмы и отравления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8,1%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6,9%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6,7%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0" y="142852"/>
            <a:ext cx="91440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200" b="1" dirty="0" smtClean="0">
                <a:ln w="50800"/>
                <a:solidFill>
                  <a:schemeClr val="bg1"/>
                </a:solidFill>
              </a:rPr>
              <a:t>Статистика смертности и рождаемости</a:t>
            </a:r>
            <a:endParaRPr lang="ru-RU" sz="3200" b="1" cap="none" spc="0" dirty="0">
              <a:ln w="50800"/>
              <a:solidFill>
                <a:schemeClr val="bg1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000792"/>
          </a:xfrm>
        </p:spPr>
        <p:txBody>
          <a:bodyPr>
            <a:normAutofit lnSpcReduction="10000"/>
          </a:bodyPr>
          <a:lstStyle/>
          <a:p>
            <a:pPr>
              <a:buClr>
                <a:schemeClr val="bg1"/>
              </a:buClr>
              <a:buFont typeface="Wingdings" pitchFamily="2" charset="2"/>
              <a:buChar char="v"/>
            </a:pPr>
            <a:r>
              <a:rPr lang="ru-RU" dirty="0" smtClean="0"/>
              <a:t>При  анализе полученных мною данных следует сделать выводы: уровень младенческой смертности в 2009 – 2010 годах значительно уменьшился, по сравнению с 2008 годом, но по прежнему вызывает опасение, так как:</a:t>
            </a:r>
          </a:p>
          <a:p>
            <a:r>
              <a:rPr lang="ru-RU" dirty="0" smtClean="0"/>
              <a:t>- проблема не обсуждаема, либо обсуждаема не в достаточной мере .</a:t>
            </a:r>
          </a:p>
          <a:p>
            <a:r>
              <a:rPr lang="ru-RU" dirty="0" smtClean="0"/>
              <a:t>- низкий нравственно – правовой уровень молодежи и взрослого населения.</a:t>
            </a:r>
          </a:p>
          <a:p>
            <a:r>
              <a:rPr lang="ru-RU" dirty="0" smtClean="0"/>
              <a:t>- духовная </a:t>
            </a:r>
            <a:r>
              <a:rPr lang="ru-RU" dirty="0" err="1" smtClean="0"/>
              <a:t>обедненность</a:t>
            </a:r>
            <a:r>
              <a:rPr lang="ru-RU" dirty="0" smtClean="0"/>
              <a:t> (не организован досуг подростков и взрослых).</a:t>
            </a:r>
          </a:p>
          <a:p>
            <a:r>
              <a:rPr lang="ru-RU" dirty="0" smtClean="0"/>
              <a:t>- не на должном уровне пропаганда ЗОЖ</a:t>
            </a:r>
          </a:p>
          <a:p>
            <a:r>
              <a:rPr lang="ru-RU" dirty="0" smtClean="0"/>
              <a:t>Практически отсутствует положительный опыт семейного воспитания.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quarter" idx="1"/>
          </p:nvPr>
        </p:nvSpPr>
        <p:spPr>
          <a:xfrm>
            <a:off x="457200" y="1643050"/>
            <a:ext cx="8186766" cy="4529150"/>
          </a:xfrm>
        </p:spPr>
        <p:txBody>
          <a:bodyPr/>
          <a:lstStyle/>
          <a:p>
            <a:pPr marL="514350" indent="-514350">
              <a:buClr>
                <a:schemeClr val="bg1"/>
              </a:buClr>
              <a:buAutoNum type="arabicParenR"/>
            </a:pPr>
            <a:r>
              <a:rPr lang="ru-RU" dirty="0" smtClean="0">
                <a:solidFill>
                  <a:srgbClr val="FF0000"/>
                </a:solidFill>
              </a:rPr>
              <a:t>Пропаганда ЗОЖ</a:t>
            </a:r>
          </a:p>
          <a:p>
            <a:pPr marL="514350" indent="-514350">
              <a:buClr>
                <a:schemeClr val="bg1"/>
              </a:buClr>
              <a:buFont typeface="+mj-lt"/>
              <a:buAutoNum type="alphaLcParenR"/>
            </a:pPr>
            <a:r>
              <a:rPr lang="ru-RU" dirty="0" smtClean="0">
                <a:solidFill>
                  <a:srgbClr val="FF0000"/>
                </a:solidFill>
              </a:rPr>
              <a:t>с</a:t>
            </a:r>
            <a:r>
              <a:rPr lang="ru-RU" dirty="0" smtClean="0">
                <a:solidFill>
                  <a:srgbClr val="FF0000"/>
                </a:solidFill>
              </a:rPr>
              <a:t>оздание лекторий</a:t>
            </a:r>
          </a:p>
          <a:p>
            <a:pPr marL="514350" indent="-514350">
              <a:buClr>
                <a:schemeClr val="bg1"/>
              </a:buClr>
              <a:buFont typeface="+mj-lt"/>
              <a:buAutoNum type="alphaLcParenR"/>
            </a:pP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через рекламные ролики</a:t>
            </a:r>
          </a:p>
          <a:p>
            <a:pPr marL="514350" indent="-514350">
              <a:buClr>
                <a:schemeClr val="bg1"/>
              </a:buClr>
              <a:buFont typeface="+mj-lt"/>
              <a:buAutoNum type="alphaLcParenR"/>
            </a:pPr>
            <a:r>
              <a:rPr lang="ru-RU" dirty="0" smtClean="0">
                <a:solidFill>
                  <a:srgbClr val="FF0000"/>
                </a:solidFill>
              </a:rPr>
              <a:t>в</a:t>
            </a:r>
            <a:r>
              <a:rPr lang="ru-RU" dirty="0" smtClean="0">
                <a:solidFill>
                  <a:srgbClr val="FF0000"/>
                </a:solidFill>
              </a:rPr>
              <a:t>стречи со специалистами наркологических диспансеров.</a:t>
            </a:r>
          </a:p>
          <a:p>
            <a:pPr marL="514350" indent="-514350">
              <a:buClr>
                <a:schemeClr val="bg1"/>
              </a:buClr>
              <a:buFont typeface="+mj-lt"/>
              <a:buAutoNum type="alphaLcParenR"/>
            </a:pPr>
            <a:r>
              <a:rPr lang="ru-RU" dirty="0" smtClean="0">
                <a:solidFill>
                  <a:srgbClr val="FF0000"/>
                </a:solidFill>
              </a:rPr>
              <a:t>создание группы лекторий с целью формирования ЗОЖ  среди родителей и детей.</a:t>
            </a:r>
          </a:p>
          <a:p>
            <a:pPr marL="514350" indent="-514350">
              <a:buNone/>
            </a:pPr>
            <a:r>
              <a:rPr lang="ru-RU" dirty="0" smtClean="0">
                <a:solidFill>
                  <a:schemeClr val="bg1"/>
                </a:solidFill>
              </a:rPr>
              <a:t>2) </a:t>
            </a:r>
            <a:r>
              <a:rPr lang="ru-RU" dirty="0" smtClean="0">
                <a:solidFill>
                  <a:srgbClr val="FF0000"/>
                </a:solidFill>
              </a:rPr>
              <a:t>Расширение сети кружков  и спортивных секций.</a:t>
            </a:r>
          </a:p>
          <a:p>
            <a:pPr marL="514350" indent="-514350">
              <a:buNone/>
            </a:pPr>
            <a:r>
              <a:rPr lang="ru-RU" dirty="0" smtClean="0">
                <a:solidFill>
                  <a:schemeClr val="bg1"/>
                </a:solidFill>
              </a:rPr>
              <a:t>3)</a:t>
            </a:r>
            <a:r>
              <a:rPr lang="ru-RU" dirty="0" smtClean="0">
                <a:solidFill>
                  <a:srgbClr val="FF0000"/>
                </a:solidFill>
              </a:rPr>
              <a:t>Организация досуга школьников по месту жительства.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85918" y="428604"/>
            <a:ext cx="54188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>
                  <a:solidFill>
                    <a:schemeClr val="bg1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Рекомендации</a:t>
            </a:r>
            <a:r>
              <a:rPr lang="ru-RU" sz="5400" b="1" cap="none" spc="0" dirty="0" smtClean="0">
                <a:ln>
                  <a:solidFill>
                    <a:schemeClr val="bg1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:</a:t>
            </a:r>
            <a:endParaRPr lang="ru-RU" sz="5400" b="1" cap="none" spc="0" dirty="0">
              <a:ln>
                <a:solidFill>
                  <a:schemeClr val="bg1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71500" indent="-571500">
              <a:buClr>
                <a:schemeClr val="bg1"/>
              </a:buClr>
              <a:buFont typeface="+mj-lt"/>
              <a:buAutoNum type="romanUcPeriod"/>
            </a:pPr>
            <a:r>
              <a:rPr lang="ru-RU" dirty="0" smtClean="0">
                <a:ln>
                  <a:solidFill>
                    <a:schemeClr val="accent4">
                      <a:lumMod val="60000"/>
                      <a:lumOff val="40000"/>
                    </a:schemeClr>
                  </a:solidFill>
                </a:ln>
              </a:rPr>
              <a:t>На окружном, областном и государственном уровне практически отсутствует пропаганда ЗОЖ.</a:t>
            </a:r>
          </a:p>
          <a:p>
            <a:pPr marL="571500" indent="-571500">
              <a:buClr>
                <a:schemeClr val="bg1"/>
              </a:buClr>
              <a:buFont typeface="+mj-lt"/>
              <a:buAutoNum type="romanUcPeriod"/>
            </a:pPr>
            <a:r>
              <a:rPr lang="ru-RU" dirty="0" smtClean="0">
                <a:ln>
                  <a:solidFill>
                    <a:schemeClr val="accent4">
                      <a:lumMod val="60000"/>
                      <a:lumOff val="40000"/>
                    </a:schemeClr>
                  </a:solidFill>
                </a:ln>
              </a:rPr>
              <a:t> </a:t>
            </a:r>
            <a:r>
              <a:rPr lang="ru-RU" dirty="0" smtClean="0">
                <a:ln>
                  <a:solidFill>
                    <a:schemeClr val="accent4">
                      <a:lumMod val="60000"/>
                      <a:lumOff val="40000"/>
                    </a:schemeClr>
                  </a:solidFill>
                </a:ln>
              </a:rPr>
              <a:t>СМИ почти не используют положительный опыт в формировании ЗОЖ.</a:t>
            </a:r>
          </a:p>
          <a:p>
            <a:pPr marL="571500" indent="-571500">
              <a:buClr>
                <a:schemeClr val="bg1"/>
              </a:buClr>
              <a:buFont typeface="+mj-lt"/>
              <a:buAutoNum type="romanUcPeriod"/>
            </a:pPr>
            <a:r>
              <a:rPr lang="ru-RU" dirty="0" smtClean="0">
                <a:ln>
                  <a:solidFill>
                    <a:schemeClr val="accent4">
                      <a:lumMod val="60000"/>
                      <a:lumOff val="40000"/>
                    </a:schemeClr>
                  </a:solidFill>
                </a:ln>
              </a:rPr>
              <a:t>Не создаются условия по месту жительства, по месту работы по созданию организации досуга, спортивной направленности и клубов по интересам, способных отвлечь детей, подростков и взрослых от пагубного влияния вредных привычек, таких как: курение, алкоголизм, наркомания, токсикомания и др.</a:t>
            </a:r>
          </a:p>
          <a:p>
            <a:pPr marL="571500" indent="-571500">
              <a:buFont typeface="+mj-lt"/>
              <a:buAutoNum type="romanUcPeriod"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prstTxWarp prst="textDoubleWave1">
              <a:avLst/>
            </a:prstTxWarp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5400" b="1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 </a:t>
            </a:r>
            <a:r>
              <a:rPr lang="ru-RU" sz="5400" b="1" spc="0" dirty="0" smtClean="0">
                <a:ln w="11430">
                  <a:solidFill>
                    <a:srgbClr val="0070C0"/>
                  </a:solidFill>
                </a:ln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Вывод:  </a:t>
            </a:r>
            <a:endParaRPr lang="ru-RU" sz="5400" b="1" spc="0" dirty="0">
              <a:ln w="11430">
                <a:solidFill>
                  <a:srgbClr val="0070C0"/>
                </a:solidFill>
              </a:ln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article-1215937-0692DF0D000005DC-753_468x31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1030" y="0"/>
            <a:ext cx="9165030" cy="6858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Прямоугольник 4"/>
          <p:cNvSpPr/>
          <p:nvPr/>
        </p:nvSpPr>
        <p:spPr>
          <a:xfrm rot="20541384">
            <a:off x="396064" y="2120317"/>
            <a:ext cx="8731035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all" spc="0" dirty="0" smtClean="0">
                <a:ln w="9000" cmpd="sng">
                  <a:solidFill>
                    <a:srgbClr val="FF000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Я ЗА ЗДОРОВОЕ</a:t>
            </a:r>
          </a:p>
          <a:p>
            <a:pPr algn="ctr"/>
            <a:r>
              <a:rPr lang="ru-RU" sz="8000" b="1" cap="all" spc="0" dirty="0" smtClean="0">
                <a:ln w="9000" cmpd="sng">
                  <a:solidFill>
                    <a:srgbClr val="FF000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 ПОТОМСТВО!</a:t>
            </a:r>
            <a:endParaRPr lang="ru-RU" sz="8000" b="1" cap="all" spc="0" dirty="0">
              <a:ln w="9000" cmpd="sng">
                <a:solidFill>
                  <a:srgbClr val="FF0000"/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q"/>
            </a:pPr>
            <a:r>
              <a:rPr lang="ru-RU" dirty="0" smtClean="0"/>
              <a:t>Употребление алкоголя затрагивает не просто здоровье  человека, но и в целом национальную безопасность в моральном и физическом аспекте. Ничего так быстро и последовательно  не разрушает нацию, как зависимость от алкоголя.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Высокий удельный вес суррогатов алкоголя вызывают «эпидемии» гепатитов, поражение мозга и сердца даже у сказочно здоровых сибиряков.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Рост числа жизненных  трагедий, рождение неполноценного  потомства.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Актуальность проблемы: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Цель: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Clr>
                <a:schemeClr val="bg1"/>
              </a:buClr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FF0000"/>
                </a:solidFill>
              </a:rPr>
              <a:t>Изучить влияние алкоголя на потомство.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buClr>
                <a:schemeClr val="bg1"/>
              </a:buClr>
              <a:buFont typeface="Wingdings" pitchFamily="2" charset="2"/>
              <a:buChar char="ü"/>
            </a:pPr>
            <a:r>
              <a:rPr lang="ru-RU" dirty="0" smtClean="0">
                <a:solidFill>
                  <a:srgbClr val="FF0000"/>
                </a:solidFill>
              </a:rPr>
              <a:t>Проанализировать литературу по данной теме.</a:t>
            </a:r>
          </a:p>
          <a:p>
            <a:pPr marL="514350" indent="-514350">
              <a:buClr>
                <a:schemeClr val="bg1"/>
              </a:buClr>
              <a:buFont typeface="Wingdings" pitchFamily="2" charset="2"/>
              <a:buChar char="ü"/>
            </a:pPr>
            <a:r>
              <a:rPr lang="ru-RU" dirty="0" smtClean="0">
                <a:solidFill>
                  <a:srgbClr val="FF0000"/>
                </a:solidFill>
              </a:rPr>
              <a:t>Выяснить, что представляет собой АСП и его прогнозы.</a:t>
            </a:r>
          </a:p>
          <a:p>
            <a:pPr>
              <a:buClr>
                <a:schemeClr val="bg1"/>
              </a:buClr>
              <a:buFont typeface="Wingdings" pitchFamily="2" charset="2"/>
              <a:buChar char="ü"/>
            </a:pPr>
            <a:r>
              <a:rPr lang="ru-RU" dirty="0" smtClean="0">
                <a:solidFill>
                  <a:srgbClr val="FF0000"/>
                </a:solidFill>
              </a:rPr>
              <a:t>Изучить механизм влияния алкоголя на развития плода.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Цели и задачи: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Задачи: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Что же представляет собой АСП?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Нарушение ЦНС.</a:t>
            </a:r>
          </a:p>
          <a:p>
            <a:r>
              <a:rPr lang="ru-RU" dirty="0" smtClean="0"/>
              <a:t>Замедление  роста.</a:t>
            </a:r>
          </a:p>
          <a:p>
            <a:r>
              <a:rPr lang="ru-RU" dirty="0" smtClean="0"/>
              <a:t>Возникновение уродств внутренних органов.</a:t>
            </a:r>
          </a:p>
          <a:p>
            <a:r>
              <a:rPr lang="ru-RU" dirty="0" smtClean="0"/>
              <a:t>Удлинение лица.</a:t>
            </a:r>
          </a:p>
          <a:p>
            <a:r>
              <a:rPr lang="ru-RU" dirty="0" smtClean="0"/>
              <a:t>Низкий лоб.</a:t>
            </a:r>
          </a:p>
          <a:p>
            <a:r>
              <a:rPr lang="ru-RU" dirty="0" smtClean="0"/>
              <a:t>Большой рот.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Врожденные пороки сердца.</a:t>
            </a:r>
          </a:p>
          <a:p>
            <a:r>
              <a:rPr lang="ru-RU" dirty="0" smtClean="0"/>
              <a:t>Развитие психических заболеваний (эпилепсия, шизофрения).</a:t>
            </a:r>
          </a:p>
          <a:p>
            <a:r>
              <a:rPr lang="ru-RU" dirty="0" smtClean="0"/>
              <a:t>Нарушение речи.</a:t>
            </a:r>
            <a:endParaRPr lang="ru-RU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0005-005-Vlijanie-na-vnutriutrobnoe-razviti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85785" y="-357214"/>
            <a:ext cx="9429785" cy="7215214"/>
          </a:xfrm>
          <a:prstGeom prst="rect">
            <a:avLst/>
          </a:prstGeo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- Мужчины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Крепкое здоровье.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FF0000"/>
                </a:solidFill>
              </a:rPr>
              <a:t>Высокая рабочая должность.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FF0000"/>
                </a:solidFill>
              </a:rPr>
              <a:t>Благополучная семья.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FF0000"/>
                </a:solidFill>
              </a:rPr>
              <a:t>Отцовское счастье.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7030A0"/>
                </a:solidFill>
              </a:rPr>
              <a:t>ЗДОРОВОЕ ПОТОМСТВО!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Красивая внешность.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Хорошая работа.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Благополучная семья.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Материнское счастье.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ЗДОРОВОЕ ПОТОМСТВО!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Алкогольные потери полов: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- Женщины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457200" y="152400"/>
          <a:ext cx="8229600" cy="18478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457200" y="2428868"/>
            <a:ext cx="8305800" cy="2428892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800" dirty="0" smtClean="0"/>
              <a:t>Статистико-генетическими исследованиями доказано, что сам алкоголизм  генетически не передается, передается только склонность к нему.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>
                <a:solidFill>
                  <a:srgbClr val="FF0000"/>
                </a:solidFill>
              </a:rPr>
              <a:t>НО ЭТО НЕ ПОВОД ПИТЬ!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14290"/>
            <a:ext cx="8043890" cy="1309710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Ни сколько нельзя, это как закон!</a:t>
            </a:r>
            <a:endParaRPr lang="ru-RU" sz="4000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110_F_4669021_MEN6WwABm9xuR7MpBcl9v5PLOrwCugV6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3269" r="3269"/>
          <a:stretch>
            <a:fillRect/>
          </a:stretch>
        </p:blipFill>
        <p:spPr>
          <a:xfrm>
            <a:off x="714348" y="1571612"/>
            <a:ext cx="6929486" cy="5000660"/>
          </a:xfr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Некоторые мамы говорят, что принятие </a:t>
            </a:r>
            <a:r>
              <a:rPr lang="ru-RU" dirty="0" smtClean="0">
                <a:solidFill>
                  <a:schemeClr val="bg1"/>
                </a:solidFill>
              </a:rPr>
              <a:t>АЛКОГОЛЯ</a:t>
            </a:r>
            <a:r>
              <a:rPr lang="ru-RU" dirty="0" smtClean="0"/>
              <a:t>, помогает им «стимулировать»  появление молока! Такая «стимуляция» заканчивается весьма плачевно, у детишек появляются судорожные припадки, а иногда настоящие приступы эпилепсии!!!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Доходит до смешного…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180</TotalTime>
  <Words>543</Words>
  <Application>Microsoft Office PowerPoint</Application>
  <PresentationFormat>Экран (4:3)</PresentationFormat>
  <Paragraphs>99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Бумажная</vt:lpstr>
      <vt:lpstr>                                   Алкогольный синдром плода ( АСП )</vt:lpstr>
      <vt:lpstr>Актуальность проблемы:</vt:lpstr>
      <vt:lpstr>Цели и задачи:</vt:lpstr>
      <vt:lpstr>Что же представляет собой АСП?</vt:lpstr>
      <vt:lpstr>Слайд 5</vt:lpstr>
      <vt:lpstr>Алкогольные потери полов:</vt:lpstr>
      <vt:lpstr>   Статистико-генетическими исследованиями доказано, что сам алкоголизм  генетически не передается, передается только склонность к нему. НО ЭТО НЕ ПОВОД ПИТЬ!</vt:lpstr>
      <vt:lpstr>Ни сколько нельзя, это как закон!</vt:lpstr>
      <vt:lpstr>Доходит до смешного…</vt:lpstr>
      <vt:lpstr>Слайд 10</vt:lpstr>
      <vt:lpstr>Слайд 11</vt:lpstr>
      <vt:lpstr>Слайд 12</vt:lpstr>
      <vt:lpstr>Слайд 13</vt:lpstr>
      <vt:lpstr>Слайд 14</vt:lpstr>
      <vt:lpstr>Слайд 15</vt:lpstr>
      <vt:lpstr>   Вывод:  </vt:lpstr>
      <vt:lpstr>Слайд 17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Надя</dc:creator>
  <cp:lastModifiedBy>Надя</cp:lastModifiedBy>
  <cp:revision>33</cp:revision>
  <dcterms:created xsi:type="dcterms:W3CDTF">2011-06-07T09:36:21Z</dcterms:created>
  <dcterms:modified xsi:type="dcterms:W3CDTF">2011-06-09T10:50:35Z</dcterms:modified>
</cp:coreProperties>
</file>