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58" r:id="rId5"/>
    <p:sldId id="276" r:id="rId6"/>
    <p:sldId id="277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8EEB2-C779-4480-8F63-46BBA59F8961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9CCED-5F84-4B3A-951C-52F5BED6D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6f55baa1cedea9ea83c3692f76ef421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714620"/>
            <a:ext cx="4774427" cy="357187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b="1" cap="all" dirty="0" smtClean="0"/>
              <a:t>Ожирение среди подростков. Ожирение хроническое заболевание.</a:t>
            </a:r>
            <a:endParaRPr lang="ru-RU" sz="4000" b="1" cap="all" dirty="0"/>
          </a:p>
        </p:txBody>
      </p:sp>
      <p:sp>
        <p:nvSpPr>
          <p:cNvPr id="7" name="TextBox 6"/>
          <p:cNvSpPr txBox="1"/>
          <p:nvPr/>
        </p:nvSpPr>
        <p:spPr>
          <a:xfrm>
            <a:off x="4571936" y="6357958"/>
            <a:ext cx="4572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выполнила Белякова Кристина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8172480" cy="328614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                                           Схема </a:t>
            </a:r>
            <a:r>
              <a:rPr lang="ru-RU" sz="2000" b="1" dirty="0"/>
              <a:t>рациона подростка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1800" dirty="0" smtClean="0"/>
              <a:t> </a:t>
            </a:r>
            <a:r>
              <a:rPr lang="ru-RU" sz="1800" dirty="0"/>
              <a:t>Девушки в возрасте от 14 до 17 </a:t>
            </a:r>
            <a:r>
              <a:rPr lang="ru-RU" sz="1800" dirty="0" smtClean="0"/>
              <a:t>лет</a:t>
            </a:r>
            <a:r>
              <a:rPr lang="ru-RU" sz="1600" dirty="0" smtClean="0"/>
              <a:t>                       </a:t>
            </a:r>
            <a:r>
              <a:rPr lang="ru-RU" sz="1800" dirty="0" smtClean="0"/>
              <a:t>Юноши </a:t>
            </a:r>
            <a:r>
              <a:rPr lang="ru-RU" sz="1800" dirty="0"/>
              <a:t>в возрасте от 14 до 18 лет</a:t>
            </a:r>
            <a:r>
              <a:rPr lang="ru-RU" sz="1600" dirty="0"/>
              <a:t> </a:t>
            </a:r>
            <a:r>
              <a:rPr lang="ru-RU" sz="1600" dirty="0" smtClean="0"/>
              <a:t>             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1800" dirty="0" smtClean="0"/>
              <a:t>должны </a:t>
            </a:r>
            <a:r>
              <a:rPr lang="ru-RU" sz="1800" dirty="0"/>
              <a:t>употреблять в сутки</a:t>
            </a:r>
            <a:r>
              <a:rPr lang="ru-RU" sz="1600" dirty="0"/>
              <a:t> </a:t>
            </a:r>
            <a:r>
              <a:rPr lang="ru-RU" sz="1600" dirty="0" smtClean="0"/>
              <a:t>                                     </a:t>
            </a:r>
            <a:r>
              <a:rPr lang="ru-RU" sz="1800" dirty="0" smtClean="0"/>
              <a:t>должны </a:t>
            </a:r>
            <a:r>
              <a:rPr lang="ru-RU" sz="1800" dirty="0"/>
              <a:t>употреблять в сутки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1800" dirty="0" smtClean="0"/>
              <a:t>около </a:t>
            </a:r>
            <a:r>
              <a:rPr lang="ru-RU" sz="1800" dirty="0"/>
              <a:t>2500-2800 ккал</a:t>
            </a:r>
            <a:r>
              <a:rPr lang="ru-RU" sz="1600" dirty="0" smtClean="0"/>
              <a:t>.                                                    </a:t>
            </a:r>
            <a:r>
              <a:rPr lang="ru-RU" sz="1800" dirty="0" smtClean="0"/>
              <a:t>3000-3200 ккал.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1251233968_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500174"/>
            <a:ext cx="6198830" cy="50336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ieta-19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0"/>
            <a:ext cx="671517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Рациональное питание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1950" b="1" dirty="0" smtClean="0">
                <a:solidFill>
                  <a:srgbClr val="C00000"/>
                </a:solidFill>
              </a:rPr>
              <a:t>     Предполагает регулярный прием пищи, лучше питаться через равные промежутки времени, чем кушать очень плотно раз в сутки, а остальное время голодать. </a:t>
            </a:r>
          </a:p>
          <a:p>
            <a:r>
              <a:rPr lang="ru-RU" sz="1950" b="1" dirty="0" smtClean="0">
                <a:solidFill>
                  <a:srgbClr val="C00000"/>
                </a:solidFill>
              </a:rPr>
              <a:t>     Самый оптимальный вариант — это 5-6-разовое питание.    Родители должны  контролировать питание ребенка, чтобы избежать проблем с его весом. Нужно составить рацион питания, тогда шансов получить ожирение гораздо меньше.</a:t>
            </a:r>
            <a:endParaRPr lang="ru-RU" sz="195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43182"/>
            <a:ext cx="9144000" cy="1928826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Статистические данные </a:t>
            </a:r>
            <a:r>
              <a:rPr lang="ru-RU" sz="2800" dirty="0" smtClean="0"/>
              <a:t>социологического</a:t>
            </a:r>
            <a:r>
              <a:rPr lang="ru-RU" sz="2800" dirty="0" smtClean="0"/>
              <a:t> </a:t>
            </a:r>
            <a:r>
              <a:rPr lang="ru-RU" sz="2800" dirty="0" smtClean="0"/>
              <a:t>опроса: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</a:t>
            </a:r>
            <a:br>
              <a:rPr lang="ru-RU" sz="2000" dirty="0" smtClean="0"/>
            </a:br>
            <a:r>
              <a:rPr lang="ru-RU" sz="1600" b="1" dirty="0" smtClean="0"/>
              <a:t> Результаты анкетирование среди родителей учащихся 5-11 классов.</a:t>
            </a:r>
            <a:br>
              <a:rPr lang="ru-RU" sz="1600" b="1" dirty="0" smtClean="0"/>
            </a:br>
            <a:r>
              <a:rPr lang="ru-RU" sz="1600" b="1" dirty="0" smtClean="0"/>
              <a:t>Мною был проведен социологический опрос среди родителей и учащихся 5-11. Я провела анкетирование среди 249 родителей. На вопрос, об информированности о питании в школьной столовой положительно ответили 82%, отрицательно  4%, «информированы» частично 14%. </a:t>
            </a:r>
            <a:br>
              <a:rPr lang="ru-RU" sz="1600" b="1" dirty="0" smtClean="0"/>
            </a:br>
            <a:r>
              <a:rPr lang="ru-RU" sz="1600" b="1" dirty="0" smtClean="0"/>
              <a:t>Информацию о питании в школьной столовой родители получили:</a:t>
            </a:r>
            <a:br>
              <a:rPr lang="ru-RU" sz="1600" b="1" dirty="0" smtClean="0"/>
            </a:br>
            <a:r>
              <a:rPr lang="ru-RU" sz="1600" b="1" dirty="0" smtClean="0"/>
              <a:t>98 от классного руководителя, 53% от администрации школы, 92% от ребенка,  25% от других родителей. Все 100% родителей за то, чтобы их дети питались в школьной столовой. На вопрос «питается ли ваш ребенок в школьной столовой» 78% родителей ответили утвердительно, 43% «питается в буфете»,  5% - не питается. 75%  родителей  считают,  что их дети  довольны питанием в школьной столовой, 7% не довольны, чаще всего детям не нравится меню, а не питаются, т.к. не успевают проголодаться или им нравится пользоваться услугами буфета. В качестве предложения по улучшению питания в школьной столовой родители высказали пожелание увеличить объем порций для учащихся старших классов</a:t>
            </a:r>
            <a:r>
              <a:rPr lang="ru-RU" sz="1600" b="1" dirty="0" smtClean="0"/>
              <a:t>.</a:t>
            </a:r>
            <a:br>
              <a:rPr lang="ru-RU" sz="1600" b="1" dirty="0" smtClean="0"/>
            </a:br>
            <a:r>
              <a:rPr lang="ru-RU" sz="1600" b="1" dirty="0" smtClean="0"/>
              <a:t> </a:t>
            </a:r>
            <a:r>
              <a:rPr lang="ru-RU" sz="1600" b="1" dirty="0" smtClean="0"/>
              <a:t>Так же, я анкетировала учащихся 5-11 классов</a:t>
            </a:r>
            <a:r>
              <a:rPr lang="ru-RU" sz="1600" b="1" dirty="0" smtClean="0"/>
              <a:t>.</a:t>
            </a:r>
            <a:br>
              <a:rPr lang="ru-RU" sz="1600" b="1" dirty="0" smtClean="0"/>
            </a:br>
            <a:r>
              <a:rPr lang="ru-RU" sz="1600" b="1" dirty="0" smtClean="0"/>
              <a:t> </a:t>
            </a:r>
            <a:r>
              <a:rPr lang="ru-RU" sz="1600" b="1" dirty="0" smtClean="0"/>
              <a:t>Всего приняли участие 327 учащихся.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Питаются </a:t>
            </a:r>
            <a:r>
              <a:rPr lang="ru-RU" sz="1600" b="1" dirty="0" smtClean="0"/>
              <a:t>организованно с классом 78% учащихся, пользуются буфетом 53%. довольны качеством питания 63% опрошенных, недовольны 6%, довольны не всегда 31%. 71% учащихся, охваченных питанием, назвали причиной недостаточный ассортимент блюд, 29% не питаются, т.к. не успевают проголодаться.  Чаще всего школьникам не нравится в меню рыба, селедка, рыбные котлеты, свекла, молоко(20%). На вопрос «как  часто классный руководитель говорит о необходимости питания» 72% опрошенных ответили «каждый день и на классном часе», 23% «раз в неделю», 5% «в начале учебного года».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811012"/>
            <a:ext cx="923842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Рекомендации: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Пропаганда здорового питания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а) выпуск листовок о ЗОЖ (здоровом образе жизни)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б) конкурс рекламных роликов среди учащихся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в) лектории о ЗОЖ для учащихся и их родителей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г) улучшить качество пищи в школьной столовой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внести в меню разнообразные соки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е) выпуск рекламных роликов о здоровом образе жизни в СМИ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15697695_or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57166"/>
            <a:ext cx="5286380" cy="38590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7772400" cy="3714776"/>
          </a:xfrm>
        </p:spPr>
        <p:txBody>
          <a:bodyPr>
            <a:normAutofit/>
          </a:bodyPr>
          <a:lstStyle/>
          <a:p>
            <a:r>
              <a:rPr lang="ru-RU" sz="1800" b="1" dirty="0"/>
              <a:t>Актуальность проблемы: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600" dirty="0"/>
              <a:t>Распространенность ожирения растет во всем мире. Оно начинает превращаться в проблему даже в развивающихся странах, для которых традиционно было характерно недостаточное питание. В промышленно развитых странах, где имеется огромное разнообразие высококалорийных и недорогих продуктов, а образ жизни становится все более "сидячим", ожирение уже является значительным и серьезным аспектом общественного здоровья.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" name="Рисунок 3" descr="otylosc-dzieci-i-mlodziezy_02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928934"/>
            <a:ext cx="2500142" cy="375021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307183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Статистика Ожирения в разных странах мира:</a:t>
            </a:r>
            <a:br>
              <a:rPr lang="ru-RU" sz="2000" b="1" dirty="0" smtClean="0"/>
            </a:br>
            <a:r>
              <a:rPr lang="ru-RU" sz="2000" dirty="0" smtClean="0"/>
              <a:t>В настоящее время на земном шаре около 7% взрослых страдают ожирением. А это ни много ни мало 250 млн. человек. В Китае и Японии ожирением страдают 15% населения, в Германии, Великобритании и России - около 50 - 54%, в США - 61%. Чрезмерная полнота поражает как женщин, так и мужчин, и часто от нее страдают уже в детском возрасте.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numCol="1">
            <a:normAutofit fontScale="90000"/>
          </a:bodyPr>
          <a:lstStyle/>
          <a:p>
            <a:r>
              <a:rPr lang="ru-RU" sz="3100" b="1" dirty="0"/>
              <a:t>Цель:</a:t>
            </a:r>
            <a:r>
              <a:rPr lang="ru-RU" sz="3100" dirty="0"/>
              <a:t> </a:t>
            </a:r>
            <a:br>
              <a:rPr lang="ru-RU" sz="3100" dirty="0"/>
            </a:br>
            <a:r>
              <a:rPr lang="ru-RU" sz="3100" dirty="0"/>
              <a:t> Показать современное состояние  проблемы </a:t>
            </a:r>
            <a:r>
              <a:rPr lang="ru-RU" sz="3100" dirty="0" smtClean="0"/>
              <a:t>ожирения подростков.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 </a:t>
            </a:r>
            <a:br>
              <a:rPr lang="ru-RU" sz="3100" dirty="0"/>
            </a:br>
            <a:r>
              <a:rPr lang="ru-RU" sz="3100" dirty="0"/>
              <a:t>          </a:t>
            </a:r>
            <a:r>
              <a:rPr lang="ru-RU" sz="3100" b="1" dirty="0"/>
              <a:t>Задачи: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- рассмотреть </a:t>
            </a:r>
            <a:r>
              <a:rPr lang="ru-RU" sz="3100" dirty="0"/>
              <a:t>особенности ожирения как заболевания.</a:t>
            </a:r>
            <a:br>
              <a:rPr lang="ru-RU" sz="3100" dirty="0"/>
            </a:br>
            <a:r>
              <a:rPr lang="ru-RU" sz="3100" dirty="0" smtClean="0"/>
              <a:t> - выявить проблему подросткового ожирения. </a:t>
            </a:r>
            <a:br>
              <a:rPr lang="ru-RU" sz="3100" dirty="0" smtClean="0"/>
            </a:br>
            <a:r>
              <a:rPr lang="ru-RU" sz="3100" dirty="0" smtClean="0"/>
              <a:t>- раскрыть </a:t>
            </a:r>
            <a:r>
              <a:rPr lang="ru-RU" sz="3100" dirty="0"/>
              <a:t>основы рационального </a:t>
            </a:r>
            <a:r>
              <a:rPr lang="ru-RU" sz="3100" dirty="0" smtClean="0"/>
              <a:t>питания.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4572008"/>
            <a:ext cx="4071966" cy="85724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1-ой степени (увеличение массы по сравнению с "идеальной" более чем на 29%); </a:t>
            </a:r>
            <a:br>
              <a:rPr lang="ru-RU" sz="2400" dirty="0" smtClean="0"/>
            </a:br>
            <a:r>
              <a:rPr lang="ru-RU" sz="2400" dirty="0" smtClean="0"/>
              <a:t>2-ой степени (избыток массы тела составляет 30-49%); </a:t>
            </a:r>
            <a:br>
              <a:rPr lang="ru-RU" sz="2400" dirty="0" smtClean="0"/>
            </a:br>
            <a:r>
              <a:rPr lang="ru-RU" sz="2400" dirty="0" smtClean="0"/>
              <a:t>3-ей степени (избыток массы тела равен 50-99%); </a:t>
            </a:r>
            <a:br>
              <a:rPr lang="ru-RU" sz="2400" dirty="0" smtClean="0"/>
            </a:br>
            <a:r>
              <a:rPr lang="ru-RU" sz="2400" dirty="0" smtClean="0"/>
              <a:t>4-ой степени (избыток массы тела составляет 100% и более).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Рисунок 4" descr="f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7166"/>
            <a:ext cx="4366130" cy="2981328"/>
          </a:xfrm>
          <a:prstGeom prst="rect">
            <a:avLst/>
          </a:prstGeom>
        </p:spPr>
      </p:pic>
      <p:pic>
        <p:nvPicPr>
          <p:cNvPr id="6" name="Рисунок 5" descr="55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06564"/>
            <a:ext cx="4214825" cy="32514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1000108"/>
            <a:ext cx="39290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Различают              ожирение в зависимости от массы тела: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Индекс массы тела можно рассчитать по легкой формуле:</a:t>
            </a:r>
            <a:br>
              <a:rPr lang="ru-RU" sz="28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857356" y="3357562"/>
            <a:ext cx="6357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Расчет: разделите свой вес в килограммах на рост в метрах в квадрате. Пример: ИМТ = 68кг : (1,72м </a:t>
            </a:r>
            <a:r>
              <a:rPr lang="ru-RU" dirty="0" err="1" smtClean="0"/>
              <a:t>х</a:t>
            </a:r>
            <a:r>
              <a:rPr lang="ru-RU" dirty="0" smtClean="0"/>
              <a:t> </a:t>
            </a:r>
            <a:r>
              <a:rPr lang="ru-RU" dirty="0" err="1" smtClean="0"/>
              <a:t>1,72м</a:t>
            </a:r>
            <a:r>
              <a:rPr lang="ru-RU" dirty="0" smtClean="0"/>
              <a:t>) = 23. Эта формула хороша тем, что работает и для "малышей", и для "</a:t>
            </a:r>
            <a:r>
              <a:rPr lang="ru-RU" dirty="0" err="1" smtClean="0"/>
              <a:t>гуливеров</a:t>
            </a:r>
            <a:r>
              <a:rPr lang="ru-RU" dirty="0" smtClean="0"/>
              <a:t>". Нормой считается ИМТ от 19 до 25. ИМТ меньше 19 - дефицит веса, 25-30 - избыточный вес, 30-40 - ожирение, более 40 - сильное ожирение.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496"/>
            <a:ext cx="5143504" cy="1470025"/>
          </a:xfrm>
        </p:spPr>
        <p:txBody>
          <a:bodyPr>
            <a:normAutofit fontScale="90000"/>
          </a:bodyPr>
          <a:lstStyle/>
          <a:p>
            <a:r>
              <a:rPr lang="ru-RU" sz="1800" b="1" dirty="0"/>
              <a:t>Ожирение у подростков.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2000" dirty="0"/>
              <a:t>Ожирение — серьезная проблема в современном мире. К сожалению, подростки подвержены ожирению не реже, чем взрослые люди, а страдают они из-за этого больше, ведь в подростковом возрасте люди очень ранимы и чувствительны. У подростков с ожирением часто бывает заниженная самооценка и множество других психологических проблем, они обычно переживают из-за лишнего веса гораздо сильнее взрослых. Да и физическое здоровье у них обычно плохое, так как ожирение может вызывать нарушения сна, болезни печени и сердечно — сосудистой системы, диабет.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5" name="Рисунок 4" descr="obesi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571" y="642918"/>
            <a:ext cx="4063429" cy="542928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256"/>
            <a:ext cx="7772400" cy="242889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/>
              <a:t>Причины ожирения у подростков.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600" dirty="0" smtClean="0"/>
              <a:t>1. Некоторые </a:t>
            </a:r>
            <a:r>
              <a:rPr lang="ru-RU" sz="1600" dirty="0"/>
              <a:t>болезни, и прием определенных лекарств, </a:t>
            </a:r>
            <a:r>
              <a:rPr lang="ru-RU" sz="1600" dirty="0" smtClean="0"/>
              <a:t>генетическая предрасположенность.</a:t>
            </a:r>
            <a:br>
              <a:rPr lang="ru-RU" sz="1600" dirty="0" smtClean="0"/>
            </a:br>
            <a:r>
              <a:rPr lang="ru-RU" sz="1600" dirty="0" smtClean="0"/>
              <a:t>2. Переедание.</a:t>
            </a:r>
            <a:br>
              <a:rPr lang="ru-RU" sz="1600" dirty="0" smtClean="0"/>
            </a:br>
            <a:r>
              <a:rPr lang="ru-RU" sz="1600" dirty="0" smtClean="0"/>
              <a:t>3. Вредная привычка сформированная семейными традициями - питаться много, и жирной пищей.</a:t>
            </a:r>
            <a:br>
              <a:rPr lang="ru-RU" sz="1600" dirty="0" smtClean="0"/>
            </a:br>
            <a:r>
              <a:rPr lang="ru-RU" sz="1600" dirty="0" smtClean="0"/>
              <a:t>4. Депрессия</a:t>
            </a:r>
            <a:r>
              <a:rPr lang="ru-RU" sz="1600" dirty="0"/>
              <a:t>, плохое эмоциональное состояние. </a:t>
            </a:r>
          </a:p>
        </p:txBody>
      </p:sp>
      <p:pic>
        <p:nvPicPr>
          <p:cNvPr id="4" name="Рисунок 3" descr="11945_NpAdvHov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7" y="428604"/>
            <a:ext cx="5530683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857884" y="642918"/>
            <a:ext cx="3028944" cy="5286412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/>
              <a:t>Борьба с подростковым ожирением.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800" dirty="0"/>
              <a:t> С ожирением у подростков обязательно нужно бороться, нельзя надеяться, что подросток «перерастет» ожирение. </a:t>
            </a:r>
            <a:r>
              <a:rPr lang="ru-RU" sz="1800" dirty="0" smtClean="0"/>
              <a:t>Родители должны следить за рационом подростка, подробно объяснить вред </a:t>
            </a:r>
            <a:r>
              <a:rPr lang="ru-RU" sz="1800" dirty="0" err="1" smtClean="0"/>
              <a:t>фастфуда</a:t>
            </a:r>
            <a:r>
              <a:rPr lang="ru-RU" sz="1800" dirty="0" smtClean="0"/>
              <a:t>. Нужно </a:t>
            </a:r>
            <a:r>
              <a:rPr lang="ru-RU" sz="1800" dirty="0"/>
              <a:t>отучить подростка есть перед телевизором — для этого надо подавать ему пример, и собирать всю семью кушать за общим столом</a:t>
            </a:r>
            <a:r>
              <a:rPr lang="ru-RU" sz="1800" dirty="0" smtClean="0"/>
              <a:t>. Надо </a:t>
            </a:r>
            <a:r>
              <a:rPr lang="ru-RU" sz="1800" dirty="0"/>
              <a:t>побуждать подростка к физической активности. Можно ходить вместе с ним на прогулки, кататься на велосипеде, играть на свежем воздухе в подвижные игры, ходить в походы</a:t>
            </a:r>
            <a:r>
              <a:rPr lang="ru-RU" sz="1800" dirty="0" smtClean="0"/>
              <a:t>. </a:t>
            </a:r>
            <a:r>
              <a:rPr lang="ru-RU" sz="1600" dirty="0"/>
              <a:t>И </a:t>
            </a:r>
            <a:r>
              <a:rPr lang="ru-RU" sz="1800" dirty="0"/>
              <a:t>помните, что ожирение у подростков можно и нужно лечить, главное — не игнорировать проблему.</a:t>
            </a:r>
          </a:p>
        </p:txBody>
      </p:sp>
      <p:pic>
        <p:nvPicPr>
          <p:cNvPr id="5" name="Рисунок 4" descr="media_xl_9103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7055"/>
            <a:ext cx="5929322" cy="426077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202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Ожирение среди подростков. Ожирение хроническое заболевание.</vt:lpstr>
      <vt:lpstr>Актуальность проблемы: Распространенность ожирения растет во всем мире. Оно начинает превращаться в проблему даже в развивающихся странах, для которых традиционно было характерно недостаточное питание. В промышленно развитых странах, где имеется огромное разнообразие высококалорийных и недорогих продуктов, а образ жизни становится все более "сидячим", ожирение уже является значительным и серьезным аспектом общественного здоровья.  </vt:lpstr>
      <vt:lpstr>Статистика Ожирения в разных странах мира: В настоящее время на земном шаре около 7% взрослых страдают ожирением. А это ни много ни мало 250 млн. человек. В Китае и Японии ожирением страдают 15% населения, в Германии, Великобритании и России - около 50 - 54%, в США - 61%. Чрезмерная полнота поражает как женщин, так и мужчин, и часто от нее страдают уже в детском возрасте.  </vt:lpstr>
      <vt:lpstr>Цель:   Показать современное состояние  проблемы ожирения подростков.             Задачи:  - рассмотреть особенности ожирения как заболевания.  - выявить проблему подросткового ожирения.  - раскрыть основы рационального питания.    </vt:lpstr>
      <vt:lpstr> 1-ой степени (увеличение массы по сравнению с "идеальной" более чем на 29%);  2-ой степени (избыток массы тела составляет 30-49%);  3-ей степени (избыток массы тела равен 50-99%);  4-ой степени (избыток массы тела составляет 100% и более).  </vt:lpstr>
      <vt:lpstr>Индекс массы тела можно рассчитать по легкой формуле:  </vt:lpstr>
      <vt:lpstr>Ожирение у подростков. Ожирение — серьезная проблема в современном мире. К сожалению, подростки подвержены ожирению не реже, чем взрослые люди, а страдают они из-за этого больше, ведь в подростковом возрасте люди очень ранимы и чувствительны. У подростков с ожирением часто бывает заниженная самооценка и множество других психологических проблем, они обычно переживают из-за лишнего веса гораздо сильнее взрослых. Да и физическое здоровье у них обычно плохое, так как ожирение может вызывать нарушения сна, болезни печени и сердечно — сосудистой системы, диабет.  </vt:lpstr>
      <vt:lpstr>Причины ожирения у подростков.  1. Некоторые болезни, и прием определенных лекарств, генетическая предрасположенность. 2. Переедание. 3. Вредная привычка сформированная семейными традициями - питаться много, и жирной пищей. 4. Депрессия, плохое эмоциональное состояние. </vt:lpstr>
      <vt:lpstr>Борьба с подростковым ожирением.  С ожирением у подростков обязательно нужно бороться, нельзя надеяться, что подросток «перерастет» ожирение. Родители должны следить за рационом подростка, подробно объяснить вред фастфуда. Нужно отучить подростка есть перед телевизором — для этого надо подавать ему пример, и собирать всю семью кушать за общим столом. Надо побуждать подростка к физической активности. Можно ходить вместе с ним на прогулки, кататься на велосипеде, играть на свежем воздухе в подвижные игры, ходить в походы. И помните, что ожирение у подростков можно и нужно лечить, главное — не игнорировать проблему.</vt:lpstr>
      <vt:lpstr>                                           Схема рациона подростка.  Девушки в возрасте от 14 до 17 лет                       Юноши в возрасте от 14 до 18 лет                должны употреблять в сутки                                      должны употреблять в сутки   около 2500-2800 ккал.                                                    3000-3200 ккал.      </vt:lpstr>
      <vt:lpstr>Слайд 11</vt:lpstr>
      <vt:lpstr>Статистические данные социологического опроса:                                        Результаты анкетирование среди родителей учащихся 5-11 классов. Мною был проведен социологический опрос среди родителей и учащихся 5-11. Я провела анкетирование среди 249 родителей. На вопрос, об информированности о питании в школьной столовой положительно ответили 82%, отрицательно  4%, «информированы» частично 14%.  Информацию о питании в школьной столовой родители получили: 98 от классного руководителя, 53% от администрации школы, 92% от ребенка,  25% от других родителей. Все 100% родителей за то, чтобы их дети питались в школьной столовой. На вопрос «питается ли ваш ребенок в школьной столовой» 78% родителей ответили утвердительно, 43% «питается в буфете»,  5% - не питается. 75%  родителей  считают,  что их дети  довольны питанием в школьной столовой, 7% не довольны, чаще всего детям не нравится меню, а не питаются, т.к. не успевают проголодаться или им нравится пользоваться услугами буфета. В качестве предложения по улучшению питания в школьной столовой родители высказали пожелание увеличить объем порций для учащихся старших классов.  Так же, я анкетировала учащихся 5-11 классов.  Всего приняли участие 327 учащихся.  Питаются организованно с классом 78% учащихся, пользуются буфетом 53%. довольны качеством питания 63% опрошенных, недовольны 6%, довольны не всегда 31%. 71% учащихся, охваченных питанием, назвали причиной недостаточный ассортимент блюд, 29% не питаются, т.к. не успевают проголодаться.  Чаще всего школьникам не нравится в меню рыба, селедка, рыбные котлеты, свекла, молоко(20%). На вопрос «как  часто классный руководитель говорит о необходимости питания» 72% опрошенных ответили «каждый день и на классном часе», 23% «раз в неделю», 5% «в начале учебного года».   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Ожирение среди подростков. Ожирение – хроническое заболевание.</dc:title>
  <dc:creator>LAN_OS</dc:creator>
  <cp:lastModifiedBy>LAN_OS</cp:lastModifiedBy>
  <cp:revision>18</cp:revision>
  <dcterms:created xsi:type="dcterms:W3CDTF">2011-06-07T08:00:08Z</dcterms:created>
  <dcterms:modified xsi:type="dcterms:W3CDTF">2011-06-09T09:02:49Z</dcterms:modified>
</cp:coreProperties>
</file>