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heme/themeOverride17.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theme/themeOverride18.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3" r:id="rId34"/>
    <p:sldId id="292" r:id="rId35"/>
    <p:sldId id="288" r:id="rId36"/>
    <p:sldId id="294" r:id="rId37"/>
    <p:sldId id="289" r:id="rId38"/>
    <p:sldId id="290" r:id="rId39"/>
    <p:sldId id="291" r:id="rId40"/>
    <p:sldId id="295"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268DC7-DCDA-4748-BD70-74D3F8AD114D}" type="datetimeFigureOut">
              <a:rPr lang="ru-RU" smtClean="0"/>
              <a:pPr/>
              <a:t>22.10.2011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7C1F81-92D7-4714-A299-7DDC79E9F80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268DC7-DCDA-4748-BD70-74D3F8AD114D}" type="datetimeFigureOut">
              <a:rPr lang="ru-RU" smtClean="0"/>
              <a:pPr/>
              <a:t>22.10.2011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C1F81-92D7-4714-A299-7DDC79E9F80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2000" TargetMode="External"/><Relationship Id="rId7" Type="http://schemas.openxmlformats.org/officeDocument/2006/relationships/hyperlink" Target="http://ru.wikipedia.org/wiki/2002"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ru.wikipedia.org/wiki/2001" TargetMode="External"/><Relationship Id="rId5" Type="http://schemas.openxmlformats.org/officeDocument/2006/relationships/hyperlink" Target="http://ru.wikipedia.org/wiki/%D0%A3%D1%8D%D0%BB%D1%8C%D1%81" TargetMode="External"/><Relationship Id="rId4" Type="http://schemas.openxmlformats.org/officeDocument/2006/relationships/hyperlink" Target="http://ru.wikipedia.org/wiki/%D0%90%D0%BD%D0%B3%D0%BB%D0%B8%D1%8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ru.wikipedia.org/wiki/%D0%A1%D0%B5%D0%B2%D0%B5%D1%80%D0%BD%D0%B0%D1%8F_%D0%98%D1%80%D0%BB%D0%B0%D0%BD%D0%B4%D0%B8%D1%8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1996" TargetMode="External"/><Relationship Id="rId3" Type="http://schemas.openxmlformats.org/officeDocument/2006/relationships/hyperlink" Target="http://ru.wikipedia.org/wiki/%D0%90%D0%BD%D0%B3%D0%BB%D0%B8%D1%8F" TargetMode="External"/><Relationship Id="rId7" Type="http://schemas.openxmlformats.org/officeDocument/2006/relationships/hyperlink" Target="http://ru.wikipedia.org/wiki/1998"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ru.wikipedia.org/wiki/1997" TargetMode="External"/><Relationship Id="rId5" Type="http://schemas.openxmlformats.org/officeDocument/2006/relationships/hyperlink" Target="http://ru.wikipedia.org/wiki/%D0%A1%D0%B5%D0%B2%D0%B5%D1%80%D0%BD%D0%B0%D1%8F_%D0%98%D1%80%D0%BB%D0%B0%D0%BD%D0%B4%D0%B8%D1%8F" TargetMode="External"/><Relationship Id="rId4" Type="http://schemas.openxmlformats.org/officeDocument/2006/relationships/hyperlink" Target="http://ru.wikipedia.org/wiki/%D0%A3%D1%8D%D0%BB%D1%8C%D1%81"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ru.wikipedia.org/wiki/1998" TargetMode="External"/><Relationship Id="rId5" Type="http://schemas.openxmlformats.org/officeDocument/2006/relationships/hyperlink" Target="http://ru.wikipedia.org/wiki/%D0%A1%D0%B5%D0%B2%D0%B5%D1%80%D0%BD%D0%B0%D1%8F_%D0%98%D1%80%D0%BB%D0%B0%D0%BD%D0%B4%D0%B8%D1%8F" TargetMode="External"/><Relationship Id="rId4" Type="http://schemas.openxmlformats.org/officeDocument/2006/relationships/hyperlink" Target="http://ru.wikipedia.org/wiki/%D0%A3%D1%8D%D0%BB%D1%8C%D1%81"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A3%D1%8D%D0%BB%D1%8C%D1%81" TargetMode="External"/><Relationship Id="rId3" Type="http://schemas.openxmlformats.org/officeDocument/2006/relationships/image" Target="../media/image6.png"/><Relationship Id="rId7" Type="http://schemas.openxmlformats.org/officeDocument/2006/relationships/hyperlink" Target="http://ru.wikipedia.org/wiki/%D0%90%D0%BD%D0%B3%D0%BB%D0%B8%D1%8F" TargetMode="External"/><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hyperlink" Target="http://ru.wikipedia.org/wiki/1999" TargetMode="External"/><Relationship Id="rId5" Type="http://schemas.openxmlformats.org/officeDocument/2006/relationships/hyperlink" Target="http://ru.wikipedia.org/wiki/1998" TargetMode="External"/><Relationship Id="rId4" Type="http://schemas.openxmlformats.org/officeDocument/2006/relationships/hyperlink" Target="http://ru.wikipedia.org/wiki/%D0%A1%D0%B5%D0%B2%D0%B5%D1%80%D0%BD%D0%B0%D1%8F_%D0%98%D1%80%D0%BB%D0%B0%D0%BD%D0%B4%D0%B8%D1%8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ru.wikipedia.org/wiki/%D0%A1%D0%B5%D0%B2%D0%B5%D1%80%D0%BD%D0%B0%D1%8F_%D0%98%D1%80%D0%BB%D0%B0%D0%BD%D0%B4%D0%B8%D1%8F" TargetMode="External"/><Relationship Id="rId5" Type="http://schemas.openxmlformats.org/officeDocument/2006/relationships/hyperlink" Target="http://ru.wikipedia.org/wiki/1989" TargetMode="External"/><Relationship Id="rId4" Type="http://schemas.openxmlformats.org/officeDocument/2006/relationships/hyperlink" Target="http://ru.wikipedia.org/wiki/%D0%A3%D1%8D%D0%BB%D1%8C%D1%8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ru.wikipedia.org/wiki/2000"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ru.wikipedia.org/wiki/%D0%A3%D1%8D%D0%BB%D1%8C%D1%81" TargetMode="Externa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hyperlink" Target="http://ru.wikipedia.org/wiki/2000" TargetMode="External"/><Relationship Id="rId5" Type="http://schemas.openxmlformats.org/officeDocument/2006/relationships/hyperlink" Target="http://ru.wikipedia.org/wiki/1996" TargetMode="External"/><Relationship Id="rId4" Type="http://schemas.openxmlformats.org/officeDocument/2006/relationships/hyperlink" Target="http://ru.wikipedia.org/wiki/%D0%90%D0%BD%D0%B3%D0%BB%D0%B8%D1%8F"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D0%9E%D1%83%D1%8D%D0%BD,_%D0%A0%D0%BE%D0%B1%D0%B5%D1%80%D1%82" TargetMode="External"/><Relationship Id="rId3" Type="http://schemas.openxmlformats.org/officeDocument/2006/relationships/image" Target="../media/image3.png"/><Relationship Id="rId7" Type="http://schemas.openxmlformats.org/officeDocument/2006/relationships/hyperlink" Target="http://ru.wikipedia.org/wiki/%D0%94%D0%BE%D1%88%D0%BA%D0%BE%D0%BB%D1%8C%D0%BD%D0%BE%D0%B5_%D0%BE%D0%B1%D1%80%D0%B0%D0%B7%D0%BE%D0%B2%D0%B0%D0%BD%D0%B8%D0%B5"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ru.wikipedia.org/wiki/%D0%A3%D1%8D%D0%BB%D1%8C%D1%81" TargetMode="External"/><Relationship Id="rId11" Type="http://schemas.openxmlformats.org/officeDocument/2006/relationships/hyperlink" Target="http://ru.wikipedia.org/wiki/%D0%9C%D0%BE%D0%BD%D1%82%D0%B5%D1%81%D1%81%D0%BE%D1%80%D0%B8,_%D0%9C%D0%B0%D1%80%D0%B8%D1%8F" TargetMode="External"/><Relationship Id="rId5" Type="http://schemas.openxmlformats.org/officeDocument/2006/relationships/hyperlink" Target="http://ru.wikipedia.org/wiki/%D0%90%D0%BD%D0%B3%D0%BB%D0%B8%D1%8F" TargetMode="External"/><Relationship Id="rId10" Type="http://schemas.openxmlformats.org/officeDocument/2006/relationships/hyperlink" Target="http://ru.wikipedia.org/wiki/%D0%9F%D0%B5%D1%81%D1%82%D0%B0%D0%BB%D0%BE%D1%86%D1%86%D0%B8" TargetMode="External"/><Relationship Id="rId4" Type="http://schemas.openxmlformats.org/officeDocument/2006/relationships/hyperlink" Target="http://ru.wikipedia.org/wiki/1998" TargetMode="External"/><Relationship Id="rId9" Type="http://schemas.openxmlformats.org/officeDocument/2006/relationships/hyperlink" Target="http://ru.wikipedia.org/wiki/%D0%A0%D1%83%D1%81%D1%81%D0%BE,_%D0%96%D0%B0%D0%BD-%D0%96%D0%B0%D0%BA"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ru.wikipedia.org/wiki/%D0%A1%D0%B5%D0%B2%D0%B5%D1%80%D0%BD%D0%B0%D1%8F_%D0%98%D1%80%D0%BB%D0%B0%D0%BD%D0%B4%D0%B8%D1%8F" TargetMode="Externa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hyperlink" Target="http://ru.wikipedia.org/wiki/%D0%A3%D1%8D%D0%BB%D1%8C%D1%81" TargetMode="External"/><Relationship Id="rId5" Type="http://schemas.openxmlformats.org/officeDocument/2006/relationships/hyperlink" Target="http://ru.wikipedia.org/wiki/%D0%90%D0%BD%D0%B3%D0%BB%D0%B8%D1%8F" TargetMode="External"/><Relationship Id="rId4" Type="http://schemas.openxmlformats.org/officeDocument/2006/relationships/hyperlink" Target="http://ru.wikipedia.org/wiki/1997"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ru.wikipedia.org/wiki/%D0%A3%D1%8D%D0%BB%D1%8C%D1%81"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hyperlink" Target="http://ru.wikipedia.org/wiki/%D0%A3%D1%8D%D0%BB%D1%8C%D1%8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hyperlink" Target="http://ru.wikipedia.org/wiki/2003" TargetMode="External"/><Relationship Id="rId4" Type="http://schemas.openxmlformats.org/officeDocument/2006/relationships/hyperlink" Target="http://ru.wikipedia.org/wiki/2002"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ru.wikipedia.org/wiki/%D0%A3%D1%8D%D0%BB%D1%8C%D1%81"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ru.wikipedia.org/wiki/%D0%A1%D0%B5%D0%B2%D0%B5%D1%80%D0%BD%D0%B0%D1%8F_%D0%98%D1%80%D0%BB%D0%B0%D0%BD%D0%B4%D0%B8%D1%8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ru.wikipedia.org/wiki/%D0%A3%D1%8D%D0%BB%D1%8C%D1%81"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ru.wikipedia.org/wiki/2000"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hyperlink" Target="http://ru.wikipedia.org/wiki/%D0%90%D0%BD%D0%B3%D0%BB%D0%B8%D1%8F" TargetMode="External"/><Relationship Id="rId4" Type="http://schemas.openxmlformats.org/officeDocument/2006/relationships/hyperlink" Target="http://ru.wikipedia.org/wiki/%D0%A3%D1%8D%D0%BB%D1%8C%D1%81"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ru.wikipedia.org/wiki/%D0%A3%D1%8D%D0%BB%D1%8C%D1%81"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ru.wikipedia.org/wiki/%D0%90%D0%BD%D0%B3%D0%BB%D0%B8%D0%B9%D1%81%D0%BA%D0%B8%D0%B9_%D1%8F%D0%B7%D1%8B%D0%BA"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ru.wikipedia.org/wiki/2003"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hyperlink" Target="http://ru.wikipedia.org/wiki/1990" TargetMode="External"/><Relationship Id="rId5" Type="http://schemas.openxmlformats.org/officeDocument/2006/relationships/hyperlink" Target="http://ru.wikipedia.org/wiki/%D0%A1%D0%B5%D0%B2%D0%B5%D1%80%D0%BD%D0%B0%D1%8F_%D0%98%D1%80%D0%BB%D0%B0%D0%BD%D0%B4%D0%B8%D1%8F" TargetMode="Externa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hyperlink" Target="http://ru.wikipedia.org/wiki/%D0%97%D0%B0%D0%B1%D0%BE%D1%82%D0%B0" TargetMode="Externa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hyperlink" Target="http://ru.wikipedia.org/wiki/%D0%A1%D0%B5%D0%B2%D0%B5%D1%80%D0%BD%D0%B0%D1%8F_%D0%98%D1%80%D0%BB%D0%B0%D0%BD%D0%B4%D0%B8%D1%8F" TargetMode="External"/><Relationship Id="rId5" Type="http://schemas.openxmlformats.org/officeDocument/2006/relationships/hyperlink" Target="http://ru.wikipedia.org/wiki/%D0%A3%D1%8D%D0%BB%D1%8C%D1%81" TargetMode="External"/><Relationship Id="rId4" Type="http://schemas.openxmlformats.org/officeDocument/2006/relationships/hyperlink" Target="http://ru.wikipedia.org/wiki/%D0%90%D0%BD%D0%B3%D0%BB%D0%B8%D1%8F"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ru.wikipedia.org/wiki/2003" TargetMode="Externa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hyperlink" Target="http://ru.wikipedia.org/wiki/2002" TargetMode="External"/><Relationship Id="rId5" Type="http://schemas.openxmlformats.org/officeDocument/2006/relationships/hyperlink" Target="http://ru.wikipedia.org/wiki/%D0%90%D0%BD%D0%B3%D0%BB%D0%B8%D1%8F" TargetMode="External"/><Relationship Id="rId4" Type="http://schemas.openxmlformats.org/officeDocument/2006/relationships/hyperlink" Target="http://ru.wikipedia.org/wiki/200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2002" TargetMode="External"/><Relationship Id="rId3" Type="http://schemas.openxmlformats.org/officeDocument/2006/relationships/image" Target="../media/image2.png"/><Relationship Id="rId7" Type="http://schemas.openxmlformats.org/officeDocument/2006/relationships/hyperlink" Target="http://ru.wikipedia.org/wiki/2008" TargetMode="External"/><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hyperlink" Target="http://ru.wikipedia.org/wiki/2003" TargetMode="External"/><Relationship Id="rId5" Type="http://schemas.openxmlformats.org/officeDocument/2006/relationships/hyperlink" Target="http://ru.wikipedia.org/wiki/%D0%A1%D0%B5%D0%B2%D0%B5%D1%80%D0%BD%D0%B0%D1%8F_%D0%98%D1%80%D0%BB%D0%B0%D0%BD%D0%B4%D0%B8%D1%8F" TargetMode="External"/><Relationship Id="rId4" Type="http://schemas.openxmlformats.org/officeDocument/2006/relationships/hyperlink" Target="http://ru.wikipedia.org/wiki/%D0%A3%D1%8D%D0%BB%D1%8C%D1%81" TargetMode="External"/><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ru.wikipedia.org/wiki/%D0%90%D0%BD%D0%B3%D0%BB%D0%B8%D1%8F"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ru.wikipedia.org/wiki/2004" TargetMode="External"/><Relationship Id="rId5" Type="http://schemas.openxmlformats.org/officeDocument/2006/relationships/hyperlink" Target="http://ru.wikipedia.org/wiki/1998" TargetMode="External"/><Relationship Id="rId4" Type="http://schemas.openxmlformats.org/officeDocument/2006/relationships/hyperlink" Target="http://ru.wikipedia.org/wiki/%D0%A3%D1%8D%D0%BB%D1%8C%D1%8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ru.wikipedia.org/wiki/1999" TargetMode="Externa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hyperlink" Target="http://ru.wikipedia.org/wiki/%D0%A3%D1%8D%D0%BB%D1%8C%D1%81" TargetMode="External"/><Relationship Id="rId5" Type="http://schemas.openxmlformats.org/officeDocument/2006/relationships/hyperlink" Target="http://ru.wikipedia.org/wiki/%D0%90%D0%BD%D0%B3%D0%BB%D0%B8%D1%8F" TargetMode="External"/><Relationship Id="rId4" Type="http://schemas.openxmlformats.org/officeDocument/2006/relationships/hyperlink" Target="http://ru.wikipedia.org/wiki/199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Подзаголовок 2"/>
          <p:cNvSpPr>
            <a:spLocks noGrp="1"/>
          </p:cNvSpPr>
          <p:nvPr>
            <p:ph type="subTitle" idx="1"/>
          </p:nvPr>
        </p:nvSpPr>
        <p:spPr>
          <a:xfrm>
            <a:off x="2922712" y="476672"/>
            <a:ext cx="6221288" cy="1752600"/>
          </a:xfrm>
        </p:spPr>
        <p:txBody>
          <a:bodyPr>
            <a:noAutofit/>
          </a:bodyPr>
          <a:lstStyle/>
          <a:p>
            <a:r>
              <a:rPr lang="ru-RU" sz="3600" dirty="0" smtClean="0">
                <a:solidFill>
                  <a:srgbClr val="7030A0"/>
                </a:solidFill>
                <a:latin typeface="Arial Black" pitchFamily="34" charset="0"/>
              </a:rPr>
              <a:t>ДОШКОЛЬНОЕ ВОСПИТАНИЕ</a:t>
            </a:r>
          </a:p>
          <a:p>
            <a:r>
              <a:rPr lang="ru-RU" sz="3600" dirty="0" smtClean="0">
                <a:solidFill>
                  <a:srgbClr val="7030A0"/>
                </a:solidFill>
                <a:latin typeface="Arial Black" pitchFamily="34" charset="0"/>
              </a:rPr>
              <a:t>В ВЕЛИКОБРИТАНИИ</a:t>
            </a:r>
            <a:endParaRPr lang="ru-RU" sz="3600" dirty="0">
              <a:solidFill>
                <a:srgbClr val="7030A0"/>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0" y="692696"/>
            <a:ext cx="9144000" cy="6165304"/>
          </a:xfrm>
        </p:spPr>
        <p:txBody>
          <a:bodyPr>
            <a:noAutofit/>
          </a:bodyPr>
          <a:lstStyle/>
          <a:p>
            <a:r>
              <a:rPr lang="ru-RU" sz="2000" dirty="0" smtClean="0">
                <a:latin typeface="Times New Roman" pitchFamily="18" charset="0"/>
                <a:cs typeface="Times New Roman" pitchFamily="18" charset="0"/>
              </a:rPr>
              <a:t>Закон О стандартах заботы </a:t>
            </a:r>
            <a:r>
              <a:rPr lang="ru-RU" sz="2000" dirty="0" smtClean="0">
                <a:latin typeface="Times New Roman" pitchFamily="18" charset="0"/>
                <a:cs typeface="Times New Roman" pitchFamily="18" charset="0"/>
                <a:hlinkClick r:id="rId3" tooltip="2000"/>
              </a:rPr>
              <a:t>2000</a:t>
            </a:r>
            <a:r>
              <a:rPr lang="ru-RU" sz="2000" dirty="0" smtClean="0">
                <a:latin typeface="Times New Roman" pitchFamily="18" charset="0"/>
                <a:cs typeface="Times New Roman" pitchFamily="18" charset="0"/>
              </a:rPr>
              <a:t> г. представил новые предписания для регулирования раннего попечения о детях и образования в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5" tooltip="Уэльс"/>
              </a:rPr>
              <a:t>Уэльсе</a:t>
            </a:r>
            <a:r>
              <a:rPr lang="ru-RU" sz="2000" dirty="0" smtClean="0">
                <a:latin typeface="Times New Roman" pitchFamily="18" charset="0"/>
                <a:cs typeface="Times New Roman" pitchFamily="18" charset="0"/>
              </a:rPr>
              <a:t>. Они постановили, что раннее образование теперь судится на основании 14 национальных стандартах, опубликованных в Мае </a:t>
            </a:r>
            <a:r>
              <a:rPr lang="ru-RU" sz="2000" dirty="0" smtClean="0">
                <a:latin typeface="Times New Roman" pitchFamily="18" charset="0"/>
                <a:cs typeface="Times New Roman" pitchFamily="18" charset="0"/>
                <a:hlinkClick r:id="rId6" tooltip="2001"/>
              </a:rPr>
              <a:t>2001</a:t>
            </a:r>
            <a:r>
              <a:rPr lang="ru-RU" sz="2000" dirty="0" smtClean="0">
                <a:latin typeface="Times New Roman" pitchFamily="18" charset="0"/>
                <a:cs typeface="Times New Roman" pitchFamily="18" charset="0"/>
              </a:rPr>
              <a:t> г (ДОН, 2001 г.). Согласно закону регулирование и проверка раннего образования и ранней заботы о детях в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ранее регулируемые разными организациями, были объединены. С Сентября </a:t>
            </a:r>
            <a:r>
              <a:rPr lang="ru-RU" sz="2000" dirty="0" smtClean="0">
                <a:latin typeface="Times New Roman" pitchFamily="18" charset="0"/>
                <a:cs typeface="Times New Roman" pitchFamily="18" charset="0"/>
                <a:hlinkClick r:id="rId6" tooltip="2001"/>
              </a:rPr>
              <a:t>2001</a:t>
            </a:r>
            <a:r>
              <a:rPr lang="ru-RU" sz="2000" dirty="0" smtClean="0">
                <a:latin typeface="Times New Roman" pitchFamily="18" charset="0"/>
                <a:cs typeface="Times New Roman" pitchFamily="18" charset="0"/>
              </a:rPr>
              <a:t> г. эти функции выполняет дирекция ранних лет, входящая в состав офиса школьных стандартов. Дирекция ответственна за регулирование управление всех ранних лет на национальном, региональном и локальном уровнях. В </a:t>
            </a:r>
            <a:r>
              <a:rPr lang="ru-RU" sz="2000" dirty="0" smtClean="0">
                <a:latin typeface="Times New Roman" pitchFamily="18" charset="0"/>
                <a:cs typeface="Times New Roman" pitchFamily="18" charset="0"/>
                <a:hlinkClick r:id="rId5" tooltip="Уэльс"/>
              </a:rPr>
              <a:t>Уэльсе</a:t>
            </a:r>
            <a:r>
              <a:rPr lang="ru-RU" sz="2000" dirty="0" smtClean="0">
                <a:latin typeface="Times New Roman" pitchFamily="18" charset="0"/>
                <a:cs typeface="Times New Roman" pitchFamily="18" charset="0"/>
              </a:rPr>
              <a:t> эти функции выполняет инспекторат образования и подготовки её величества.</a:t>
            </a:r>
          </a:p>
          <a:p>
            <a:r>
              <a:rPr lang="ru-RU" sz="2000" dirty="0" smtClean="0">
                <a:latin typeface="Times New Roman" pitchFamily="18" charset="0"/>
                <a:cs typeface="Times New Roman" pitchFamily="18" charset="0"/>
              </a:rPr>
              <a:t>Закон Об образовании </a:t>
            </a:r>
            <a:r>
              <a:rPr lang="ru-RU" sz="2000" dirty="0" smtClean="0">
                <a:latin typeface="Times New Roman" pitchFamily="18" charset="0"/>
                <a:cs typeface="Times New Roman" pitchFamily="18" charset="0"/>
                <a:hlinkClick r:id="rId7" tooltip="2002"/>
              </a:rPr>
              <a:t>2002</a:t>
            </a:r>
            <a:r>
              <a:rPr lang="ru-RU" sz="2000" dirty="0" smtClean="0">
                <a:latin typeface="Times New Roman" pitchFamily="18" charset="0"/>
                <a:cs typeface="Times New Roman" pitchFamily="18" charset="0"/>
              </a:rPr>
              <a:t> г. также внёс значительные изменения в дошкольное образование. В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он представил основную ступень как часть национальной образовательной программы (основная ступень начинается в возрасте 3 лет и продолжается, пока дети пойдут в первый класс начальной школы). Законодательство формализовало основную ступень как национальный план по контролированию прогресса образования маленьких детей, который проверяется в конце этого периода.</a:t>
            </a:r>
            <a:endParaRPr lang="ru-RU" sz="2000" dirty="0"/>
          </a:p>
        </p:txBody>
      </p:sp>
      <p:sp>
        <p:nvSpPr>
          <p:cNvPr id="4" name="TextBox 3"/>
          <p:cNvSpPr txBox="1"/>
          <p:nvPr/>
        </p:nvSpPr>
        <p:spPr>
          <a:xfrm>
            <a:off x="0" y="0"/>
            <a:ext cx="9144000" cy="984885"/>
          </a:xfrm>
          <a:prstGeom prst="rect">
            <a:avLst/>
          </a:prstGeom>
          <a:noFill/>
        </p:spPr>
        <p:txBody>
          <a:bodyPr wrap="square" rtlCol="0">
            <a:spAutoFit/>
          </a:bodyPr>
          <a:lstStyle/>
          <a:p>
            <a:pPr algn="ctr"/>
            <a:r>
              <a:rPr lang="ru-RU" sz="4000" b="1" i="1" dirty="0" smtClean="0">
                <a:solidFill>
                  <a:srgbClr val="002060"/>
                </a:solidFill>
                <a:latin typeface="Times New Roman" pitchFamily="18" charset="0"/>
                <a:cs typeface="Times New Roman" pitchFamily="18" charset="0"/>
              </a:rPr>
              <a:t>Особые ограничения законодательства</a:t>
            </a:r>
          </a:p>
          <a:p>
            <a:endParaRPr lang="ru-RU"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4" name="Прямоугольник 3"/>
          <p:cNvSpPr/>
          <p:nvPr/>
        </p:nvSpPr>
        <p:spPr>
          <a:xfrm>
            <a:off x="0" y="476672"/>
            <a:ext cx="9144000" cy="6555641"/>
          </a:xfrm>
          <a:prstGeom prst="rect">
            <a:avLst/>
          </a:prstGeom>
        </p:spPr>
        <p:txBody>
          <a:bodyPr wrap="square">
            <a:spAutoFit/>
          </a:bodyPr>
          <a:lstStyle/>
          <a:p>
            <a:pPr algn="ctr"/>
            <a:r>
              <a:rPr lang="ru-RU" sz="2000" b="1" dirty="0" smtClean="0">
                <a:latin typeface="Times New Roman" pitchFamily="18" charset="0"/>
                <a:cs typeface="Times New Roman" pitchFamily="18" charset="0"/>
                <a:hlinkClick r:id="rId3" tooltip="Северная Ирландия"/>
              </a:rPr>
              <a:t>Северная Ирландия</a:t>
            </a:r>
            <a:endParaRPr lang="ru-RU" sz="2000" b="1"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Приказ Об образовании </a:t>
            </a:r>
            <a:r>
              <a:rPr lang="ru-RU" sz="2000" dirty="0" smtClean="0">
                <a:solidFill>
                  <a:srgbClr val="002060"/>
                </a:solidFill>
                <a:latin typeface="Times New Roman" pitchFamily="18" charset="0"/>
                <a:cs typeface="Times New Roman" pitchFamily="18" charset="0"/>
                <a:hlinkClick r:id="rId3" tooltip="Северная Ирландия"/>
              </a:rPr>
              <a:t>Северной Ирландии</a:t>
            </a:r>
            <a:r>
              <a:rPr lang="ru-RU" sz="2000" dirty="0" smtClean="0">
                <a:solidFill>
                  <a:srgbClr val="002060"/>
                </a:solidFill>
                <a:latin typeface="Times New Roman" pitchFamily="18" charset="0"/>
                <a:cs typeface="Times New Roman" pitchFamily="18" charset="0"/>
              </a:rPr>
              <a:t> 1998 г. определяет дошкольное образование как «образование для детей (в школах или других помещениях) старше 2 лет и до того момента, когда ребёнок достигнет обязательного школьного возраста (4 года)» или как «допустимые классы в начальных школах».</a:t>
            </a:r>
          </a:p>
          <a:p>
            <a:pPr algn="just"/>
            <a:r>
              <a:rPr lang="ru-RU" sz="2000" dirty="0" smtClean="0">
                <a:solidFill>
                  <a:srgbClr val="002060"/>
                </a:solidFill>
                <a:latin typeface="Times New Roman" pitchFamily="18" charset="0"/>
                <a:cs typeface="Times New Roman" pitchFamily="18" charset="0"/>
              </a:rPr>
              <a:t>	Предоставление дошкольного образования в </a:t>
            </a:r>
            <a:r>
              <a:rPr lang="ru-RU" sz="2000" dirty="0" smtClean="0">
                <a:solidFill>
                  <a:srgbClr val="002060"/>
                </a:solidFill>
                <a:latin typeface="Times New Roman" pitchFamily="18" charset="0"/>
                <a:cs typeface="Times New Roman" pitchFamily="18" charset="0"/>
                <a:hlinkClick r:id="rId3" tooltip="Северная Ирландия"/>
              </a:rPr>
              <a:t>Северной Ирландии</a:t>
            </a:r>
            <a:r>
              <a:rPr lang="ru-RU" sz="2000" dirty="0" smtClean="0">
                <a:solidFill>
                  <a:srgbClr val="002060"/>
                </a:solidFill>
                <a:latin typeface="Times New Roman" pitchFamily="18" charset="0"/>
                <a:cs typeface="Times New Roman" pitchFamily="18" charset="0"/>
              </a:rPr>
              <a:t> не является предписанным законом требованием. Тем не менее, из-за правительственного желания увеличить предоставление дошкольного образования через программы расширения дошкольного образования (ДОСИ, 1998 г.), ожидается, что министерства образования и библиотек (министерства) предложат ДО Северной Ирландии планы развития дошкольного образования. Министерства образования и библиотек должны объяснить, как они будут предоставлять дошкольное образование детям, проживающим на их территориях. 	От них также ожидается начало совместной работы с поставщиками дошкольного образования во всех секторах (добровольных, частных, объединённых и ирландских). Эти союзы работают над предоставлением дошкольного образования и поддержкой хорошей практики. Программа объединяет детей с социальными проблемами и старших детей в дошкольные отряды. К Сентябрю 2003 г. бесплатные помещения были доступны для более чем 90 % всех детей в дошкольном возрасте.</a:t>
            </a:r>
            <a:endParaRPr lang="ru-RU" sz="2000" dirty="0">
              <a:solidFill>
                <a:srgbClr val="002060"/>
              </a:solidFill>
              <a:latin typeface="Times New Roman" pitchFamily="18" charset="0"/>
              <a:cs typeface="Times New Roman" pitchFamily="18" charset="0"/>
            </a:endParaRPr>
          </a:p>
        </p:txBody>
      </p:sp>
      <p:sp>
        <p:nvSpPr>
          <p:cNvPr id="3" name="TextBox 2"/>
          <p:cNvSpPr txBox="1"/>
          <p:nvPr/>
        </p:nvSpPr>
        <p:spPr>
          <a:xfrm>
            <a:off x="0" y="0"/>
            <a:ext cx="9144000" cy="984885"/>
          </a:xfrm>
          <a:prstGeom prst="rect">
            <a:avLst/>
          </a:prstGeom>
          <a:noFill/>
        </p:spPr>
        <p:txBody>
          <a:bodyPr wrap="square" rtlCol="0">
            <a:spAutoFit/>
          </a:bodyPr>
          <a:lstStyle/>
          <a:p>
            <a:pPr algn="ctr"/>
            <a:r>
              <a:rPr lang="ru-RU" sz="4000" b="1" i="1" dirty="0" smtClean="0">
                <a:solidFill>
                  <a:srgbClr val="002060"/>
                </a:solidFill>
                <a:latin typeface="Times New Roman" pitchFamily="18" charset="0"/>
                <a:cs typeface="Times New Roman" pitchFamily="18" charset="0"/>
              </a:rPr>
              <a:t>Особые ограничения законодательства</a:t>
            </a:r>
          </a:p>
          <a:p>
            <a:endParaRPr lang="ru-RU"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amond(in)">
                                      <p:cBhvr>
                                        <p:cTn id="12" dur="20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amond(in)">
                                      <p:cBhvr>
                                        <p:cTn id="17"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lum bright="40000"/>
          </a:blip>
          <a:srcRect/>
          <a:stretch>
            <a:fillRect/>
          </a:stretch>
        </p:blipFill>
        <p:spPr bwMode="auto">
          <a:xfrm>
            <a:off x="0" y="0"/>
            <a:ext cx="9144000" cy="6966021"/>
          </a:xfrm>
          <a:prstGeom prst="rect">
            <a:avLst/>
          </a:prstGeom>
          <a:noFill/>
          <a:ln w="9525">
            <a:noFill/>
            <a:miter lim="800000"/>
            <a:headEnd/>
            <a:tailEnd/>
          </a:ln>
        </p:spPr>
      </p:pic>
      <p:sp>
        <p:nvSpPr>
          <p:cNvPr id="2" name="Заголовок 1"/>
          <p:cNvSpPr>
            <a:spLocks noGrp="1"/>
          </p:cNvSpPr>
          <p:nvPr>
            <p:ph type="title"/>
          </p:nvPr>
        </p:nvSpPr>
        <p:spPr>
          <a:xfrm>
            <a:off x="467544" y="188640"/>
            <a:ext cx="8229600" cy="548680"/>
          </a:xfrm>
        </p:spPr>
        <p:txBody>
          <a:bodyPr>
            <a:normAutofit fontScale="90000"/>
          </a:bodyPr>
          <a:lstStyle/>
          <a:p>
            <a:r>
              <a:rPr lang="ru-RU" b="1" dirty="0" smtClean="0"/>
              <a:t>Основные цели</a:t>
            </a:r>
            <a:br>
              <a:rPr lang="ru-RU" b="1" dirty="0" smtClean="0"/>
            </a:br>
            <a:endParaRPr lang="ru-RU" dirty="0"/>
          </a:p>
        </p:txBody>
      </p:sp>
      <p:sp>
        <p:nvSpPr>
          <p:cNvPr id="4" name="Прямоугольник 3"/>
          <p:cNvSpPr/>
          <p:nvPr/>
        </p:nvSpPr>
        <p:spPr>
          <a:xfrm>
            <a:off x="179512" y="476672"/>
            <a:ext cx="8964488" cy="2031325"/>
          </a:xfrm>
          <a:prstGeom prst="rect">
            <a:avLst/>
          </a:prstGeom>
        </p:spPr>
        <p:txBody>
          <a:bodyPr wrap="square">
            <a:spAutoFit/>
          </a:bodyPr>
          <a:lstStyle/>
          <a:p>
            <a:r>
              <a:rPr lang="ru-RU" dirty="0" smtClean="0"/>
              <a:t>В </a:t>
            </a:r>
            <a:r>
              <a:rPr lang="ru-RU" dirty="0" smtClean="0">
                <a:hlinkClick r:id="rId3" tooltip="Англия"/>
              </a:rPr>
              <a:t>Англии</a:t>
            </a:r>
            <a:r>
              <a:rPr lang="ru-RU" dirty="0" smtClean="0"/>
              <a:t> и </a:t>
            </a:r>
            <a:r>
              <a:rPr lang="ru-RU" dirty="0" smtClean="0">
                <a:hlinkClick r:id="rId4" tooltip="Уэльс"/>
              </a:rPr>
              <a:t>Уэльсе</a:t>
            </a:r>
            <a:r>
              <a:rPr lang="ru-RU" dirty="0" smtClean="0"/>
              <a:t> власти квалификаций и образовательной программы (ВКОП) и власти образовательной программы и оценивания </a:t>
            </a:r>
            <a:r>
              <a:rPr lang="ru-RU" dirty="0" smtClean="0">
                <a:hlinkClick r:id="rId4" tooltip="Уэльс"/>
              </a:rPr>
              <a:t>Уэльса</a:t>
            </a:r>
            <a:r>
              <a:rPr lang="ru-RU" dirty="0" smtClean="0"/>
              <a:t> (ВОПОУ) составляют задачи для дошкольного обучения, в которых придаётся особое значение арифметике, грамотности и развитию личных и общественных навыков.</a:t>
            </a:r>
          </a:p>
          <a:p>
            <a:r>
              <a:rPr lang="ru-RU" dirty="0" smtClean="0"/>
              <a:t>В </a:t>
            </a:r>
            <a:r>
              <a:rPr lang="ru-RU" dirty="0" smtClean="0">
                <a:hlinkClick r:id="rId5" tooltip="Северная Ирландия"/>
              </a:rPr>
              <a:t>Северной Ирландии</a:t>
            </a:r>
            <a:r>
              <a:rPr lang="ru-RU" dirty="0" smtClean="0"/>
              <a:t> совет образовательной программы, тестирования и оценивания (СОПТО) под защитой ДО предоставил руководство по дошкольному образованию в </a:t>
            </a:r>
            <a:r>
              <a:rPr lang="ru-RU" dirty="0" smtClean="0">
                <a:hlinkClick r:id="rId6" tooltip="1997"/>
              </a:rPr>
              <a:t>1997</a:t>
            </a:r>
            <a:r>
              <a:rPr lang="ru-RU" dirty="0" smtClean="0"/>
              <a:t> г. Цели руководства — помощь в повышении стандартов дошкольного образования.</a:t>
            </a:r>
            <a:endParaRPr lang="ru-RU" dirty="0"/>
          </a:p>
        </p:txBody>
      </p:sp>
      <p:sp>
        <p:nvSpPr>
          <p:cNvPr id="5" name="Заголовок 1"/>
          <p:cNvSpPr txBox="1">
            <a:spLocks/>
          </p:cNvSpPr>
          <p:nvPr/>
        </p:nvSpPr>
        <p:spPr>
          <a:xfrm>
            <a:off x="395536" y="2492896"/>
            <a:ext cx="8229600" cy="576064"/>
          </a:xfrm>
          <a:prstGeom prst="rect">
            <a:avLst/>
          </a:prstGeom>
        </p:spPr>
        <p:txBody>
          <a:bodyPr vert="horz" lIns="91440" tIns="45720" rIns="91440" bIns="45720" rtlCol="0" anchor="ctr">
            <a:normAutofit fontScale="90000" lnSpcReduction="20000"/>
          </a:bodyPr>
          <a:lstStyle/>
          <a:p>
            <a:pPr algn="ctr"/>
            <a:r>
              <a:rPr lang="ru-RU" sz="4000" b="1" dirty="0" smtClean="0"/>
              <a:t>Географический доступ</a:t>
            </a:r>
            <a:endParaRPr lang="ru-RU" sz="4000" b="1" dirty="0"/>
          </a:p>
        </p:txBody>
      </p:sp>
      <p:sp>
        <p:nvSpPr>
          <p:cNvPr id="6" name="Прямоугольник 5"/>
          <p:cNvSpPr/>
          <p:nvPr/>
        </p:nvSpPr>
        <p:spPr>
          <a:xfrm>
            <a:off x="0" y="2996952"/>
            <a:ext cx="9144000" cy="3693319"/>
          </a:xfrm>
          <a:prstGeom prst="rect">
            <a:avLst/>
          </a:prstGeom>
        </p:spPr>
        <p:txBody>
          <a:bodyPr wrap="square">
            <a:spAutoFit/>
          </a:bodyPr>
          <a:lstStyle/>
          <a:p>
            <a:r>
              <a:rPr lang="ru-RU" dirty="0" smtClean="0"/>
              <a:t>До недавнего времени географическое разделение предоставления общественно-финансируемого дошкольного образования сильно отличалось в различных областях. Но закон О школьных стандартах </a:t>
            </a:r>
            <a:r>
              <a:rPr lang="ru-RU" dirty="0" smtClean="0">
                <a:hlinkClick r:id="rId7" tooltip="1998"/>
              </a:rPr>
              <a:t>1998</a:t>
            </a:r>
            <a:r>
              <a:rPr lang="ru-RU" dirty="0" smtClean="0"/>
              <a:t> г. обязал каждую МОВ в предоставлении дошкольного образования на её территории. Сотрудничество раннего развития и заботы о детях (консультирующие группы дошкольного образования в Северной Ирландии) планируют предоставление на локальном уровне, учитывая особенности областей. Помещения должны находиться в доступных местах от местожительства детей и рабочих мест их родителей.</a:t>
            </a:r>
          </a:p>
          <a:p>
            <a:r>
              <a:rPr lang="ru-RU" dirty="0" smtClean="0"/>
              <a:t>В </a:t>
            </a:r>
            <a:r>
              <a:rPr lang="ru-RU" dirty="0" smtClean="0">
                <a:hlinkClick r:id="rId3" tooltip="Англия"/>
              </a:rPr>
              <a:t>Англии</a:t>
            </a:r>
            <a:r>
              <a:rPr lang="ru-RU" dirty="0" smtClean="0"/>
              <a:t> и </a:t>
            </a:r>
            <a:r>
              <a:rPr lang="ru-RU" dirty="0" smtClean="0">
                <a:hlinkClick r:id="rId4" tooltip="Уэльс"/>
              </a:rPr>
              <a:t>Уэльсе</a:t>
            </a:r>
            <a:r>
              <a:rPr lang="ru-RU" dirty="0" smtClean="0"/>
              <a:t> закон Об образовании </a:t>
            </a:r>
            <a:r>
              <a:rPr lang="ru-RU" dirty="0" smtClean="0">
                <a:hlinkClick r:id="rId8" tooltip="1996"/>
              </a:rPr>
              <a:t>1996</a:t>
            </a:r>
            <a:r>
              <a:rPr lang="ru-RU" dirty="0" smtClean="0"/>
              <a:t> г. был изменен законом О школьных стандартах </a:t>
            </a:r>
            <a:r>
              <a:rPr lang="ru-RU" dirty="0" smtClean="0">
                <a:hlinkClick r:id="rId7" tooltip="1998"/>
              </a:rPr>
              <a:t>1998</a:t>
            </a:r>
            <a:r>
              <a:rPr lang="ru-RU" dirty="0" smtClean="0"/>
              <a:t> г., который дал МОВ силу предоставления транспорта детям, получающим дошкольное образование не в школах, а в других учреждениях. Тем не менее, власти могут содействовать родителям ребёнка или поставщику дошкольного образования в оплате некоторых затрат на обучение.</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amond(in)">
                                      <p:cBhvr>
                                        <p:cTn id="10" dur="20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0" y="0"/>
            <a:ext cx="8686800" cy="548680"/>
          </a:xfrm>
        </p:spPr>
        <p:txBody>
          <a:bodyPr>
            <a:noAutofit/>
          </a:bodyPr>
          <a:lstStyle/>
          <a:p>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r>
              <a:rPr lang="ru-RU" sz="3200" b="1" dirty="0" smtClean="0">
                <a:solidFill>
                  <a:srgbClr val="C00000"/>
                </a:solidFill>
                <a:latin typeface="Times New Roman" pitchFamily="18" charset="0"/>
                <a:cs typeface="Times New Roman" pitchFamily="18" charset="0"/>
              </a:rPr>
              <a:t>Условия зачисления и выбор центра</a:t>
            </a:r>
            <a:br>
              <a:rPr lang="ru-RU" sz="3200" b="1" dirty="0" smtClean="0">
                <a:solidFill>
                  <a:srgbClr val="C00000"/>
                </a:solidFill>
                <a:latin typeface="Times New Roman" pitchFamily="18" charset="0"/>
                <a:cs typeface="Times New Roman" pitchFamily="18" charset="0"/>
              </a:rPr>
            </a:br>
            <a:endParaRPr lang="ru-RU" sz="3200" dirty="0">
              <a:solidFill>
                <a:srgbClr val="C00000"/>
              </a:solidFill>
              <a:latin typeface="Times New Roman" pitchFamily="18" charset="0"/>
              <a:cs typeface="Times New Roman" pitchFamily="18" charset="0"/>
            </a:endParaRPr>
          </a:p>
        </p:txBody>
      </p:sp>
      <p:sp>
        <p:nvSpPr>
          <p:cNvPr id="4" name="Прямоугольник 3"/>
          <p:cNvSpPr/>
          <p:nvPr/>
        </p:nvSpPr>
        <p:spPr>
          <a:xfrm>
            <a:off x="0" y="476672"/>
            <a:ext cx="9144000" cy="6555641"/>
          </a:xfrm>
          <a:prstGeom prst="rect">
            <a:avLst/>
          </a:prstGeom>
        </p:spPr>
        <p:txBody>
          <a:bodyPr wrap="square">
            <a:spAutoFit/>
          </a:bodyPr>
          <a:lstStyle/>
          <a:p>
            <a:r>
              <a:rPr lang="ru-RU" dirty="0" smtClean="0"/>
              <a:t>	</a:t>
            </a:r>
            <a:r>
              <a:rPr lang="ru-RU" sz="2000" dirty="0" smtClean="0">
                <a:latin typeface="Times New Roman" pitchFamily="18" charset="0"/>
                <a:cs typeface="Times New Roman" pitchFamily="18" charset="0"/>
              </a:rPr>
              <a:t>В </a:t>
            </a:r>
            <a:r>
              <a:rPr lang="ru-RU" sz="2000" dirty="0" smtClean="0">
                <a:latin typeface="Times New Roman" pitchFamily="18" charset="0"/>
                <a:cs typeface="Times New Roman" pitchFamily="18" charset="0"/>
                <a:hlinkClick r:id="rId3" tooltip="Англия"/>
              </a:rPr>
              <a:t>Англии</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hlinkClick r:id="rId4" tooltip="Уэльс"/>
              </a:rPr>
              <a:t>Уэльсе</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5" tooltip="Северная Ирландия"/>
              </a:rPr>
              <a:t>Северной Ирландии</a:t>
            </a:r>
            <a:r>
              <a:rPr lang="ru-RU" sz="2000" dirty="0" smtClean="0">
                <a:latin typeface="Times New Roman" pitchFamily="18" charset="0"/>
                <a:cs typeface="Times New Roman" pitchFamily="18" charset="0"/>
              </a:rPr>
              <a:t> участие в дошкольном образовании является добровольным. Детские сады обычно принимают детей от 3 лет в Англии и </a:t>
            </a:r>
            <a:r>
              <a:rPr lang="ru-RU" sz="2000" dirty="0" smtClean="0">
                <a:latin typeface="Times New Roman" pitchFamily="18" charset="0"/>
                <a:cs typeface="Times New Roman" pitchFamily="18" charset="0"/>
                <a:hlinkClick r:id="rId4" tooltip="Уэльс"/>
              </a:rPr>
              <a:t>Уэльсе</a:t>
            </a:r>
            <a:r>
              <a:rPr lang="ru-RU" sz="2000" dirty="0" smtClean="0">
                <a:latin typeface="Times New Roman" pitchFamily="18" charset="0"/>
                <a:cs typeface="Times New Roman" pitchFamily="18" charset="0"/>
              </a:rPr>
              <a:t> и от 2 лет в Северной Ирландии в зависимости от политики зачисления и числа доступных мест.</a:t>
            </a:r>
          </a:p>
          <a:p>
            <a:pPr algn="ctr"/>
            <a:r>
              <a:rPr lang="ru-RU" sz="2000" b="1" dirty="0" smtClean="0">
                <a:latin typeface="Times New Roman" pitchFamily="18" charset="0"/>
                <a:cs typeface="Times New Roman" pitchFamily="18" charset="0"/>
                <a:hlinkClick r:id="rId3" tooltip="Англия"/>
              </a:rPr>
              <a:t>Англия</a:t>
            </a:r>
            <a:r>
              <a:rPr lang="ru-RU" sz="2000" b="1" dirty="0" smtClean="0">
                <a:latin typeface="Times New Roman" pitchFamily="18" charset="0"/>
                <a:cs typeface="Times New Roman" pitchFamily="18" charset="0"/>
              </a:rPr>
              <a:t> и </a:t>
            </a:r>
            <a:r>
              <a:rPr lang="ru-RU" sz="2000" b="1" dirty="0" smtClean="0">
                <a:latin typeface="Times New Roman" pitchFamily="18" charset="0"/>
                <a:cs typeface="Times New Roman" pitchFamily="18" charset="0"/>
                <a:hlinkClick r:id="rId4" tooltip="Уэльс"/>
              </a:rPr>
              <a:t>Уэльс</a:t>
            </a:r>
            <a:endParaRPr lang="ru-RU" sz="2000" b="1"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В </a:t>
            </a:r>
            <a:r>
              <a:rPr lang="ru-RU" sz="2000" dirty="0" smtClean="0">
                <a:latin typeface="Times New Roman" pitchFamily="18" charset="0"/>
                <a:cs typeface="Times New Roman" pitchFamily="18" charset="0"/>
                <a:hlinkClick r:id="rId3"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4" tooltip="Уэльс"/>
              </a:rPr>
              <a:t>Уэльсе</a:t>
            </a:r>
            <a:r>
              <a:rPr lang="ru-RU" sz="2000" dirty="0" smtClean="0">
                <a:latin typeface="Times New Roman" pitchFamily="18" charset="0"/>
                <a:cs typeface="Times New Roman" pitchFamily="18" charset="0"/>
              </a:rPr>
              <a:t> родители могут выбрать тот или иной детский сад для своих детей. Родители обращаются к МОВ за руководством по доступным местам. В соответствии с законом О школьных стандартах </a:t>
            </a:r>
            <a:r>
              <a:rPr lang="ru-RU" sz="2000" dirty="0" smtClean="0">
                <a:latin typeface="Times New Roman" pitchFamily="18" charset="0"/>
                <a:cs typeface="Times New Roman" pitchFamily="18" charset="0"/>
                <a:hlinkClick r:id="rId6" tooltip="1998"/>
              </a:rPr>
              <a:t>1998</a:t>
            </a:r>
            <a:r>
              <a:rPr lang="ru-RU" sz="2000" dirty="0" smtClean="0">
                <a:latin typeface="Times New Roman" pitchFamily="18" charset="0"/>
                <a:cs typeface="Times New Roman" pitchFamily="18" charset="0"/>
              </a:rPr>
              <a:t> г. эти места дошкольного образования могут быть предоставлены самими МОВ или другими институтами (добровольными, частными и т. д.), которые, являясь частью сотрудничества раннего развития и ранней детской заботы, получают финансовую помощь от правительства. Дошкольное образование бесплатно для 4-летних и 3-летних детей.</a:t>
            </a:r>
          </a:p>
          <a:p>
            <a:pPr algn="just"/>
            <a:r>
              <a:rPr lang="ru-RU" sz="2000" dirty="0" smtClean="0">
                <a:latin typeface="Times New Roman" pitchFamily="18" charset="0"/>
                <a:cs typeface="Times New Roman" pitchFamily="18" charset="0"/>
              </a:rPr>
              <a:t>Если запрос на места превышает возможности, институты применяют политику зачисления. МОВ и школьные органы управления могут свободно создавать систему зачисления для детских садов. Тем не менее ДОН и департамент образования и подготовки </a:t>
            </a:r>
            <a:r>
              <a:rPr lang="ru-RU" sz="2000" dirty="0" smtClean="0">
                <a:latin typeface="Times New Roman" pitchFamily="18" charset="0"/>
                <a:cs typeface="Times New Roman" pitchFamily="18" charset="0"/>
                <a:hlinkClick r:id="rId4" tooltip="Уэльс"/>
              </a:rPr>
              <a:t>Уэльской</a:t>
            </a:r>
            <a:r>
              <a:rPr lang="ru-RU" sz="2000" dirty="0" smtClean="0">
                <a:latin typeface="Times New Roman" pitchFamily="18" charset="0"/>
                <a:cs typeface="Times New Roman" pitchFamily="18" charset="0"/>
              </a:rPr>
              <a:t> ассамблеи (ДОП) рекомендуют МОВ учитывать специальные образовательные нужды детей и детей из социально и экономически неблагополучных семей. Родители могут выбрать, куда отправить своего ребёнка: в частный или добровольный детский сад, которые также сами определяют политику зачисления.</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p:cTn id="12" dur="500" fill="hold"/>
                                        <p:tgtEl>
                                          <p:spTgt spid="4">
                                            <p:txEl>
                                              <p:pRg st="1" end="1"/>
                                            </p:txEl>
                                          </p:spTgt>
                                        </p:tgtEl>
                                        <p:attrNameLst>
                                          <p:attrName>ppt_w</p:attrName>
                                        </p:attrNameLst>
                                      </p:cBhvr>
                                      <p:tavLst>
                                        <p:tav tm="0">
                                          <p:val>
                                            <p:strVal val="#ppt_w*2.5"/>
                                          </p:val>
                                        </p:tav>
                                        <p:tav tm="100000">
                                          <p:val>
                                            <p:strVal val="#ppt_w"/>
                                          </p:val>
                                        </p:tav>
                                      </p:tavLst>
                                    </p:anim>
                                    <p:anim calcmode="lin" valueType="num">
                                      <p:cBhvr>
                                        <p:cTn id="13" dur="500" fill="hold"/>
                                        <p:tgtEl>
                                          <p:spTgt spid="4">
                                            <p:txEl>
                                              <p:pRg st="1" end="1"/>
                                            </p:txEl>
                                          </p:spTgt>
                                        </p:tgtEl>
                                        <p:attrNameLst>
                                          <p:attrName>ppt_h</p:attrName>
                                        </p:attrNameLst>
                                      </p:cBhvr>
                                      <p:tavLst>
                                        <p:tav tm="0">
                                          <p:val>
                                            <p:strVal val="#ppt_h*0.01"/>
                                          </p:val>
                                        </p:tav>
                                        <p:tav tm="100000">
                                          <p:val>
                                            <p:strVal val="#ppt_h"/>
                                          </p:val>
                                        </p:tav>
                                      </p:tavLst>
                                    </p:anim>
                                    <p:anim calcmode="lin" valueType="num">
                                      <p:cBhvr>
                                        <p:cTn id="1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4">
                                            <p:txEl>
                                              <p:pRg st="1" end="1"/>
                                            </p:txEl>
                                          </p:spTgt>
                                        </p:tgtEl>
                                        <p:attrNameLst>
                                          <p:attrName>ppt_y</p:attrName>
                                        </p:attrNameLst>
                                      </p:cBhvr>
                                      <p:tavLst>
                                        <p:tav tm="0">
                                          <p:val>
                                            <p:strVal val="#ppt_h+1"/>
                                          </p:val>
                                        </p:tav>
                                        <p:tav tm="100000">
                                          <p:val>
                                            <p:strVal val="#ppt_y"/>
                                          </p:val>
                                        </p:tav>
                                      </p:tavLst>
                                    </p:anim>
                                    <p:animEffect transition="in" filter="fade">
                                      <p:cBhvr>
                                        <p:cTn id="16" dur="500"/>
                                        <p:tgtEl>
                                          <p:spTgt spid="4">
                                            <p:txEl>
                                              <p:pRg st="1" end="1"/>
                                            </p:txEl>
                                          </p:spTgt>
                                        </p:tgtEl>
                                      </p:cBhvr>
                                    </p:animEffect>
                                  </p:childTnLst>
                                </p:cTn>
                              </p:par>
                              <p:par>
                                <p:cTn id="17" presetID="58" presetClass="entr" presetSubtype="0" accel="10000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20"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2"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3" dur="500"/>
                                        <p:tgtEl>
                                          <p:spTgt spid="4">
                                            <p:txEl>
                                              <p:pRg st="2" end="2"/>
                                            </p:txEl>
                                          </p:spTgt>
                                        </p:tgtEl>
                                      </p:cBhvr>
                                    </p:animEffect>
                                  </p:childTnLst>
                                </p:cTn>
                              </p:par>
                              <p:par>
                                <p:cTn id="24" presetID="58" presetClass="entr" presetSubtype="0" accel="100000" fill="hold" nodeType="with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 calcmode="lin" valueType="num">
                                      <p:cBhvr>
                                        <p:cTn id="26"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27"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4" name="Прямоугольник 3"/>
          <p:cNvSpPr/>
          <p:nvPr/>
        </p:nvSpPr>
        <p:spPr>
          <a:xfrm>
            <a:off x="0" y="764704"/>
            <a:ext cx="9144000" cy="5940088"/>
          </a:xfrm>
          <a:prstGeom prst="rect">
            <a:avLst/>
          </a:prstGeom>
        </p:spPr>
        <p:txBody>
          <a:bodyPr wrap="square">
            <a:spAutoFit/>
          </a:bodyPr>
          <a:lstStyle/>
          <a:p>
            <a:pPr algn="ctr"/>
            <a:r>
              <a:rPr lang="ru-RU" sz="2000" b="1" dirty="0" smtClean="0">
                <a:solidFill>
                  <a:srgbClr val="C00000"/>
                </a:solidFill>
              </a:rPr>
              <a:t>Северная Ирландия</a:t>
            </a:r>
          </a:p>
          <a:p>
            <a:pPr algn="just"/>
            <a:r>
              <a:rPr lang="ru-RU" sz="2000" dirty="0" smtClean="0"/>
              <a:t>	В </a:t>
            </a:r>
            <a:r>
              <a:rPr lang="ru-RU" sz="2000" dirty="0" smtClean="0">
                <a:hlinkClick r:id="rId4" tooltip="Северная Ирландия"/>
              </a:rPr>
              <a:t>Северной Ирландии</a:t>
            </a:r>
            <a:r>
              <a:rPr lang="ru-RU" sz="2000" dirty="0" smtClean="0"/>
              <a:t> согласно приказу Об образовании </a:t>
            </a:r>
            <a:r>
              <a:rPr lang="ru-RU" sz="2000" dirty="0" smtClean="0">
                <a:hlinkClick r:id="rId5" tooltip="1998"/>
              </a:rPr>
              <a:t>1998</a:t>
            </a:r>
            <a:r>
              <a:rPr lang="ru-RU" sz="2000" dirty="0" smtClean="0"/>
              <a:t> г. каждое министерство образования и библиотек договаривается с родителями ребёнка о том, куда они будут подавать заявление. </a:t>
            </a:r>
            <a:r>
              <a:rPr lang="ru-RU" sz="2000" dirty="0" smtClean="0">
                <a:latin typeface="Times New Roman" pitchFamily="18" charset="0"/>
                <a:cs typeface="Times New Roman" pitchFamily="18" charset="0"/>
              </a:rPr>
              <a:t>Ребенок</a:t>
            </a:r>
            <a:r>
              <a:rPr lang="ru-RU" sz="2000" dirty="0" smtClean="0"/>
              <a:t> должен достичь 2 лет, но не быть старше обязательного школьного возраста. Число полных и неполных по времени мест в школах определяется департаментом образования </a:t>
            </a:r>
            <a:r>
              <a:rPr lang="ru-RU" sz="2000" dirty="0" smtClean="0">
                <a:hlinkClick r:id="rId4" tooltip="Северная Ирландия"/>
              </a:rPr>
              <a:t>Северной Ирландии</a:t>
            </a:r>
            <a:r>
              <a:rPr lang="ru-RU" sz="2000" dirty="0" smtClean="0"/>
              <a:t>.</a:t>
            </a:r>
          </a:p>
          <a:p>
            <a:r>
              <a:rPr lang="ru-RU" sz="2000" dirty="0" smtClean="0"/>
              <a:t>	Министерства образования и библиотек </a:t>
            </a:r>
            <a:r>
              <a:rPr lang="ru-RU" sz="2000" dirty="0" smtClean="0">
                <a:hlinkClick r:id="rId4" tooltip="Северная Ирландия"/>
              </a:rPr>
              <a:t>Северной Ирландии</a:t>
            </a:r>
            <a:r>
              <a:rPr lang="ru-RU" sz="2000" dirty="0" smtClean="0"/>
              <a:t> должны опубликовывать условия зачисления детей для дошкольного образования каждой школы на их территории. Школы должны публиковать критерии, по которым будут отбираться ученики, если количество желающих превысит количество доступных мест. С Сентября </a:t>
            </a:r>
            <a:r>
              <a:rPr lang="ru-RU" sz="2000" dirty="0" smtClean="0">
                <a:hlinkClick r:id="rId6" tooltip="1999"/>
              </a:rPr>
              <a:t>1999</a:t>
            </a:r>
            <a:r>
              <a:rPr lang="ru-RU" sz="2000" dirty="0" smtClean="0"/>
              <a:t> г. все детские сады, содержащиеся на премиях, должны отдавать предпочтение детям из социально неблагополучных семей и старшим детям, на последнем году их дошкольного образования. Издание 2002/08 (ДО, 2002 г.) предоставляет все критерии отбора в детские сады </a:t>
            </a:r>
            <a:r>
              <a:rPr lang="ru-RU" sz="2000" dirty="0" smtClean="0">
                <a:hlinkClick r:id="rId4" tooltip="Северная Ирландия"/>
              </a:rPr>
              <a:t>Северной Ирландии</a:t>
            </a:r>
            <a:r>
              <a:rPr lang="ru-RU" sz="2000" dirty="0" smtClean="0"/>
              <a:t>.</a:t>
            </a:r>
          </a:p>
          <a:p>
            <a:r>
              <a:rPr lang="ru-RU" sz="2000" dirty="0" smtClean="0"/>
              <a:t>	В </a:t>
            </a:r>
            <a:r>
              <a:rPr lang="ru-RU" sz="2000" dirty="0" smtClean="0">
                <a:hlinkClick r:id="rId7" tooltip="Англия"/>
              </a:rPr>
              <a:t>Англии</a:t>
            </a:r>
            <a:r>
              <a:rPr lang="ru-RU" sz="2000" dirty="0" smtClean="0"/>
              <a:t>, </a:t>
            </a:r>
            <a:r>
              <a:rPr lang="ru-RU" sz="2000" dirty="0" smtClean="0">
                <a:hlinkClick r:id="rId8" tooltip="Уэльс"/>
              </a:rPr>
              <a:t>Уэльсе</a:t>
            </a:r>
            <a:r>
              <a:rPr lang="ru-RU" sz="2000" dirty="0" smtClean="0"/>
              <a:t> и </a:t>
            </a:r>
            <a:r>
              <a:rPr lang="ru-RU" sz="2000" dirty="0" smtClean="0">
                <a:hlinkClick r:id="rId4" tooltip="Северная Ирландия"/>
              </a:rPr>
              <a:t>Северной Ирландии</a:t>
            </a:r>
            <a:r>
              <a:rPr lang="ru-RU" sz="2000" dirty="0" smtClean="0"/>
              <a:t> зачисление в сегодняшние детские сады, содержащиеся департаментом социальных услуг, основано на нужде ребёнка в помощи специалистов.</a:t>
            </a:r>
            <a:endParaRPr lang="ru-RU" sz="2000" dirty="0"/>
          </a:p>
        </p:txBody>
      </p:sp>
      <p:sp>
        <p:nvSpPr>
          <p:cNvPr id="5" name="Заголовок 1"/>
          <p:cNvSpPr>
            <a:spLocks noGrp="1"/>
          </p:cNvSpPr>
          <p:nvPr>
            <p:ph type="title"/>
          </p:nvPr>
        </p:nvSpPr>
        <p:spPr>
          <a:xfrm>
            <a:off x="467544" y="0"/>
            <a:ext cx="8229600" cy="764704"/>
          </a:xfrm>
        </p:spPr>
        <p:txBody>
          <a:bodyPr>
            <a:noAutofit/>
          </a:bodyPr>
          <a:lstStyle/>
          <a:p>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r>
              <a:rPr lang="ru-RU" sz="3200" b="1" dirty="0" smtClean="0">
                <a:solidFill>
                  <a:srgbClr val="C00000"/>
                </a:solidFill>
                <a:latin typeface="Times New Roman" pitchFamily="18" charset="0"/>
                <a:cs typeface="Times New Roman" pitchFamily="18" charset="0"/>
              </a:rPr>
              <a:t>Условия зачисления и выбор центра</a:t>
            </a:r>
            <a:br>
              <a:rPr lang="ru-RU" sz="3200" b="1" dirty="0" smtClean="0">
                <a:solidFill>
                  <a:srgbClr val="C00000"/>
                </a:solidFill>
                <a:latin typeface="Times New Roman" pitchFamily="18" charset="0"/>
                <a:cs typeface="Times New Roman" pitchFamily="18" charset="0"/>
              </a:rPr>
            </a:br>
            <a:endParaRPr lang="ru-RU" sz="3200" dirty="0">
              <a:solidFill>
                <a:srgbClr val="C00000"/>
              </a:solidFill>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diamond(in)">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p:cTn id="12"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13"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1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wipe(down)">
                                      <p:cBhvr>
                                        <p:cTn id="21"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1"/>
            <a:ext cx="9144000" cy="6880495"/>
          </a:xfrm>
          <a:prstGeom prst="rect">
            <a:avLst/>
          </a:prstGeom>
          <a:noFill/>
          <a:ln w="9525">
            <a:noFill/>
            <a:miter lim="800000"/>
            <a:headEnd/>
            <a:tailEnd/>
          </a:ln>
        </p:spPr>
      </p:pic>
      <p:sp>
        <p:nvSpPr>
          <p:cNvPr id="2" name="Заголовок 1"/>
          <p:cNvSpPr>
            <a:spLocks noGrp="1"/>
          </p:cNvSpPr>
          <p:nvPr>
            <p:ph type="title"/>
          </p:nvPr>
        </p:nvSpPr>
        <p:spPr>
          <a:xfrm>
            <a:off x="0" y="0"/>
            <a:ext cx="9144000" cy="1143000"/>
          </a:xfrm>
        </p:spPr>
        <p:txBody>
          <a:bodyPr>
            <a:normAutofit fontScale="90000"/>
          </a:bodyPr>
          <a:lstStyle/>
          <a:p>
            <a:r>
              <a:rPr lang="ru-RU" b="1" dirty="0" smtClean="0"/>
              <a:t/>
            </a:r>
            <a:br>
              <a:rPr lang="ru-RU" b="1" dirty="0" smtClean="0"/>
            </a:br>
            <a:r>
              <a:rPr lang="ru-RU" b="1" dirty="0" smtClean="0"/>
              <a:t>Финансовая поддержка семей учеников</a:t>
            </a:r>
            <a:br>
              <a:rPr lang="ru-RU" b="1" dirty="0" smtClean="0"/>
            </a:br>
            <a:endParaRPr lang="ru-RU" dirty="0"/>
          </a:p>
        </p:txBody>
      </p:sp>
      <p:sp>
        <p:nvSpPr>
          <p:cNvPr id="4" name="Прямоугольник 3"/>
          <p:cNvSpPr/>
          <p:nvPr/>
        </p:nvSpPr>
        <p:spPr>
          <a:xfrm>
            <a:off x="0" y="1124744"/>
            <a:ext cx="9144000" cy="5262979"/>
          </a:xfrm>
          <a:prstGeom prst="rect">
            <a:avLst/>
          </a:prstGeom>
        </p:spPr>
        <p:txBody>
          <a:bodyPr wrap="square">
            <a:spAutoFit/>
          </a:bodyPr>
          <a:lstStyle/>
          <a:p>
            <a:pPr algn="just"/>
            <a:r>
              <a:rPr lang="ru-RU" sz="2400" dirty="0" smtClean="0">
                <a:latin typeface="Times New Roman" pitchFamily="18" charset="0"/>
                <a:cs typeface="Times New Roman" pitchFamily="18" charset="0"/>
              </a:rPr>
              <a:t>	Хотя родители детей младше обязательного школьного возраста в содержащихся школах (детских садах) не должны платить за обучение, многие дети зачислены в частные и добровольные дошкольные институты, которые требуют оплаты за обучение. Сейчас правительство расширяет и развивает раннее образование, общественно финансируемое, кооперируясь с частными и добровольными секторами. Окружение дошкольного образования, участвующего в плане раннего развития и ранней детской заботы, финансирует все места дошкольного образования по формуле общих затрат (ФОЗ), деньги они получают от МОВ. 	</a:t>
            </a:r>
          </a:p>
          <a:p>
            <a:pPr algn="just"/>
            <a:r>
              <a:rPr lang="ru-RU" sz="2400" dirty="0" smtClean="0">
                <a:latin typeface="Times New Roman" pitchFamily="18" charset="0"/>
                <a:cs typeface="Times New Roman" pitchFamily="18" charset="0"/>
              </a:rPr>
              <a:t>	Сумма на каждого ученика зависит от МОВ (ДОН, 2003 г.). В </a:t>
            </a:r>
            <a:r>
              <a:rPr lang="ru-RU" sz="2400" dirty="0" smtClean="0">
                <a:latin typeface="Times New Roman" pitchFamily="18" charset="0"/>
                <a:cs typeface="Times New Roman" pitchFamily="18" charset="0"/>
                <a:hlinkClick r:id="rId3" tooltip="Англия"/>
              </a:rPr>
              <a:t>Англии</a:t>
            </a:r>
            <a:r>
              <a:rPr lang="ru-RU" sz="2400" dirty="0" smtClean="0">
                <a:latin typeface="Times New Roman" pitchFamily="18" charset="0"/>
                <a:cs typeface="Times New Roman" pitchFamily="18" charset="0"/>
              </a:rPr>
              <a:t> все 4-летние дети и почти все 3-летние дети получают бесплатное место для получения дошкольного образования.</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500" fill="hold"/>
                                        <p:tgtEl>
                                          <p:spTgt spid="4">
                                            <p:txEl>
                                              <p:pRg st="1" end="1"/>
                                            </p:txEl>
                                          </p:spTgt>
                                        </p:tgtEl>
                                        <p:attrNameLst>
                                          <p:attrName>ppt_w</p:attrName>
                                        </p:attrNameLst>
                                      </p:cBhvr>
                                      <p:tavLst>
                                        <p:tav tm="0">
                                          <p:val>
                                            <p:strVal val="#ppt_w*2.5"/>
                                          </p:val>
                                        </p:tav>
                                        <p:tav tm="100000">
                                          <p:val>
                                            <p:strVal val="#ppt_w"/>
                                          </p:val>
                                        </p:tav>
                                      </p:tavLst>
                                    </p:anim>
                                    <p:anim calcmode="lin" valueType="num">
                                      <p:cBhvr>
                                        <p:cTn id="16" dur="500" fill="hold"/>
                                        <p:tgtEl>
                                          <p:spTgt spid="4">
                                            <p:txEl>
                                              <p:pRg st="1" end="1"/>
                                            </p:txEl>
                                          </p:spTgt>
                                        </p:tgtEl>
                                        <p:attrNameLst>
                                          <p:attrName>ppt_h</p:attrName>
                                        </p:attrNameLst>
                                      </p:cBhvr>
                                      <p:tavLst>
                                        <p:tav tm="0">
                                          <p:val>
                                            <p:strVal val="#ppt_h*0.01"/>
                                          </p:val>
                                        </p:tav>
                                        <p:tav tm="100000">
                                          <p:val>
                                            <p:strVal val="#ppt_h"/>
                                          </p:val>
                                        </p:tav>
                                      </p:tavLst>
                                    </p:anim>
                                    <p:anim calcmode="lin" valueType="num">
                                      <p:cBhvr>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4">
                                            <p:txEl>
                                              <p:pRg st="1" end="1"/>
                                            </p:txEl>
                                          </p:spTgt>
                                        </p:tgtEl>
                                        <p:attrNameLst>
                                          <p:attrName>ppt_y</p:attrName>
                                        </p:attrNameLst>
                                      </p:cBhvr>
                                      <p:tavLst>
                                        <p:tav tm="0">
                                          <p:val>
                                            <p:strVal val="#ppt_h+1"/>
                                          </p:val>
                                        </p:tav>
                                        <p:tav tm="100000">
                                          <p:val>
                                            <p:strVal val="#ppt_y"/>
                                          </p:val>
                                        </p:tav>
                                      </p:tavLst>
                                    </p:anim>
                                    <p:animEffect transition="in" filter="fade">
                                      <p:cBhvr>
                                        <p:cTn id="1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t>Возраст и группировка детей</a:t>
            </a:r>
            <a:br>
              <a:rPr lang="ru-RU" b="1" dirty="0" smtClean="0"/>
            </a:br>
            <a:endParaRPr lang="ru-RU" dirty="0"/>
          </a:p>
        </p:txBody>
      </p:sp>
      <p:sp>
        <p:nvSpPr>
          <p:cNvPr id="4" name="Прямоугольник 3"/>
          <p:cNvSpPr/>
          <p:nvPr/>
        </p:nvSpPr>
        <p:spPr>
          <a:xfrm>
            <a:off x="179512" y="980728"/>
            <a:ext cx="8964488" cy="5632311"/>
          </a:xfrm>
          <a:prstGeom prst="rect">
            <a:avLst/>
          </a:prstGeom>
        </p:spPr>
        <p:txBody>
          <a:bodyPr wrap="square">
            <a:spAutoFit/>
          </a:bodyPr>
          <a:lstStyle/>
          <a:p>
            <a:pPr algn="just"/>
            <a:r>
              <a:rPr lang="ru-RU" dirty="0" smtClean="0"/>
              <a:t>	В </a:t>
            </a:r>
            <a:r>
              <a:rPr lang="ru-RU" dirty="0" smtClean="0">
                <a:hlinkClick r:id="rId3" tooltip="Англия"/>
              </a:rPr>
              <a:t>Англии</a:t>
            </a:r>
            <a:r>
              <a:rPr lang="ru-RU" dirty="0" smtClean="0"/>
              <a:t> дети, посещающие детские сады, находятся в возрасте от 3 до 5 лет. В Северной Ирландии — от 2 до 4 лет. Они могут быть разгруппированы в соответствии с возрастом, в зависимости от количества учеников и размеров классных комнат.</a:t>
            </a:r>
          </a:p>
          <a:p>
            <a:pPr algn="ctr"/>
            <a:r>
              <a:rPr lang="ru-RU" b="1" dirty="0" smtClean="0">
                <a:hlinkClick r:id="rId3" tooltip="Англия"/>
              </a:rPr>
              <a:t>Англия</a:t>
            </a:r>
            <a:r>
              <a:rPr lang="ru-RU" b="1" dirty="0" smtClean="0"/>
              <a:t> и </a:t>
            </a:r>
            <a:r>
              <a:rPr lang="ru-RU" b="1" dirty="0" smtClean="0">
                <a:hlinkClick r:id="rId4" tooltip="Уэльс"/>
              </a:rPr>
              <a:t>Уэльс</a:t>
            </a:r>
            <a:endParaRPr lang="ru-RU" b="1" dirty="0" smtClean="0"/>
          </a:p>
          <a:p>
            <a:pPr algn="just"/>
            <a:r>
              <a:rPr lang="ru-RU" dirty="0" smtClean="0"/>
              <a:t>	Не существует предписаний закона о том, сколько взрослых должно находиться с детьми в детских садах и содержащихся школах </a:t>
            </a:r>
            <a:r>
              <a:rPr lang="ru-RU" dirty="0" smtClean="0">
                <a:hlinkClick r:id="rId3" tooltip="Англия"/>
              </a:rPr>
              <a:t>Англии</a:t>
            </a:r>
            <a:r>
              <a:rPr lang="ru-RU" dirty="0" smtClean="0"/>
              <a:t> и </a:t>
            </a:r>
            <a:r>
              <a:rPr lang="ru-RU" dirty="0" smtClean="0">
                <a:hlinkClick r:id="rId4" tooltip="Уэльс"/>
              </a:rPr>
              <a:t>Уэльса</a:t>
            </a:r>
            <a:r>
              <a:rPr lang="ru-RU" dirty="0" smtClean="0"/>
              <a:t>. Тем не менее, руководство закона О детях </a:t>
            </a:r>
            <a:r>
              <a:rPr lang="ru-RU" dirty="0" smtClean="0">
                <a:hlinkClick r:id="rId5" tooltip="1989"/>
              </a:rPr>
              <a:t>1989</a:t>
            </a:r>
            <a:r>
              <a:rPr lang="ru-RU" dirty="0" smtClean="0"/>
              <a:t> г. и издание ДОН (ДОН, 1973 г.) рекомендуют хотя бы двоих членов персонала на каждые 26 детей в детских садах и хотя бы двоих членов персонала на каждые 20 детей, если учитель выполняет другие административные обязанности (например, если он/она является директором). В обоих случаях один член персонала должен быть квалифицированным учителем, а другой — ассистентом. Похожее руководство относится и к частным детским садам.</a:t>
            </a:r>
          </a:p>
          <a:p>
            <a:pPr algn="ctr"/>
            <a:r>
              <a:rPr lang="ru-RU" b="1" dirty="0" smtClean="0">
                <a:hlinkClick r:id="rId6" tooltip="Северная Ирландия"/>
              </a:rPr>
              <a:t>Северная Ирландия</a:t>
            </a:r>
            <a:endParaRPr lang="ru-RU" b="1" dirty="0" smtClean="0"/>
          </a:p>
          <a:p>
            <a:pPr algn="just"/>
            <a:r>
              <a:rPr lang="ru-RU" dirty="0" smtClean="0"/>
              <a:t>Рекомендованное число персонала для детей дошкольного возраста в школах, содержащихся на премиях, в </a:t>
            </a:r>
            <a:r>
              <a:rPr lang="ru-RU" dirty="0" smtClean="0">
                <a:hlinkClick r:id="rId6" tooltip="Северная Ирландия"/>
              </a:rPr>
              <a:t>Северной Ирландии</a:t>
            </a:r>
            <a:r>
              <a:rPr lang="ru-RU" dirty="0" smtClean="0"/>
              <a:t> — два человека на 26 детей, постоянно посещающих школу. Один человек — квалифицированный учитель, другой — квалифицированный ассистент учителя. Установки дошкольного образования должны гарантировать, что в образовательных группах (независимо от того, кто финансирует данное учреждение) за год до обязательного образования обучаются хотя бы восемь детей. Считается очень важным для детей научиться работать в группах.</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ox(in)">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box(in)">
                                      <p:cBhvr>
                                        <p:cTn id="20" dur="500"/>
                                        <p:tgtEl>
                                          <p:spTgt spid="4">
                                            <p:txEl>
                                              <p:pRg st="3" end="3"/>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box(in)">
                                      <p:cBhvr>
                                        <p:cTn id="2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lum bright="40000" contrast="-40000"/>
          </a:blip>
          <a:srcRect/>
          <a:stretch>
            <a:fillRect/>
          </a:stretch>
        </p:blipFill>
        <p:spPr bwMode="auto">
          <a:xfrm>
            <a:off x="0" y="-1"/>
            <a:ext cx="9144000" cy="6858001"/>
          </a:xfrm>
          <a:prstGeom prst="rect">
            <a:avLst/>
          </a:prstGeom>
          <a:noFill/>
          <a:ln w="9525">
            <a:noFill/>
            <a:miter lim="800000"/>
            <a:headEnd/>
            <a:tailEnd/>
          </a:ln>
        </p:spPr>
      </p:pic>
      <p:sp>
        <p:nvSpPr>
          <p:cNvPr id="2" name="Заголовок 1"/>
          <p:cNvSpPr>
            <a:spLocks noGrp="1"/>
          </p:cNvSpPr>
          <p:nvPr>
            <p:ph type="title"/>
          </p:nvPr>
        </p:nvSpPr>
        <p:spPr>
          <a:xfrm>
            <a:off x="251520" y="0"/>
            <a:ext cx="8568952" cy="836712"/>
          </a:xfrm>
        </p:spPr>
        <p:txBody>
          <a:bodyPr>
            <a:normAutofit fontScale="90000"/>
          </a:bodyPr>
          <a:lstStyle/>
          <a:p>
            <a:r>
              <a:rPr lang="ru-RU" b="1" dirty="0" smtClean="0">
                <a:solidFill>
                  <a:srgbClr val="C00000"/>
                </a:solidFill>
              </a:rPr>
              <a:t>Организация времени</a:t>
            </a:r>
            <a:br>
              <a:rPr lang="ru-RU" b="1" dirty="0" smtClean="0">
                <a:solidFill>
                  <a:srgbClr val="C00000"/>
                </a:solidFill>
              </a:rPr>
            </a:br>
            <a:endParaRPr lang="ru-RU" dirty="0">
              <a:solidFill>
                <a:srgbClr val="C00000"/>
              </a:solidFill>
            </a:endParaRPr>
          </a:p>
        </p:txBody>
      </p:sp>
      <p:sp>
        <p:nvSpPr>
          <p:cNvPr id="4" name="Прямоугольник 3"/>
          <p:cNvSpPr/>
          <p:nvPr/>
        </p:nvSpPr>
        <p:spPr>
          <a:xfrm>
            <a:off x="0" y="692696"/>
            <a:ext cx="9144000" cy="2862322"/>
          </a:xfrm>
          <a:prstGeom prst="rect">
            <a:avLst/>
          </a:prstGeom>
        </p:spPr>
        <p:txBody>
          <a:bodyPr wrap="square">
            <a:spAutoFit/>
          </a:bodyPr>
          <a:lstStyle/>
          <a:p>
            <a:pPr algn="ctr"/>
            <a:r>
              <a:rPr lang="ru-RU" b="1" dirty="0" smtClean="0">
                <a:solidFill>
                  <a:srgbClr val="C00000"/>
                </a:solidFill>
              </a:rPr>
              <a:t>Организация школьного года</a:t>
            </a:r>
          </a:p>
          <a:p>
            <a:pPr algn="just"/>
            <a:r>
              <a:rPr lang="ru-RU" dirty="0" smtClean="0"/>
              <a:t>	В </a:t>
            </a:r>
            <a:r>
              <a:rPr lang="ru-RU" dirty="0" smtClean="0">
                <a:hlinkClick r:id="rId3" tooltip="Англия"/>
              </a:rPr>
              <a:t>Англии</a:t>
            </a:r>
            <a:r>
              <a:rPr lang="ru-RU" dirty="0" smtClean="0"/>
              <a:t> согласно предписаниям финансирования бесплатных учреждений для детей 3-х и 4-х лет, поставщики раннего образования должны предлагать дошкольные образовательные сессии в течение минимум 33 недель года. Обычно год начинается в Сентябре и заканчивается в Июле. Он разделён на три семестра. Каждый семестр должен составлять хотя бы 11 недель, исключая праздники (ДОН, 2003 г.).</a:t>
            </a:r>
          </a:p>
          <a:p>
            <a:pPr algn="just"/>
            <a:r>
              <a:rPr lang="ru-RU" dirty="0" smtClean="0"/>
              <a:t>Тем не менее, многие детские сады открыты дольше, чем обязаны. Поставщики в содержащемся секторе (детские сады и допустимые классы) обычно имеют те же семестры, что и начальная школа, поэтому открыты 38 недель. Дневные детские сады обычно открыты круглый год.</a:t>
            </a:r>
            <a:endParaRPr lang="ru-RU" dirty="0"/>
          </a:p>
        </p:txBody>
      </p:sp>
      <p:sp>
        <p:nvSpPr>
          <p:cNvPr id="6" name="Прямоугольник 5"/>
          <p:cNvSpPr/>
          <p:nvPr/>
        </p:nvSpPr>
        <p:spPr>
          <a:xfrm>
            <a:off x="2051720" y="3501008"/>
            <a:ext cx="4720308" cy="369332"/>
          </a:xfrm>
          <a:prstGeom prst="rect">
            <a:avLst/>
          </a:prstGeom>
        </p:spPr>
        <p:txBody>
          <a:bodyPr wrap="square">
            <a:spAutoFit/>
          </a:bodyPr>
          <a:lstStyle/>
          <a:p>
            <a:pPr algn="ctr"/>
            <a:r>
              <a:rPr lang="ru-RU" b="1" dirty="0" smtClean="0">
                <a:solidFill>
                  <a:srgbClr val="C00000"/>
                </a:solidFill>
              </a:rPr>
              <a:t>Ежедневное и недельное расписание</a:t>
            </a:r>
            <a:endParaRPr lang="ru-RU" b="1" dirty="0">
              <a:solidFill>
                <a:srgbClr val="C00000"/>
              </a:solidFill>
            </a:endParaRPr>
          </a:p>
        </p:txBody>
      </p:sp>
      <p:sp>
        <p:nvSpPr>
          <p:cNvPr id="7" name="Прямоугольник 6"/>
          <p:cNvSpPr/>
          <p:nvPr/>
        </p:nvSpPr>
        <p:spPr>
          <a:xfrm>
            <a:off x="0" y="3764845"/>
            <a:ext cx="9144000" cy="3139321"/>
          </a:xfrm>
          <a:prstGeom prst="rect">
            <a:avLst/>
          </a:prstGeom>
        </p:spPr>
        <p:txBody>
          <a:bodyPr wrap="square">
            <a:spAutoFit/>
          </a:bodyPr>
          <a:lstStyle/>
          <a:p>
            <a:pPr algn="just"/>
            <a:r>
              <a:rPr lang="ru-RU" dirty="0" smtClean="0"/>
              <a:t>	В </a:t>
            </a:r>
            <a:r>
              <a:rPr lang="ru-RU" dirty="0" smtClean="0">
                <a:hlinkClick r:id="rId3" tooltip="Англия"/>
              </a:rPr>
              <a:t>Англии</a:t>
            </a:r>
            <a:r>
              <a:rPr lang="ru-RU" dirty="0" smtClean="0"/>
              <a:t> поставщики раннего образования, получающие финансирование от правительства для бесплатных учреждений для детей 3-х и 4-х лет, предоставляют детям минимум 5 сессий в неделю, хотя родители могут решить брать меньше сессий, если захотят. Каждая сессия должна длиться хотя бы 2 с половиной часа. Если поставщик проводит две сессии в день, то они должны быть разделены переменой длиной в час (ДОН, 2003 г.).</a:t>
            </a:r>
          </a:p>
          <a:p>
            <a:pPr algn="just"/>
            <a:r>
              <a:rPr lang="ru-RU" dirty="0" smtClean="0"/>
              <a:t>Многие поставщики предлагают сессии длиннее, чем предписано правительством. В содержащемся секторе (детские сады и допустимые классы) доступно небольшое количество бесплатных мест. Дневные детские сады обычно открыты весь день: с 8 утра до 6 вечера. Родители (в частности, работающие) могут дополнительно платить, чтобы их дети оставались дольше (то есть дольше тех 2,5 часов, которые оплачивает правительство.)</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down)">
                                      <p:cBhvr>
                                        <p:cTn id="7" dur="500"/>
                                        <p:tgtEl>
                                          <p:spTgt spid="4">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wipe(down)">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diamond(in)">
                                      <p:cBhvr>
                                        <p:cTn id="15" dur="2000"/>
                                        <p:tgtEl>
                                          <p:spTgt spid="7">
                                            <p:txEl>
                                              <p:pRg st="0" end="0"/>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diamond(in)">
                                      <p:cBhvr>
                                        <p:cTn id="18"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lum bright="40000" contrast="-40000"/>
          </a:blip>
          <a:srcRect/>
          <a:stretch>
            <a:fillRect/>
          </a:stretch>
        </p:blipFill>
        <p:spPr bwMode="auto">
          <a:xfrm>
            <a:off x="0" y="0"/>
            <a:ext cx="9178509"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C00000"/>
                </a:solidFill>
              </a:rPr>
              <a:t>Школьная программа, виды мероприятий, количество часов</a:t>
            </a:r>
            <a:br>
              <a:rPr lang="ru-RU" b="1" dirty="0" smtClean="0">
                <a:solidFill>
                  <a:srgbClr val="C00000"/>
                </a:solidFill>
              </a:rPr>
            </a:br>
            <a:endParaRPr lang="ru-RU" dirty="0">
              <a:solidFill>
                <a:srgbClr val="C00000"/>
              </a:solidFill>
            </a:endParaRPr>
          </a:p>
        </p:txBody>
      </p:sp>
      <p:sp>
        <p:nvSpPr>
          <p:cNvPr id="4" name="Прямоугольник 3"/>
          <p:cNvSpPr/>
          <p:nvPr/>
        </p:nvSpPr>
        <p:spPr>
          <a:xfrm>
            <a:off x="0" y="1124744"/>
            <a:ext cx="9144000" cy="5355312"/>
          </a:xfrm>
          <a:prstGeom prst="rect">
            <a:avLst/>
          </a:prstGeom>
        </p:spPr>
        <p:txBody>
          <a:bodyPr wrap="square">
            <a:spAutoFit/>
          </a:bodyPr>
          <a:lstStyle/>
          <a:p>
            <a:pPr algn="ctr"/>
            <a:r>
              <a:rPr lang="ru-RU" b="1" dirty="0" smtClean="0"/>
              <a:t>Школьная программа: </a:t>
            </a:r>
            <a:r>
              <a:rPr lang="ru-RU" b="1" dirty="0" smtClean="0">
                <a:hlinkClick r:id="rId3" tooltip="Англия"/>
              </a:rPr>
              <a:t>Англия</a:t>
            </a:r>
            <a:endParaRPr lang="ru-RU" b="1" dirty="0" smtClean="0"/>
          </a:p>
          <a:p>
            <a:r>
              <a:rPr lang="ru-RU" dirty="0" smtClean="0"/>
              <a:t>	До недавнего времени постановления национальной образовательной программы не относились к дошкольному образованию в Англии. Цели обучения, которые впервые были представлены в Сентябре </a:t>
            </a:r>
            <a:r>
              <a:rPr lang="ru-RU" dirty="0" smtClean="0">
                <a:hlinkClick r:id="rId4" tooltip="2000"/>
              </a:rPr>
              <a:t>2000</a:t>
            </a:r>
            <a:r>
              <a:rPr lang="ru-RU" dirty="0" smtClean="0"/>
              <a:t> г., заменили предыдущие руководства для этой фазы образования. Эти цели называются желаемыми результатами обучения. Они составляли ключевую часть рекомендованного руководства для поставщиков раннего образования, но не являлись обязательными. Закон Об образовании 2002 г. расширил национальную образовательную программу до дошкольного образования и узаконил ранее предложенные цели. Сейчас они составляют главную часть основной ступени и охватывают следующие шесть областей развития:</a:t>
            </a:r>
          </a:p>
          <a:p>
            <a:pPr algn="ctr"/>
            <a:r>
              <a:rPr lang="ru-RU" dirty="0" smtClean="0"/>
              <a:t>Личное, общественное и эмоциональное развитие;</a:t>
            </a:r>
          </a:p>
          <a:p>
            <a:pPr algn="ctr"/>
            <a:r>
              <a:rPr lang="ru-RU" dirty="0" smtClean="0"/>
              <a:t>Общение, язык и грамотность;</a:t>
            </a:r>
          </a:p>
          <a:p>
            <a:pPr algn="ctr"/>
            <a:r>
              <a:rPr lang="ru-RU" dirty="0" smtClean="0"/>
              <a:t>Развитие математических способностей;</a:t>
            </a:r>
          </a:p>
          <a:p>
            <a:pPr algn="ctr"/>
            <a:r>
              <a:rPr lang="ru-RU" dirty="0" smtClean="0"/>
              <a:t>Развитие мышления;</a:t>
            </a:r>
          </a:p>
          <a:p>
            <a:pPr algn="ctr"/>
            <a:r>
              <a:rPr lang="ru-RU" dirty="0" smtClean="0"/>
              <a:t>Физическое развитие;</a:t>
            </a:r>
          </a:p>
          <a:p>
            <a:pPr algn="ctr"/>
            <a:r>
              <a:rPr lang="ru-RU" dirty="0" smtClean="0"/>
              <a:t>Творческое развитие.</a:t>
            </a:r>
          </a:p>
          <a:p>
            <a:r>
              <a:rPr lang="ru-RU" dirty="0" smtClean="0"/>
              <a:t>	Время, которое должно быть затрачено на каждую область развития, не установлено. Директора и персонал сами составляют временное расписание так же, как и решают вопросы по организации классных комнат.</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ox(in)">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anim calcmode="lin" valueType="num">
                                      <p:cBhvr>
                                        <p:cTn id="13" dur="2000" fill="hold"/>
                                        <p:tgtEl>
                                          <p:spTgt spid="4">
                                            <p:txEl>
                                              <p:pRg st="2" end="2"/>
                                            </p:txEl>
                                          </p:spTgt>
                                        </p:tgtEl>
                                        <p:attrNameLst>
                                          <p:attrName>style.rotation</p:attrName>
                                        </p:attrNameLst>
                                      </p:cBhvr>
                                      <p:tavLst>
                                        <p:tav tm="0">
                                          <p:val>
                                            <p:fltVal val="720"/>
                                          </p:val>
                                        </p:tav>
                                        <p:tav tm="100000">
                                          <p:val>
                                            <p:fltVal val="0"/>
                                          </p:val>
                                        </p:tav>
                                      </p:tavLst>
                                    </p:anim>
                                    <p:anim calcmode="lin" valueType="num">
                                      <p:cBhvr>
                                        <p:cTn id="14" dur="2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5" dur="2000" fill="hold"/>
                                        <p:tgtEl>
                                          <p:spTgt spid="4">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2000"/>
                                        <p:tgtEl>
                                          <p:spTgt spid="4">
                                            <p:txEl>
                                              <p:pRg st="3" end="3"/>
                                            </p:txEl>
                                          </p:spTgt>
                                        </p:tgtEl>
                                      </p:cBhvr>
                                    </p:animEffect>
                                    <p:anim calcmode="lin" valueType="num">
                                      <p:cBhvr>
                                        <p:cTn id="21" dur="2000" fill="hold"/>
                                        <p:tgtEl>
                                          <p:spTgt spid="4">
                                            <p:txEl>
                                              <p:pRg st="3" end="3"/>
                                            </p:txEl>
                                          </p:spTgt>
                                        </p:tgtEl>
                                        <p:attrNameLst>
                                          <p:attrName>style.rotation</p:attrName>
                                        </p:attrNameLst>
                                      </p:cBhvr>
                                      <p:tavLst>
                                        <p:tav tm="0">
                                          <p:val>
                                            <p:fltVal val="720"/>
                                          </p:val>
                                        </p:tav>
                                        <p:tav tm="100000">
                                          <p:val>
                                            <p:fltVal val="0"/>
                                          </p:val>
                                        </p:tav>
                                      </p:tavLst>
                                    </p:anim>
                                    <p:anim calcmode="lin" valueType="num">
                                      <p:cBhvr>
                                        <p:cTn id="22" dur="2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3" dur="2000" fill="hold"/>
                                        <p:tgtEl>
                                          <p:spTgt spid="4">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2000"/>
                                        <p:tgtEl>
                                          <p:spTgt spid="4">
                                            <p:txEl>
                                              <p:pRg st="4" end="4"/>
                                            </p:txEl>
                                          </p:spTgt>
                                        </p:tgtEl>
                                      </p:cBhvr>
                                    </p:animEffect>
                                    <p:anim calcmode="lin" valueType="num">
                                      <p:cBhvr>
                                        <p:cTn id="29" dur="2000" fill="hold"/>
                                        <p:tgtEl>
                                          <p:spTgt spid="4">
                                            <p:txEl>
                                              <p:pRg st="4" end="4"/>
                                            </p:txEl>
                                          </p:spTgt>
                                        </p:tgtEl>
                                        <p:attrNameLst>
                                          <p:attrName>style.rotation</p:attrName>
                                        </p:attrNameLst>
                                      </p:cBhvr>
                                      <p:tavLst>
                                        <p:tav tm="0">
                                          <p:val>
                                            <p:fltVal val="720"/>
                                          </p:val>
                                        </p:tav>
                                        <p:tav tm="100000">
                                          <p:val>
                                            <p:fltVal val="0"/>
                                          </p:val>
                                        </p:tav>
                                      </p:tavLst>
                                    </p:anim>
                                    <p:anim calcmode="lin" valueType="num">
                                      <p:cBhvr>
                                        <p:cTn id="30" dur="2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1" dur="2000" fill="hold"/>
                                        <p:tgtEl>
                                          <p:spTgt spid="4">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nodeType="click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2000"/>
                                        <p:tgtEl>
                                          <p:spTgt spid="4">
                                            <p:txEl>
                                              <p:pRg st="5" end="5"/>
                                            </p:txEl>
                                          </p:spTgt>
                                        </p:tgtEl>
                                      </p:cBhvr>
                                    </p:animEffect>
                                    <p:anim calcmode="lin" valueType="num">
                                      <p:cBhvr>
                                        <p:cTn id="37" dur="2000" fill="hold"/>
                                        <p:tgtEl>
                                          <p:spTgt spid="4">
                                            <p:txEl>
                                              <p:pRg st="5" end="5"/>
                                            </p:txEl>
                                          </p:spTgt>
                                        </p:tgtEl>
                                        <p:attrNameLst>
                                          <p:attrName>style.rotation</p:attrName>
                                        </p:attrNameLst>
                                      </p:cBhvr>
                                      <p:tavLst>
                                        <p:tav tm="0">
                                          <p:val>
                                            <p:fltVal val="720"/>
                                          </p:val>
                                        </p:tav>
                                        <p:tav tm="100000">
                                          <p:val>
                                            <p:fltVal val="0"/>
                                          </p:val>
                                        </p:tav>
                                      </p:tavLst>
                                    </p:anim>
                                    <p:anim calcmode="lin" valueType="num">
                                      <p:cBhvr>
                                        <p:cTn id="38" dur="2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39" dur="2000" fill="hold"/>
                                        <p:tgtEl>
                                          <p:spTgt spid="4">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nodeType="clickEffect">
                                  <p:stCondLst>
                                    <p:cond delay="0"/>
                                  </p:stCondLst>
                                  <p:childTnLst>
                                    <p:set>
                                      <p:cBhvr>
                                        <p:cTn id="43" dur="1" fill="hold">
                                          <p:stCondLst>
                                            <p:cond delay="0"/>
                                          </p:stCondLst>
                                        </p:cTn>
                                        <p:tgtEl>
                                          <p:spTgt spid="4">
                                            <p:txEl>
                                              <p:pRg st="6" end="6"/>
                                            </p:txEl>
                                          </p:spTgt>
                                        </p:tgtEl>
                                        <p:attrNameLst>
                                          <p:attrName>style.visibility</p:attrName>
                                        </p:attrNameLst>
                                      </p:cBhvr>
                                      <p:to>
                                        <p:strVal val="visible"/>
                                      </p:to>
                                    </p:set>
                                    <p:animEffect transition="in" filter="fade">
                                      <p:cBhvr>
                                        <p:cTn id="44" dur="2000"/>
                                        <p:tgtEl>
                                          <p:spTgt spid="4">
                                            <p:txEl>
                                              <p:pRg st="6" end="6"/>
                                            </p:txEl>
                                          </p:spTgt>
                                        </p:tgtEl>
                                      </p:cBhvr>
                                    </p:animEffect>
                                    <p:anim calcmode="lin" valueType="num">
                                      <p:cBhvr>
                                        <p:cTn id="45" dur="2000" fill="hold"/>
                                        <p:tgtEl>
                                          <p:spTgt spid="4">
                                            <p:txEl>
                                              <p:pRg st="6" end="6"/>
                                            </p:txEl>
                                          </p:spTgt>
                                        </p:tgtEl>
                                        <p:attrNameLst>
                                          <p:attrName>style.rotation</p:attrName>
                                        </p:attrNameLst>
                                      </p:cBhvr>
                                      <p:tavLst>
                                        <p:tav tm="0">
                                          <p:val>
                                            <p:fltVal val="720"/>
                                          </p:val>
                                        </p:tav>
                                        <p:tav tm="100000">
                                          <p:val>
                                            <p:fltVal val="0"/>
                                          </p:val>
                                        </p:tav>
                                      </p:tavLst>
                                    </p:anim>
                                    <p:anim calcmode="lin" valueType="num">
                                      <p:cBhvr>
                                        <p:cTn id="46" dur="2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47" dur="2000" fill="hold"/>
                                        <p:tgtEl>
                                          <p:spTgt spid="4">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48" fill="hold">
                      <p:stCondLst>
                        <p:cond delay="indefinite"/>
                      </p:stCondLst>
                      <p:childTnLst>
                        <p:par>
                          <p:cTn id="49" fill="hold">
                            <p:stCondLst>
                              <p:cond delay="0"/>
                            </p:stCondLst>
                            <p:childTnLst>
                              <p:par>
                                <p:cTn id="50" presetID="35" presetClass="entr" presetSubtype="0" fill="hold"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Effect transition="in" filter="fade">
                                      <p:cBhvr>
                                        <p:cTn id="52" dur="2000"/>
                                        <p:tgtEl>
                                          <p:spTgt spid="4">
                                            <p:txEl>
                                              <p:pRg st="7" end="7"/>
                                            </p:txEl>
                                          </p:spTgt>
                                        </p:tgtEl>
                                      </p:cBhvr>
                                    </p:animEffect>
                                    <p:anim calcmode="lin" valueType="num">
                                      <p:cBhvr>
                                        <p:cTn id="53" dur="2000" fill="hold"/>
                                        <p:tgtEl>
                                          <p:spTgt spid="4">
                                            <p:txEl>
                                              <p:pRg st="7" end="7"/>
                                            </p:txEl>
                                          </p:spTgt>
                                        </p:tgtEl>
                                        <p:attrNameLst>
                                          <p:attrName>style.rotation</p:attrName>
                                        </p:attrNameLst>
                                      </p:cBhvr>
                                      <p:tavLst>
                                        <p:tav tm="0">
                                          <p:val>
                                            <p:fltVal val="720"/>
                                          </p:val>
                                        </p:tav>
                                        <p:tav tm="100000">
                                          <p:val>
                                            <p:fltVal val="0"/>
                                          </p:val>
                                        </p:tav>
                                      </p:tavLst>
                                    </p:anim>
                                    <p:anim calcmode="lin" valueType="num">
                                      <p:cBhvr>
                                        <p:cTn id="54" dur="2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55" dur="2000" fill="hold"/>
                                        <p:tgtEl>
                                          <p:spTgt spid="4">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56" fill="hold">
                      <p:stCondLst>
                        <p:cond delay="indefinite"/>
                      </p:stCondLst>
                      <p:childTnLst>
                        <p:par>
                          <p:cTn id="57" fill="hold">
                            <p:stCondLst>
                              <p:cond delay="0"/>
                            </p:stCondLst>
                            <p:childTnLst>
                              <p:par>
                                <p:cTn id="58" presetID="21" presetClass="entr" presetSubtype="4" fill="hold" nodeType="clickEffect">
                                  <p:stCondLst>
                                    <p:cond delay="0"/>
                                  </p:stCondLst>
                                  <p:childTnLst>
                                    <p:set>
                                      <p:cBhvr>
                                        <p:cTn id="59" dur="1" fill="hold">
                                          <p:stCondLst>
                                            <p:cond delay="0"/>
                                          </p:stCondLst>
                                        </p:cTn>
                                        <p:tgtEl>
                                          <p:spTgt spid="4">
                                            <p:txEl>
                                              <p:pRg st="8" end="8"/>
                                            </p:txEl>
                                          </p:spTgt>
                                        </p:tgtEl>
                                        <p:attrNameLst>
                                          <p:attrName>style.visibility</p:attrName>
                                        </p:attrNameLst>
                                      </p:cBhvr>
                                      <p:to>
                                        <p:strVal val="visible"/>
                                      </p:to>
                                    </p:set>
                                    <p:animEffect transition="in" filter="wheel(4)">
                                      <p:cBhvr>
                                        <p:cTn id="60" dur="2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lum bright="40000" contrast="-40000"/>
          </a:blip>
          <a:srcRect/>
          <a:stretch>
            <a:fillRect/>
          </a:stretch>
        </p:blipFill>
        <p:spPr bwMode="auto">
          <a:xfrm>
            <a:off x="0" y="0"/>
            <a:ext cx="9178509" cy="6858000"/>
          </a:xfrm>
          <a:prstGeom prst="rect">
            <a:avLst/>
          </a:prstGeom>
          <a:noFill/>
          <a:ln w="9525">
            <a:noFill/>
            <a:miter lim="800000"/>
            <a:headEnd/>
            <a:tailEnd/>
          </a:ln>
        </p:spPr>
      </p:pic>
      <p:sp>
        <p:nvSpPr>
          <p:cNvPr id="2" name="Заголовок 1"/>
          <p:cNvSpPr>
            <a:spLocks noGrp="1"/>
          </p:cNvSpPr>
          <p:nvPr>
            <p:ph type="title"/>
          </p:nvPr>
        </p:nvSpPr>
        <p:spPr>
          <a:xfrm>
            <a:off x="467544" y="0"/>
            <a:ext cx="8229600" cy="1143000"/>
          </a:xfrm>
        </p:spPr>
        <p:txBody>
          <a:bodyPr>
            <a:normAutofit fontScale="90000"/>
          </a:bodyPr>
          <a:lstStyle/>
          <a:p>
            <a:r>
              <a:rPr lang="ru-RU" b="1" dirty="0" smtClean="0"/>
              <a:t/>
            </a:r>
            <a:br>
              <a:rPr lang="ru-RU" b="1" dirty="0" smtClean="0"/>
            </a:br>
            <a:r>
              <a:rPr lang="ru-RU" b="1" dirty="0" smtClean="0">
                <a:solidFill>
                  <a:srgbClr val="C00000"/>
                </a:solidFill>
              </a:rPr>
              <a:t>Школьная программа, виды мероприятий, количество часов</a:t>
            </a:r>
            <a:br>
              <a:rPr lang="ru-RU" b="1" dirty="0" smtClean="0">
                <a:solidFill>
                  <a:srgbClr val="C00000"/>
                </a:solidFill>
              </a:rPr>
            </a:br>
            <a:endParaRPr lang="ru-RU" dirty="0">
              <a:solidFill>
                <a:srgbClr val="C00000"/>
              </a:solidFill>
            </a:endParaRPr>
          </a:p>
        </p:txBody>
      </p:sp>
      <p:sp>
        <p:nvSpPr>
          <p:cNvPr id="4" name="Прямоугольник 3"/>
          <p:cNvSpPr/>
          <p:nvPr/>
        </p:nvSpPr>
        <p:spPr>
          <a:xfrm>
            <a:off x="0" y="1412776"/>
            <a:ext cx="9144000" cy="4893647"/>
          </a:xfrm>
          <a:prstGeom prst="rect">
            <a:avLst/>
          </a:prstGeom>
        </p:spPr>
        <p:txBody>
          <a:bodyPr wrap="square">
            <a:spAutoFit/>
          </a:bodyPr>
          <a:lstStyle/>
          <a:p>
            <a:pPr algn="ctr"/>
            <a:r>
              <a:rPr lang="ru-RU" sz="2400" b="1" dirty="0" smtClean="0">
                <a:latin typeface="Times New Roman" pitchFamily="18" charset="0"/>
                <a:cs typeface="Times New Roman" pitchFamily="18" charset="0"/>
              </a:rPr>
              <a:t>Школьная программа: </a:t>
            </a:r>
            <a:r>
              <a:rPr lang="ru-RU" sz="2400" b="1" dirty="0" smtClean="0">
                <a:latin typeface="Times New Roman" pitchFamily="18" charset="0"/>
                <a:cs typeface="Times New Roman" pitchFamily="18" charset="0"/>
                <a:hlinkClick r:id="rId3" tooltip="Уэльс"/>
              </a:rPr>
              <a:t>Уэльс</a:t>
            </a:r>
            <a:endParaRPr lang="ru-RU" sz="2400" b="1"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	Основные шесть областей развития, составляющие основу руководства по </a:t>
            </a:r>
            <a:r>
              <a:rPr lang="ru-RU" sz="2400" dirty="0" smtClean="0">
                <a:latin typeface="Times New Roman" pitchFamily="18" charset="0"/>
                <a:cs typeface="Times New Roman" pitchFamily="18" charset="0"/>
                <a:hlinkClick r:id="rId3" tooltip="Уэльс"/>
              </a:rPr>
              <a:t>Уэльскому</a:t>
            </a:r>
            <a:r>
              <a:rPr lang="ru-RU" sz="2400" dirty="0" smtClean="0">
                <a:latin typeface="Times New Roman" pitchFamily="18" charset="0"/>
                <a:cs typeface="Times New Roman" pitchFamily="18" charset="0"/>
              </a:rPr>
              <a:t> дошкольному образованию, похожи на области в </a:t>
            </a:r>
            <a:r>
              <a:rPr lang="ru-RU" sz="2400" dirty="0" smtClean="0">
                <a:latin typeface="Times New Roman" pitchFamily="18" charset="0"/>
                <a:cs typeface="Times New Roman" pitchFamily="18" charset="0"/>
                <a:hlinkClick r:id="rId4" tooltip="Англия"/>
              </a:rPr>
              <a:t>Англии</a:t>
            </a:r>
            <a:r>
              <a:rPr lang="ru-RU" sz="2400" dirty="0" smtClean="0">
                <a:latin typeface="Times New Roman" pitchFamily="18" charset="0"/>
                <a:cs typeface="Times New Roman" pitchFamily="18" charset="0"/>
              </a:rPr>
              <a:t>. Тем не менее, в </a:t>
            </a:r>
            <a:r>
              <a:rPr lang="ru-RU" sz="2400" dirty="0" smtClean="0">
                <a:latin typeface="Times New Roman" pitchFamily="18" charset="0"/>
                <a:cs typeface="Times New Roman" pitchFamily="18" charset="0"/>
                <a:hlinkClick r:id="rId3" tooltip="Уэльс"/>
              </a:rPr>
              <a:t>Уэльсе</a:t>
            </a:r>
            <a:r>
              <a:rPr lang="ru-RU" sz="2400" dirty="0" smtClean="0">
                <a:latin typeface="Times New Roman" pitchFamily="18" charset="0"/>
                <a:cs typeface="Times New Roman" pitchFamily="18" charset="0"/>
              </a:rPr>
              <a:t> такое руководство не является обязательным. Области образования, известные как желаемые результаты обучения, впервые были описаны властью квалификаций, национальной образовательной программы и оценивания (ВКНОПО) в </a:t>
            </a:r>
            <a:r>
              <a:rPr lang="ru-RU" sz="2400" dirty="0" smtClean="0">
                <a:latin typeface="Times New Roman" pitchFamily="18" charset="0"/>
                <a:cs typeface="Times New Roman" pitchFamily="18" charset="0"/>
                <a:hlinkClick r:id="rId5" tooltip="1996"/>
              </a:rPr>
              <a:t>1996</a:t>
            </a:r>
            <a:r>
              <a:rPr lang="ru-RU" sz="2400" dirty="0" smtClean="0">
                <a:latin typeface="Times New Roman" pitchFamily="18" charset="0"/>
                <a:cs typeface="Times New Roman" pitchFamily="18" charset="0"/>
              </a:rPr>
              <a:t> г., после пересмотра национальной образовательной программы в </a:t>
            </a:r>
            <a:r>
              <a:rPr lang="ru-RU" sz="2400" dirty="0" smtClean="0">
                <a:latin typeface="Times New Roman" pitchFamily="18" charset="0"/>
                <a:cs typeface="Times New Roman" pitchFamily="18" charset="0"/>
                <a:hlinkClick r:id="rId3" tooltip="Уэльс"/>
              </a:rPr>
              <a:t>Уэльсе</a:t>
            </a:r>
            <a:r>
              <a:rPr lang="ru-RU" sz="2400" dirty="0" smtClean="0">
                <a:latin typeface="Times New Roman" pitchFamily="18" charset="0"/>
                <a:cs typeface="Times New Roman" pitchFamily="18" charset="0"/>
              </a:rPr>
              <a:t> они были опубликованы (ВКНОПО) в </a:t>
            </a:r>
            <a:r>
              <a:rPr lang="ru-RU" sz="2400" dirty="0" smtClean="0">
                <a:latin typeface="Times New Roman" pitchFamily="18" charset="0"/>
                <a:cs typeface="Times New Roman" pitchFamily="18" charset="0"/>
                <a:hlinkClick r:id="rId6" tooltip="2000"/>
              </a:rPr>
              <a:t>2000</a:t>
            </a:r>
            <a:r>
              <a:rPr lang="ru-RU" sz="2400" dirty="0" smtClean="0">
                <a:latin typeface="Times New Roman" pitchFamily="18" charset="0"/>
                <a:cs typeface="Times New Roman" pitchFamily="18" charset="0"/>
              </a:rPr>
              <a:t> г. Как и в Англии, время, которое должно быть затрачено на каждую область развития, не установлено. Директора и персонал сами составляют временное расписание, так же как и решают вопросы по организации классных комнат</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16200000">
            <a:off x="17750" y="782450"/>
            <a:ext cx="4139950" cy="3240361"/>
          </a:xfrm>
          <a:prstGeom prst="rect">
            <a:avLst/>
          </a:prstGeom>
          <a:noFill/>
          <a:ln w="9525">
            <a:noFill/>
            <a:miter lim="800000"/>
            <a:headEnd/>
            <a:tailEnd/>
          </a:ln>
        </p:spPr>
      </p:pic>
      <p:sp>
        <p:nvSpPr>
          <p:cNvPr id="5" name="TextBox 4"/>
          <p:cNvSpPr txBox="1"/>
          <p:nvPr/>
        </p:nvSpPr>
        <p:spPr>
          <a:xfrm>
            <a:off x="3779912" y="980728"/>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
        <p:nvSpPr>
          <p:cNvPr id="6" name="TextBox 5"/>
          <p:cNvSpPr txBox="1"/>
          <p:nvPr/>
        </p:nvSpPr>
        <p:spPr>
          <a:xfrm>
            <a:off x="0" y="4437112"/>
            <a:ext cx="9144000" cy="2215991"/>
          </a:xfrm>
          <a:prstGeom prst="rect">
            <a:avLst/>
          </a:prstGeom>
          <a:noFill/>
        </p:spPr>
        <p:txBody>
          <a:bodyPr wrap="square" rtlCol="0">
            <a:spAutoFit/>
          </a:bodyPr>
          <a:lstStyle/>
          <a:p>
            <a:pPr algn="just"/>
            <a:r>
              <a:rPr lang="ru-RU" dirty="0" smtClean="0"/>
              <a:t/>
            </a:r>
            <a:br>
              <a:rPr lang="ru-RU" dirty="0" smtClean="0"/>
            </a:br>
            <a:r>
              <a:rPr lang="ru-RU" dirty="0" smtClean="0"/>
              <a:t>	</a:t>
            </a:r>
            <a:r>
              <a:rPr lang="ru-RU" sz="2000" dirty="0" smtClean="0">
                <a:latin typeface="Times New Roman" pitchFamily="18" charset="0"/>
                <a:cs typeface="Times New Roman" pitchFamily="18" charset="0"/>
              </a:rPr>
              <a:t>До закона О школьных стандартах </a:t>
            </a:r>
            <a:r>
              <a:rPr lang="ru-RU" sz="2000" dirty="0" smtClean="0">
                <a:latin typeface="Times New Roman" pitchFamily="18" charset="0"/>
                <a:cs typeface="Times New Roman" pitchFamily="18" charset="0"/>
                <a:hlinkClick r:id="rId4" tooltip="1998"/>
              </a:rPr>
              <a:t>1998</a:t>
            </a:r>
            <a:r>
              <a:rPr lang="ru-RU" sz="2000" dirty="0" smtClean="0">
                <a:latin typeface="Times New Roman" pitchFamily="18" charset="0"/>
                <a:cs typeface="Times New Roman" pitchFamily="18" charset="0"/>
              </a:rPr>
              <a:t> г. в </a:t>
            </a:r>
            <a:r>
              <a:rPr lang="ru-RU" sz="2000" dirty="0" smtClean="0">
                <a:latin typeface="Times New Roman" pitchFamily="18" charset="0"/>
                <a:cs typeface="Times New Roman" pitchFamily="18" charset="0"/>
                <a:hlinkClick r:id="rId5"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6" tooltip="Уэльс"/>
              </a:rPr>
              <a:t>Уэльсе</a:t>
            </a:r>
            <a:r>
              <a:rPr lang="ru-RU" sz="2000" dirty="0" smtClean="0">
                <a:latin typeface="Times New Roman" pitchFamily="18" charset="0"/>
                <a:cs typeface="Times New Roman" pitchFamily="18" charset="0"/>
              </a:rPr>
              <a:t> МОВ должны были предоставлять дошкольное образование лишь детям в возрасте от 2 до 5 лет со специальными образовательными нуждами. Некоторые МОВ и школьные органы управления могли предоставлять такое образование детям младше обязательного школьного возраста (детям от 2 до 5 лет) на своё усмотрение.</a:t>
            </a:r>
            <a:endParaRPr lang="ru-RU" sz="2000" dirty="0">
              <a:latin typeface="Times New Roman" pitchFamily="18" charset="0"/>
              <a:cs typeface="Times New Roman" pitchFamily="18" charset="0"/>
            </a:endParaRPr>
          </a:p>
        </p:txBody>
      </p:sp>
      <p:sp>
        <p:nvSpPr>
          <p:cNvPr id="7" name="TextBox 6"/>
          <p:cNvSpPr txBox="1"/>
          <p:nvPr/>
        </p:nvSpPr>
        <p:spPr>
          <a:xfrm>
            <a:off x="3635896" y="2348880"/>
            <a:ext cx="5220072" cy="2246769"/>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В конце XVIII века начала появляться организованная поддержка образования маленьких детей. На </a:t>
            </a:r>
            <a:r>
              <a:rPr lang="ru-RU" sz="2000" dirty="0" smtClean="0">
                <a:latin typeface="Times New Roman" pitchFamily="18" charset="0"/>
                <a:cs typeface="Times New Roman" pitchFamily="18" charset="0"/>
                <a:hlinkClick r:id="rId7" tooltip="Дошкольное образование"/>
              </a:rPr>
              <a:t>дошкольное образование</a:t>
            </a:r>
            <a:r>
              <a:rPr lang="ru-RU" sz="2000" dirty="0" smtClean="0">
                <a:latin typeface="Times New Roman" pitchFamily="18" charset="0"/>
                <a:cs typeface="Times New Roman" pitchFamily="18" charset="0"/>
              </a:rPr>
              <a:t> оказывали влияние идеи </a:t>
            </a:r>
            <a:r>
              <a:rPr lang="ru-RU" sz="2000" dirty="0" smtClean="0">
                <a:latin typeface="Times New Roman" pitchFamily="18" charset="0"/>
                <a:cs typeface="Times New Roman" pitchFamily="18" charset="0"/>
                <a:hlinkClick r:id="rId8" tooltip="Оуэн, Роберт"/>
              </a:rPr>
              <a:t>Роберта Оуэна</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hlinkClick r:id="rId9" tooltip="Руссо, Жан-Жак"/>
              </a:rPr>
              <a:t>Руссо</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hlinkClick r:id="rId10" tooltip="Песталоцци"/>
              </a:rPr>
              <a:t>Песталоцци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Фробеля</a:t>
            </a:r>
            <a:r>
              <a:rPr lang="ru-RU" sz="2000" dirty="0" smtClean="0">
                <a:latin typeface="Times New Roman" pitchFamily="18" charset="0"/>
                <a:cs typeface="Times New Roman" pitchFamily="18" charset="0"/>
              </a:rPr>
              <a:t> и </a:t>
            </a:r>
            <a:r>
              <a:rPr lang="ru-RU" sz="2000" dirty="0" err="1" smtClean="0">
                <a:latin typeface="Times New Roman" pitchFamily="18" charset="0"/>
                <a:cs typeface="Times New Roman" pitchFamily="18" charset="0"/>
                <a:hlinkClick r:id="rId11" tooltip="Монтессори, Мария"/>
              </a:rPr>
              <a:t>Монтессори</a:t>
            </a:r>
            <a:r>
              <a:rPr lang="ru-RU" sz="2000" dirty="0" smtClean="0">
                <a:latin typeface="Times New Roman" pitchFamily="18" charset="0"/>
                <a:cs typeface="Times New Roman" pitchFamily="18" charset="0"/>
              </a:rPr>
              <a:t>. Эти идеи использовались при подготовке учителей для маленьких детей.</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67544" y="188640"/>
            <a:ext cx="8229600" cy="1143000"/>
          </a:xfrm>
        </p:spPr>
        <p:txBody>
          <a:bodyPr>
            <a:normAutofit fontScale="90000"/>
          </a:bodyPr>
          <a:lstStyle/>
          <a:p>
            <a:r>
              <a:rPr lang="ru-RU" b="1" dirty="0" smtClean="0">
                <a:solidFill>
                  <a:srgbClr val="C00000"/>
                </a:solidFill>
              </a:rPr>
              <a:t>Школьная программа, виды мероприятий, количество часов</a:t>
            </a:r>
            <a:br>
              <a:rPr lang="ru-RU" b="1" dirty="0" smtClean="0">
                <a:solidFill>
                  <a:srgbClr val="C00000"/>
                </a:solidFill>
              </a:rPr>
            </a:br>
            <a:endParaRPr lang="ru-RU" dirty="0">
              <a:solidFill>
                <a:srgbClr val="C00000"/>
              </a:solidFill>
            </a:endParaRPr>
          </a:p>
        </p:txBody>
      </p:sp>
      <p:sp>
        <p:nvSpPr>
          <p:cNvPr id="4" name="Прямоугольник 3"/>
          <p:cNvSpPr/>
          <p:nvPr/>
        </p:nvSpPr>
        <p:spPr>
          <a:xfrm>
            <a:off x="0" y="1164134"/>
            <a:ext cx="9144000" cy="5693866"/>
          </a:xfrm>
          <a:prstGeom prst="rect">
            <a:avLst/>
          </a:prstGeom>
        </p:spPr>
        <p:txBody>
          <a:bodyPr wrap="square">
            <a:spAutoFit/>
          </a:bodyPr>
          <a:lstStyle/>
          <a:p>
            <a:pPr algn="just"/>
            <a:r>
              <a:rPr lang="ru-RU" sz="2800" b="1" dirty="0" smtClean="0"/>
              <a:t>Школьная программа: </a:t>
            </a:r>
            <a:r>
              <a:rPr lang="ru-RU" sz="2800" b="1" dirty="0" smtClean="0">
                <a:hlinkClick r:id="rId3" tooltip="Северная Ирландия"/>
              </a:rPr>
              <a:t>Северная Ирландия</a:t>
            </a:r>
            <a:endParaRPr lang="ru-RU" sz="2800" b="1" dirty="0" smtClean="0"/>
          </a:p>
          <a:p>
            <a:pPr algn="just"/>
            <a:r>
              <a:rPr lang="ru-RU" sz="2800" dirty="0" smtClean="0"/>
              <a:t>В </a:t>
            </a:r>
            <a:r>
              <a:rPr lang="ru-RU" sz="2800" dirty="0" smtClean="0">
                <a:hlinkClick r:id="rId4" tooltip="1997"/>
              </a:rPr>
              <a:t>1997</a:t>
            </a:r>
            <a:r>
              <a:rPr lang="ru-RU" sz="2800" dirty="0" smtClean="0"/>
              <a:t> г. Совет образовательной программы, тестирования и оценивания (СОПТО) </a:t>
            </a:r>
            <a:r>
              <a:rPr lang="ru-RU" sz="2800" dirty="0" smtClean="0">
                <a:hlinkClick r:id="rId3" tooltip="Северная Ирландия"/>
              </a:rPr>
              <a:t>Северной Ирландии</a:t>
            </a:r>
            <a:r>
              <a:rPr lang="ru-RU" sz="2800" dirty="0" smtClean="0"/>
              <a:t> составил руководство для дошкольного образования (СОПТО, 1997 г.). Это руководство учитывает образовательную программу Северной Ирландии и желаемые результаты </a:t>
            </a:r>
            <a:r>
              <a:rPr lang="ru-RU" sz="2800" dirty="0" smtClean="0">
                <a:latin typeface="Times New Roman" pitchFamily="18" charset="0"/>
                <a:cs typeface="Times New Roman" pitchFamily="18" charset="0"/>
              </a:rPr>
              <a:t>обучения</a:t>
            </a:r>
            <a:r>
              <a:rPr lang="ru-RU" sz="2800" dirty="0" smtClean="0"/>
              <a:t>, составляющие основу дошкольного образования </a:t>
            </a:r>
            <a:r>
              <a:rPr lang="ru-RU" sz="2800" dirty="0" smtClean="0">
                <a:hlinkClick r:id="rId5" tooltip="Англия"/>
              </a:rPr>
              <a:t>Англии</a:t>
            </a:r>
            <a:r>
              <a:rPr lang="ru-RU" sz="2800" dirty="0" smtClean="0"/>
              <a:t> и </a:t>
            </a:r>
            <a:r>
              <a:rPr lang="ru-RU" sz="2800" dirty="0" smtClean="0">
                <a:hlinkClick r:id="rId6" tooltip="Уэльс"/>
              </a:rPr>
              <a:t>Уэльса</a:t>
            </a:r>
            <a:r>
              <a:rPr lang="ru-RU" sz="2800" dirty="0" smtClean="0"/>
              <a:t>. Цель этого руководства — повышение стандартов дошкольного образования за счёт работы с детьми и определения их потенциала в процессе игр. Все поставщики дошкольного образования должны предоставлять школьную программу, следующую руководству.</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lum bright="40000" contrast="-40000"/>
          </a:blip>
          <a:srcRect/>
          <a:stretch>
            <a:fillRect/>
          </a:stretch>
        </p:blipFill>
        <p:spPr bwMode="auto">
          <a:xfrm>
            <a:off x="0" y="0"/>
            <a:ext cx="9178513" cy="6858000"/>
          </a:xfrm>
          <a:prstGeom prst="rect">
            <a:avLst/>
          </a:prstGeom>
          <a:noFill/>
          <a:ln w="9525">
            <a:noFill/>
            <a:miter lim="800000"/>
            <a:headEnd/>
            <a:tailEnd/>
          </a:ln>
        </p:spPr>
      </p:pic>
      <p:sp>
        <p:nvSpPr>
          <p:cNvPr id="2" name="Заголовок 1"/>
          <p:cNvSpPr>
            <a:spLocks noGrp="1"/>
          </p:cNvSpPr>
          <p:nvPr>
            <p:ph type="title"/>
          </p:nvPr>
        </p:nvSpPr>
        <p:spPr/>
        <p:txBody>
          <a:bodyPr>
            <a:noAutofit/>
          </a:bodyPr>
          <a:lstStyle/>
          <a:p>
            <a:r>
              <a:rPr lang="ru-RU" sz="3200" b="1" dirty="0" smtClean="0">
                <a:solidFill>
                  <a:srgbClr val="C00000"/>
                </a:solidFill>
              </a:rPr>
              <a:t>Школьная программа, виды мероприятий, количество часов</a:t>
            </a:r>
            <a:br>
              <a:rPr lang="ru-RU" sz="3200" b="1" dirty="0" smtClean="0">
                <a:solidFill>
                  <a:srgbClr val="C00000"/>
                </a:solidFill>
              </a:rPr>
            </a:br>
            <a:endParaRPr lang="ru-RU" sz="3200" dirty="0">
              <a:solidFill>
                <a:srgbClr val="C00000"/>
              </a:solidFill>
            </a:endParaRPr>
          </a:p>
        </p:txBody>
      </p:sp>
      <p:sp>
        <p:nvSpPr>
          <p:cNvPr id="4" name="Прямоугольник 3"/>
          <p:cNvSpPr/>
          <p:nvPr/>
        </p:nvSpPr>
        <p:spPr>
          <a:xfrm>
            <a:off x="0" y="917912"/>
            <a:ext cx="9144000" cy="6247864"/>
          </a:xfrm>
          <a:prstGeom prst="rect">
            <a:avLst/>
          </a:prstGeom>
        </p:spPr>
        <p:txBody>
          <a:bodyPr wrap="square">
            <a:spAutoFit/>
          </a:bodyPr>
          <a:lstStyle/>
          <a:p>
            <a:r>
              <a:rPr lang="ru-RU" dirty="0" smtClean="0"/>
              <a:t>	</a:t>
            </a:r>
            <a:r>
              <a:rPr lang="ru-RU" sz="2000" dirty="0" smtClean="0">
                <a:latin typeface="Times New Roman" pitchFamily="18" charset="0"/>
                <a:cs typeface="Times New Roman" pitchFamily="18" charset="0"/>
              </a:rPr>
              <a:t>Школьная программа представляет лист следующих областей обучения, которые способствуют развитию детей:</a:t>
            </a:r>
          </a:p>
          <a:p>
            <a:pPr algn="ctr"/>
            <a:r>
              <a:rPr lang="ru-RU" sz="2000" dirty="0" smtClean="0">
                <a:latin typeface="Times New Roman" pitchFamily="18" charset="0"/>
                <a:cs typeface="Times New Roman" pitchFamily="18" charset="0"/>
              </a:rPr>
              <a:t>Личное, общественное и эмоциональное развитие;</a:t>
            </a:r>
          </a:p>
          <a:p>
            <a:pPr algn="ctr"/>
            <a:r>
              <a:rPr lang="ru-RU" sz="2000" dirty="0" smtClean="0">
                <a:latin typeface="Times New Roman" pitchFamily="18" charset="0"/>
                <a:cs typeface="Times New Roman" pitchFamily="18" charset="0"/>
              </a:rPr>
              <a:t>Физическое развитие;</a:t>
            </a:r>
          </a:p>
          <a:p>
            <a:pPr algn="ctr"/>
            <a:r>
              <a:rPr lang="ru-RU" sz="2000" dirty="0" smtClean="0">
                <a:latin typeface="Times New Roman" pitchFamily="18" charset="0"/>
                <a:cs typeface="Times New Roman" pitchFamily="18" charset="0"/>
              </a:rPr>
              <a:t>Творческое/эстетическое развитие.</a:t>
            </a:r>
          </a:p>
          <a:p>
            <a:pPr algn="ctr"/>
            <a:r>
              <a:rPr lang="ru-RU" sz="2000" dirty="0" smtClean="0">
                <a:latin typeface="Times New Roman" pitchFamily="18" charset="0"/>
                <a:cs typeface="Times New Roman" pitchFamily="18" charset="0"/>
              </a:rPr>
              <a:t>Развитие языка;</a:t>
            </a:r>
          </a:p>
          <a:p>
            <a:pPr algn="ctr"/>
            <a:r>
              <a:rPr lang="ru-RU" sz="2000" dirty="0" smtClean="0">
                <a:latin typeface="Times New Roman" pitchFamily="18" charset="0"/>
                <a:cs typeface="Times New Roman" pitchFamily="18" charset="0"/>
              </a:rPr>
              <a:t>Ранний опыт в математике;</a:t>
            </a:r>
          </a:p>
          <a:p>
            <a:pPr algn="ctr"/>
            <a:r>
              <a:rPr lang="ru-RU" sz="2000" dirty="0" smtClean="0">
                <a:latin typeface="Times New Roman" pitchFamily="18" charset="0"/>
                <a:cs typeface="Times New Roman" pitchFamily="18" charset="0"/>
              </a:rPr>
              <a:t>Ранний опыт в науке и технологии;</a:t>
            </a:r>
          </a:p>
          <a:p>
            <a:pPr algn="ctr"/>
            <a:r>
              <a:rPr lang="ru-RU" sz="2000" dirty="0" smtClean="0">
                <a:latin typeface="Times New Roman" pitchFamily="18" charset="0"/>
                <a:cs typeface="Times New Roman" pitchFamily="18" charset="0"/>
              </a:rPr>
              <a:t>Знание и уважение окружающей среды.</a:t>
            </a:r>
          </a:p>
          <a:p>
            <a:r>
              <a:rPr lang="ru-RU" sz="2000" dirty="0" smtClean="0">
                <a:latin typeface="Times New Roman" pitchFamily="18" charset="0"/>
                <a:cs typeface="Times New Roman" pitchFamily="18" charset="0"/>
              </a:rPr>
              <a:t>	Руководство также постановляет, что любая школьная программа детского сада должна:</a:t>
            </a:r>
          </a:p>
          <a:p>
            <a:pPr>
              <a:buFont typeface="Arial" pitchFamily="34" charset="0"/>
              <a:buChar char="•"/>
            </a:pPr>
            <a:r>
              <a:rPr lang="ru-RU" sz="2000" dirty="0" smtClean="0">
                <a:latin typeface="Times New Roman" pitchFamily="18" charset="0"/>
                <a:cs typeface="Times New Roman" pitchFamily="18" charset="0"/>
              </a:rPr>
              <a:t>	Отвечать физическим, общественным, эмоциональным и познавательным нуждам детей в данный период развития;</a:t>
            </a:r>
          </a:p>
          <a:p>
            <a:pPr>
              <a:buFont typeface="Arial" pitchFamily="34" charset="0"/>
              <a:buChar char="•"/>
            </a:pPr>
            <a:r>
              <a:rPr lang="ru-RU" sz="2000" dirty="0" smtClean="0">
                <a:latin typeface="Times New Roman" pitchFamily="18" charset="0"/>
                <a:cs typeface="Times New Roman" pitchFamily="18" charset="0"/>
              </a:rPr>
              <a:t>	Подвигать, вызывать и стимулировать детей;</a:t>
            </a:r>
          </a:p>
          <a:p>
            <a:pPr>
              <a:buFont typeface="Arial" pitchFamily="34" charset="0"/>
              <a:buChar char="•"/>
            </a:pPr>
            <a:r>
              <a:rPr lang="ru-RU" sz="2000" dirty="0" smtClean="0">
                <a:latin typeface="Times New Roman" pitchFamily="18" charset="0"/>
                <a:cs typeface="Times New Roman" pitchFamily="18" charset="0"/>
              </a:rPr>
              <a:t>	Быть широкой и сбалансированной, позволяющей детям делать выбор во время игры; развивать их обучение.</a:t>
            </a:r>
          </a:p>
          <a:p>
            <a:r>
              <a:rPr lang="ru-RU" sz="2000" dirty="0" smtClean="0">
                <a:latin typeface="Times New Roman" pitchFamily="18" charset="0"/>
                <a:cs typeface="Times New Roman" pitchFamily="18" charset="0"/>
              </a:rPr>
              <a:t>	Как в </a:t>
            </a:r>
            <a:r>
              <a:rPr lang="ru-RU" sz="2000" dirty="0" smtClean="0">
                <a:latin typeface="Times New Roman" pitchFamily="18" charset="0"/>
                <a:cs typeface="Times New Roman" pitchFamily="18" charset="0"/>
                <a:hlinkClick r:id="rId3"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4" tooltip="Уэльс"/>
              </a:rPr>
              <a:t>Уэльсе</a:t>
            </a:r>
            <a:r>
              <a:rPr lang="ru-RU" sz="2000" dirty="0" smtClean="0">
                <a:latin typeface="Times New Roman" pitchFamily="18" charset="0"/>
                <a:cs typeface="Times New Roman" pitchFamily="18" charset="0"/>
              </a:rPr>
              <a:t>, время, которое должно быть затрачено на каждую область развития, не установлено. Директора и персонал сами составляют временное расписание, так же как и решают вопросы по организации классных комнат.</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ox(in)">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ox(i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box(in)">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box(in)">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box(in)">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box(in)">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box(in)">
                                      <p:cBhvr>
                                        <p:cTn id="47" dur="5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box(in)">
                                      <p:cBhvr>
                                        <p:cTn id="52" dur="500"/>
                                        <p:tgtEl>
                                          <p:spTgt spid="4">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box(in)">
                                      <p:cBhvr>
                                        <p:cTn id="57" dur="500"/>
                                        <p:tgtEl>
                                          <p:spTgt spid="4">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4">
                                            <p:txEl>
                                              <p:pRg st="11" end="11"/>
                                            </p:txEl>
                                          </p:spTgt>
                                        </p:tgtEl>
                                        <p:attrNameLst>
                                          <p:attrName>style.visibility</p:attrName>
                                        </p:attrNameLst>
                                      </p:cBhvr>
                                      <p:to>
                                        <p:strVal val="visible"/>
                                      </p:to>
                                    </p:set>
                                    <p:animEffect transition="in" filter="box(in)">
                                      <p:cBhvr>
                                        <p:cTn id="62" dur="500"/>
                                        <p:tgtEl>
                                          <p:spTgt spid="4">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Effect transition="in" filter="wipe(down)">
                                      <p:cBhvr>
                                        <p:cTn id="67"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57200" y="0"/>
            <a:ext cx="8229600" cy="908720"/>
          </a:xfrm>
        </p:spPr>
        <p:txBody>
          <a:bodyPr>
            <a:normAutofit fontScale="90000"/>
          </a:bodyPr>
          <a:lstStyle/>
          <a:p>
            <a:r>
              <a:rPr lang="ru-RU" b="1" dirty="0" smtClean="0"/>
              <a:t/>
            </a:r>
            <a:br>
              <a:rPr lang="ru-RU" b="1" dirty="0" smtClean="0"/>
            </a:br>
            <a:r>
              <a:rPr lang="ru-RU" sz="4000" b="1" dirty="0" smtClean="0">
                <a:solidFill>
                  <a:srgbClr val="0070C0"/>
                </a:solidFill>
              </a:rPr>
              <a:t>Методы преподавания и материалы</a:t>
            </a:r>
            <a:r>
              <a:rPr lang="ru-RU" b="1" dirty="0" smtClean="0"/>
              <a:t/>
            </a:r>
            <a:br>
              <a:rPr lang="ru-RU" b="1" dirty="0" smtClean="0"/>
            </a:br>
            <a:endParaRPr lang="ru-RU" dirty="0"/>
          </a:p>
        </p:txBody>
      </p:sp>
      <p:sp>
        <p:nvSpPr>
          <p:cNvPr id="5" name="Прямоугольник 4"/>
          <p:cNvSpPr/>
          <p:nvPr/>
        </p:nvSpPr>
        <p:spPr>
          <a:xfrm>
            <a:off x="0" y="917912"/>
            <a:ext cx="9144000" cy="5940088"/>
          </a:xfrm>
          <a:prstGeom prst="rect">
            <a:avLst/>
          </a:prstGeom>
        </p:spPr>
        <p:txBody>
          <a:bodyPr wrap="square">
            <a:spAutoFit/>
          </a:bodyPr>
          <a:lstStyle/>
          <a:p>
            <a:pPr algn="just"/>
            <a:r>
              <a:rPr lang="ru-RU" dirty="0" smtClean="0"/>
              <a:t>	</a:t>
            </a:r>
            <a:r>
              <a:rPr lang="ru-RU" sz="2000" b="1" dirty="0" smtClean="0">
                <a:latin typeface="Times New Roman" pitchFamily="18" charset="0"/>
                <a:cs typeface="Times New Roman" pitchFamily="18" charset="0"/>
              </a:rPr>
              <a:t>Во всех дошкольных учреждениях, финансируемых правительством, директора и персонал могут сами принять методы преподавания и необходимые материалы. В </a:t>
            </a:r>
            <a:r>
              <a:rPr lang="ru-RU" sz="2000" b="1" dirty="0" smtClean="0">
                <a:latin typeface="Times New Roman" pitchFamily="18" charset="0"/>
                <a:cs typeface="Times New Roman" pitchFamily="18" charset="0"/>
                <a:hlinkClick r:id="rId3" tooltip="Англия"/>
              </a:rPr>
              <a:t>Англии</a:t>
            </a:r>
            <a:r>
              <a:rPr lang="ru-RU" sz="2000" b="1" dirty="0" smtClean="0">
                <a:latin typeface="Times New Roman" pitchFamily="18" charset="0"/>
                <a:cs typeface="Times New Roman" pitchFamily="18" charset="0"/>
              </a:rPr>
              <a:t> и </a:t>
            </a:r>
            <a:r>
              <a:rPr lang="ru-RU" sz="2000" b="1" dirty="0" smtClean="0">
                <a:latin typeface="Times New Roman" pitchFamily="18" charset="0"/>
                <a:cs typeface="Times New Roman" pitchFamily="18" charset="0"/>
                <a:hlinkClick r:id="rId4" tooltip="Уэльс"/>
              </a:rPr>
              <a:t>Уэльсе</a:t>
            </a:r>
            <a:r>
              <a:rPr lang="ru-RU" sz="2000" b="1" dirty="0" smtClean="0">
                <a:latin typeface="Times New Roman" pitchFamily="18" charset="0"/>
                <a:cs typeface="Times New Roman" pitchFamily="18" charset="0"/>
              </a:rPr>
              <a:t> МОВ могут давать советы по организации методов преподавания и необходимых материалов, которые они приобретают из бюджета. Но МОВ не могут навязывать какие-то определённые методы преподавания.</a:t>
            </a:r>
          </a:p>
          <a:p>
            <a:pPr algn="just"/>
            <a:r>
              <a:rPr lang="ru-RU" sz="2000" b="1" dirty="0" smtClean="0">
                <a:latin typeface="Times New Roman" pitchFamily="18" charset="0"/>
                <a:cs typeface="Times New Roman" pitchFamily="18" charset="0"/>
              </a:rPr>
              <a:t>	Власть квалификаций и образовательной программы (ВКОП) </a:t>
            </a:r>
            <a:r>
              <a:rPr lang="ru-RU" sz="2000" b="1" dirty="0" smtClean="0">
                <a:latin typeface="Times New Roman" pitchFamily="18" charset="0"/>
                <a:cs typeface="Times New Roman" pitchFamily="18" charset="0"/>
                <a:hlinkClick r:id="rId3" tooltip="Англия"/>
              </a:rPr>
              <a:t>Англии</a:t>
            </a:r>
            <a:r>
              <a:rPr lang="ru-RU" sz="2000" b="1" dirty="0" smtClean="0">
                <a:latin typeface="Times New Roman" pitchFamily="18" charset="0"/>
                <a:cs typeface="Times New Roman" pitchFamily="18" charset="0"/>
              </a:rPr>
              <a:t> и власти квалификаций, национальной образовательной программы и оценивания (ВКНОПО) </a:t>
            </a:r>
            <a:r>
              <a:rPr lang="ru-RU" sz="2000" b="1" dirty="0" smtClean="0">
                <a:latin typeface="Times New Roman" pitchFamily="18" charset="0"/>
                <a:cs typeface="Times New Roman" pitchFamily="18" charset="0"/>
                <a:hlinkClick r:id="rId4" tooltip="Уэльс"/>
              </a:rPr>
              <a:t>Уэльса</a:t>
            </a:r>
            <a:r>
              <a:rPr lang="ru-RU" sz="2000" b="1" dirty="0" smtClean="0">
                <a:latin typeface="Times New Roman" pitchFamily="18" charset="0"/>
                <a:cs typeface="Times New Roman" pitchFamily="18" charset="0"/>
              </a:rPr>
              <a:t> признают некоторые общие черты хорошей практики эффективными в поддержке детского обучения.</a:t>
            </a:r>
          </a:p>
          <a:p>
            <a:pPr algn="just"/>
            <a:r>
              <a:rPr lang="ru-RU" sz="2000" b="1" dirty="0" smtClean="0">
                <a:latin typeface="Times New Roman" pitchFamily="18" charset="0"/>
                <a:cs typeface="Times New Roman" pitchFamily="18" charset="0"/>
              </a:rPr>
              <a:t>	Детское участие в мероприятиях, которые проводятся в соответствии с их интересами, достижениями и другими физическими, интеллектуальными, эмоциональными и общественными возможностями;</a:t>
            </a:r>
          </a:p>
          <a:p>
            <a:pPr algn="just"/>
            <a:r>
              <a:rPr lang="ru-RU" sz="2000" b="1" dirty="0" smtClean="0">
                <a:latin typeface="Times New Roman" pitchFamily="18" charset="0"/>
                <a:cs typeface="Times New Roman" pitchFamily="18" charset="0"/>
              </a:rPr>
              <a:t>	Поддержка детей в желании думать и говорить о своем обучении и развитие самоконтроля и независимости.</a:t>
            </a:r>
          </a:p>
          <a:p>
            <a:pPr algn="just"/>
            <a:r>
              <a:rPr lang="ru-RU" sz="2000" b="1" dirty="0" smtClean="0">
                <a:latin typeface="Times New Roman" pitchFamily="18" charset="0"/>
                <a:cs typeface="Times New Roman" pitchFamily="18" charset="0"/>
              </a:rPr>
              <a:t>	В Северной Ирландии министерства образования и библиотек (министерства) играют ту же роль, что и МОВ </a:t>
            </a:r>
            <a:r>
              <a:rPr lang="ru-RU" sz="2000" b="1" dirty="0" smtClean="0">
                <a:latin typeface="Times New Roman" pitchFamily="18" charset="0"/>
                <a:cs typeface="Times New Roman" pitchFamily="18" charset="0"/>
                <a:hlinkClick r:id="rId3" tooltip="Англия"/>
              </a:rPr>
              <a:t>Англии</a:t>
            </a:r>
            <a:r>
              <a:rPr lang="ru-RU" sz="2000" b="1" dirty="0" smtClean="0">
                <a:latin typeface="Times New Roman" pitchFamily="18" charset="0"/>
                <a:cs typeface="Times New Roman" pitchFamily="18" charset="0"/>
              </a:rPr>
              <a:t> и </a:t>
            </a:r>
            <a:r>
              <a:rPr lang="ru-RU" sz="2000" b="1" dirty="0" smtClean="0">
                <a:latin typeface="Times New Roman" pitchFamily="18" charset="0"/>
                <a:cs typeface="Times New Roman" pitchFamily="18" charset="0"/>
                <a:hlinkClick r:id="rId4" tooltip="Уэльс"/>
              </a:rPr>
              <a:t>Уэльса</a:t>
            </a:r>
            <a:r>
              <a:rPr lang="ru-RU" sz="2000" b="1" dirty="0" smtClean="0">
                <a:latin typeface="Times New Roman" pitchFamily="18" charset="0"/>
                <a:cs typeface="Times New Roman" pitchFamily="18" charset="0"/>
              </a:rPr>
              <a:t>. Директора и персонал сами принимают методы преподавания и необходимые материалы, которые они покупают за счёт бюджета.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anim calcmode="lin" valueType="num">
                                      <p:cBhvr>
                                        <p:cTn id="8" dur="2000" fill="hold"/>
                                        <p:tgtEl>
                                          <p:spTgt spid="5">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0070C0"/>
                </a:solidFill>
              </a:rPr>
              <a:t>Оценивание детей</a:t>
            </a:r>
            <a:br>
              <a:rPr lang="ru-RU" b="1" dirty="0" smtClean="0">
                <a:solidFill>
                  <a:srgbClr val="0070C0"/>
                </a:solidFill>
              </a:rPr>
            </a:br>
            <a:endParaRPr lang="ru-RU" dirty="0">
              <a:solidFill>
                <a:srgbClr val="0070C0"/>
              </a:solidFill>
            </a:endParaRPr>
          </a:p>
        </p:txBody>
      </p:sp>
      <p:sp>
        <p:nvSpPr>
          <p:cNvPr id="4" name="Прямоугольник 3"/>
          <p:cNvSpPr/>
          <p:nvPr/>
        </p:nvSpPr>
        <p:spPr>
          <a:xfrm>
            <a:off x="0" y="980728"/>
            <a:ext cx="8892480" cy="5324535"/>
          </a:xfrm>
          <a:prstGeom prst="rect">
            <a:avLst/>
          </a:prstGeom>
        </p:spPr>
        <p:txBody>
          <a:bodyPr wrap="square">
            <a:spAutoFit/>
          </a:bodyPr>
          <a:lstStyle/>
          <a:p>
            <a:pPr algn="just"/>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До недавнего времени не было специальных распоряжений по поводу оценивания детей в </a:t>
            </a:r>
            <a:r>
              <a:rPr lang="ru-RU" sz="2000" b="1" dirty="0" smtClean="0">
                <a:latin typeface="Times New Roman" pitchFamily="18" charset="0"/>
                <a:cs typeface="Times New Roman" pitchFamily="18" charset="0"/>
                <a:hlinkClick r:id="rId3" tooltip="Англия"/>
              </a:rPr>
              <a:t>Англии</a:t>
            </a:r>
            <a:r>
              <a:rPr lang="ru-RU" sz="2000" b="1" dirty="0" smtClean="0">
                <a:latin typeface="Times New Roman" pitchFamily="18" charset="0"/>
                <a:cs typeface="Times New Roman" pitchFamily="18" charset="0"/>
              </a:rPr>
              <a:t>. Тем не менее, Власть квалификаций и образовательной программы (ВКОП) настоятельно рекомендовала контроль за успехами каждого ученика. Закон Об образовании </a:t>
            </a:r>
            <a:r>
              <a:rPr lang="ru-RU" sz="2000" b="1" dirty="0" smtClean="0">
                <a:latin typeface="Times New Roman" pitchFamily="18" charset="0"/>
                <a:cs typeface="Times New Roman" pitchFamily="18" charset="0"/>
                <a:hlinkClick r:id="rId4" tooltip="2002"/>
              </a:rPr>
              <a:t>2002</a:t>
            </a:r>
            <a:r>
              <a:rPr lang="ru-RU" sz="2000" b="1" dirty="0" smtClean="0">
                <a:latin typeface="Times New Roman" pitchFamily="18" charset="0"/>
                <a:cs typeface="Times New Roman" pitchFamily="18" charset="0"/>
              </a:rPr>
              <a:t> г. основал основную ступень и представил её форму.</a:t>
            </a:r>
          </a:p>
          <a:p>
            <a:pPr algn="just"/>
            <a:r>
              <a:rPr lang="ru-RU" sz="2000" b="1" dirty="0" smtClean="0">
                <a:latin typeface="Times New Roman" pitchFamily="18" charset="0"/>
                <a:cs typeface="Times New Roman" pitchFamily="18" charset="0"/>
              </a:rPr>
              <a:t>	Форма основной ступени была представлена в Сентябре 2002 г. как новое, установленное законом, оценивание детей, которые через год начнут посещать начальную школу. Она отменила предыдущую систему оценивания для поступления детей в начальные школы. После представления формы основной ступени началось оценивание учеников при зачислении в основную ступень. Справочник по форме основной ступени, выпущенный ВКОП, показал, как преподаватели должны принимать развитие каждого ребёнка по отношению к целям раннего обучения, учитывая полные знания ребёнка (ВКОП, 2003 г.). Форма основной ступени должна помочь суммировать все знания, полученные во время дошкольного образования. Первая такая форма была закончена в конце летнего семестра </a:t>
            </a:r>
            <a:r>
              <a:rPr lang="ru-RU" sz="2000" b="1" dirty="0" smtClean="0">
                <a:latin typeface="Times New Roman" pitchFamily="18" charset="0"/>
                <a:cs typeface="Times New Roman" pitchFamily="18" charset="0"/>
                <a:hlinkClick r:id="rId5" tooltip="2003"/>
              </a:rPr>
              <a:t>2003</a:t>
            </a:r>
            <a:r>
              <a:rPr lang="ru-RU" sz="2000" b="1" dirty="0" smtClean="0">
                <a:latin typeface="Times New Roman" pitchFamily="18" charset="0"/>
                <a:cs typeface="Times New Roman" pitchFamily="18" charset="0"/>
              </a:rPr>
              <a:t> 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0070C0"/>
                </a:solidFill>
              </a:rPr>
              <a:t>Оценивание детей</a:t>
            </a:r>
            <a:br>
              <a:rPr lang="ru-RU" b="1" dirty="0" smtClean="0">
                <a:solidFill>
                  <a:srgbClr val="0070C0"/>
                </a:solidFill>
              </a:rPr>
            </a:br>
            <a:endParaRPr lang="ru-RU" dirty="0"/>
          </a:p>
        </p:txBody>
      </p:sp>
      <p:sp>
        <p:nvSpPr>
          <p:cNvPr id="4" name="Прямоугольник 3"/>
          <p:cNvSpPr/>
          <p:nvPr/>
        </p:nvSpPr>
        <p:spPr>
          <a:xfrm>
            <a:off x="251520" y="1412776"/>
            <a:ext cx="8892480" cy="5262979"/>
          </a:xfrm>
          <a:prstGeom prst="rect">
            <a:avLst/>
          </a:prstGeom>
        </p:spPr>
        <p:txBody>
          <a:bodyPr wrap="square">
            <a:spAutoFit/>
          </a:bodyPr>
          <a:lstStyle/>
          <a:p>
            <a:pPr algn="just"/>
            <a:r>
              <a:rPr lang="ru-RU" sz="2400" dirty="0" smtClean="0">
                <a:latin typeface="Times New Roman" pitchFamily="18" charset="0"/>
                <a:cs typeface="Times New Roman" pitchFamily="18" charset="0"/>
              </a:rPr>
              <a:t>	В </a:t>
            </a:r>
            <a:r>
              <a:rPr lang="ru-RU" sz="2400" dirty="0" smtClean="0">
                <a:latin typeface="Times New Roman" pitchFamily="18" charset="0"/>
                <a:cs typeface="Times New Roman" pitchFamily="18" charset="0"/>
                <a:hlinkClick r:id="rId3" tooltip="Уэльс"/>
              </a:rPr>
              <a:t>Уэльсе</a:t>
            </a:r>
            <a:r>
              <a:rPr lang="ru-RU" sz="2400" dirty="0" smtClean="0">
                <a:latin typeface="Times New Roman" pitchFamily="18" charset="0"/>
                <a:cs typeface="Times New Roman" pitchFamily="18" charset="0"/>
              </a:rPr>
              <a:t> и </a:t>
            </a:r>
            <a:r>
              <a:rPr lang="ru-RU" sz="2400" dirty="0" smtClean="0">
                <a:latin typeface="Times New Roman" pitchFamily="18" charset="0"/>
                <a:cs typeface="Times New Roman" pitchFamily="18" charset="0"/>
                <a:hlinkClick r:id="rId4" tooltip="Северная Ирландия"/>
              </a:rPr>
              <a:t>Северной Ирландии</a:t>
            </a:r>
            <a:r>
              <a:rPr lang="ru-RU" sz="2400" dirty="0" smtClean="0">
                <a:latin typeface="Times New Roman" pitchFamily="18" charset="0"/>
                <a:cs typeface="Times New Roman" pitchFamily="18" charset="0"/>
              </a:rPr>
              <a:t> не существует установленного законом способа оценивания детей во время дошкольного обучения, но руководство предлагает постоянный контроль за прогрессом ребёнка. В </a:t>
            </a:r>
            <a:r>
              <a:rPr lang="ru-RU" sz="2400" dirty="0" smtClean="0">
                <a:latin typeface="Times New Roman" pitchFamily="18" charset="0"/>
                <a:cs typeface="Times New Roman" pitchFamily="18" charset="0"/>
                <a:hlinkClick r:id="rId3" tooltip="Уэльс"/>
              </a:rPr>
              <a:t>Уэльсе</a:t>
            </a:r>
            <a:r>
              <a:rPr lang="ru-RU" sz="2400" dirty="0" smtClean="0">
                <a:latin typeface="Times New Roman" pitchFamily="18" charset="0"/>
                <a:cs typeface="Times New Roman" pitchFamily="18" charset="0"/>
              </a:rPr>
              <a:t> руководство рекомендует:</a:t>
            </a:r>
          </a:p>
          <a:p>
            <a:pPr algn="just"/>
            <a:r>
              <a:rPr lang="ru-RU" sz="2400" dirty="0" smtClean="0">
                <a:latin typeface="Times New Roman" pitchFamily="18" charset="0"/>
                <a:cs typeface="Times New Roman" pitchFamily="18" charset="0"/>
              </a:rPr>
              <a:t>	«Чтобы прогресс ребёнка оценивался и записывался в процессе постоянного наблюдения, а потом обсуждался с родителями для выявления определённых проблем, которые должны быть решены для успешного обучения.»</a:t>
            </a:r>
          </a:p>
          <a:p>
            <a:pPr algn="just"/>
            <a:r>
              <a:rPr lang="ru-RU" sz="2400" dirty="0" smtClean="0">
                <a:latin typeface="Times New Roman" pitchFamily="18" charset="0"/>
                <a:cs typeface="Times New Roman" pitchFamily="18" charset="0"/>
              </a:rPr>
              <a:t>	Руководство </a:t>
            </a:r>
            <a:r>
              <a:rPr lang="ru-RU" sz="2400" dirty="0" smtClean="0">
                <a:latin typeface="Times New Roman" pitchFamily="18" charset="0"/>
                <a:cs typeface="Times New Roman" pitchFamily="18" charset="0"/>
                <a:hlinkClick r:id="rId4" tooltip="Северная Ирландия"/>
              </a:rPr>
              <a:t>Северной Ирландии</a:t>
            </a:r>
            <a:r>
              <a:rPr lang="ru-RU" sz="2400" dirty="0" smtClean="0">
                <a:latin typeface="Times New Roman" pitchFamily="18" charset="0"/>
                <a:cs typeface="Times New Roman" pitchFamily="18" charset="0"/>
              </a:rPr>
              <a:t> (1997 г.) подчёркивает необходимость в обдуманном планировании обучения, чтобы оно отвечало нуждам всех детей и гарантировало прогресс. Также очень важно, чтобы родители были в курсе развития своего ребёнка.</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FF0000"/>
                </a:solidFill>
              </a:rPr>
              <a:t>Поддержка способностей</a:t>
            </a:r>
            <a:br>
              <a:rPr lang="ru-RU" b="1" dirty="0" smtClean="0">
                <a:solidFill>
                  <a:srgbClr val="FF0000"/>
                </a:solidFill>
              </a:rPr>
            </a:br>
            <a:endParaRPr lang="ru-RU" dirty="0">
              <a:solidFill>
                <a:srgbClr val="FF0000"/>
              </a:solidFill>
            </a:endParaRPr>
          </a:p>
        </p:txBody>
      </p:sp>
      <p:sp>
        <p:nvSpPr>
          <p:cNvPr id="4" name="Прямоугольник 3"/>
          <p:cNvSpPr/>
          <p:nvPr/>
        </p:nvSpPr>
        <p:spPr>
          <a:xfrm>
            <a:off x="251520" y="1443841"/>
            <a:ext cx="8712968" cy="3785652"/>
          </a:xfrm>
          <a:prstGeom prst="rect">
            <a:avLst/>
          </a:prstGeom>
        </p:spPr>
        <p:txBody>
          <a:bodyPr wrap="square">
            <a:spAutoFit/>
          </a:bodyPr>
          <a:lstStyle/>
          <a:p>
            <a:pPr algn="just"/>
            <a:r>
              <a:rPr lang="ru-RU" dirty="0" smtClean="0"/>
              <a:t>	</a:t>
            </a:r>
            <a:r>
              <a:rPr lang="ru-RU" sz="2400" dirty="0" smtClean="0">
                <a:latin typeface="Times New Roman" pitchFamily="18" charset="0"/>
                <a:cs typeface="Times New Roman" pitchFamily="18" charset="0"/>
              </a:rPr>
              <a:t>Фраза «лечебное обучение» не употребляется ни на каком уровне образования в </a:t>
            </a:r>
            <a:r>
              <a:rPr lang="ru-RU" sz="2400" dirty="0" smtClean="0">
                <a:latin typeface="Times New Roman" pitchFamily="18" charset="0"/>
                <a:cs typeface="Times New Roman" pitchFamily="18" charset="0"/>
                <a:hlinkClick r:id="rId3" tooltip="Англия"/>
              </a:rPr>
              <a:t>Англии</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hlinkClick r:id="rId4" tooltip="Уэльс"/>
              </a:rPr>
              <a:t>Уэльсе</a:t>
            </a:r>
            <a:r>
              <a:rPr lang="ru-RU" sz="2400" dirty="0" smtClean="0">
                <a:latin typeface="Times New Roman" pitchFamily="18" charset="0"/>
                <a:cs typeface="Times New Roman" pitchFamily="18" charset="0"/>
              </a:rPr>
              <a:t> и Северной Ирландии.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Поставщики раннего образования и ранней заботы о детях, получая финансирование от правительства, должны действовать в интересах свода законов о специальных образовательных нуждах. Свод законов утверждает, что если ребёнок не делает «адекватного прогресса», то есть прогресса, который ожидается — поставщики должны принять необходимые меры для улучшения его/её обучения (ДОН, 2001 г.).</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FF0000"/>
                </a:solidFill>
              </a:rPr>
              <a:t>Частное образование</a:t>
            </a:r>
            <a:br>
              <a:rPr lang="ru-RU" b="1" dirty="0" smtClean="0">
                <a:solidFill>
                  <a:srgbClr val="FF0000"/>
                </a:solidFill>
              </a:rPr>
            </a:br>
            <a:endParaRPr lang="ru-RU" dirty="0">
              <a:solidFill>
                <a:srgbClr val="FF0000"/>
              </a:solidFill>
            </a:endParaRPr>
          </a:p>
        </p:txBody>
      </p:sp>
      <p:sp>
        <p:nvSpPr>
          <p:cNvPr id="4" name="Прямоугольник 3"/>
          <p:cNvSpPr/>
          <p:nvPr/>
        </p:nvSpPr>
        <p:spPr>
          <a:xfrm>
            <a:off x="179512" y="908720"/>
            <a:ext cx="8964488" cy="5940088"/>
          </a:xfrm>
          <a:prstGeom prst="rect">
            <a:avLst/>
          </a:prstGeom>
        </p:spPr>
        <p:txBody>
          <a:bodyPr wrap="square">
            <a:spAutoFit/>
          </a:bodyPr>
          <a:lstStyle/>
          <a:p>
            <a:pPr algn="just"/>
            <a:r>
              <a:rPr lang="ru-RU" dirty="0" smtClean="0"/>
              <a:t>	</a:t>
            </a:r>
            <a:r>
              <a:rPr lang="ru-RU" sz="2000" dirty="0" smtClean="0">
                <a:latin typeface="Times New Roman" pitchFamily="18" charset="0"/>
                <a:cs typeface="Times New Roman" pitchFamily="18" charset="0"/>
              </a:rPr>
              <a:t>Частное предоставление образования этой ступени может быть представлено дневными детскими комнатами, частными детскими садами и детскими классами в независимых школах.</a:t>
            </a:r>
          </a:p>
          <a:p>
            <a:pPr algn="just"/>
            <a:r>
              <a:rPr lang="ru-RU" sz="2000" dirty="0" smtClean="0">
                <a:latin typeface="Times New Roman" pitchFamily="18" charset="0"/>
                <a:cs typeface="Times New Roman" pitchFamily="18" charset="0"/>
              </a:rPr>
              <a:t>	Разделение между общественным и частым предоставлением образования на этом уровне стало не таким заметным. Общественно финансируемое раннее образование сейчас расширяется и развивается в сотрудничестве с частным и добровольным секторами, которые получают финансирование от правительства. 	Поэтому есть некоторые требования к такой работе. По ним определяется длина и количество сессий, осмотр и поддержка детей со специальными образовательными нуждами, — все то, что раннее образование должно предложить (ДОН, 2003 г.).</a:t>
            </a:r>
          </a:p>
          <a:p>
            <a:pPr algn="just"/>
            <a:r>
              <a:rPr lang="ru-RU" sz="2000" dirty="0" smtClean="0">
                <a:latin typeface="Times New Roman" pitchFamily="18" charset="0"/>
                <a:cs typeface="Times New Roman" pitchFamily="18" charset="0"/>
              </a:rPr>
              <a:t>	Согласно закону О заботе </a:t>
            </a:r>
            <a:r>
              <a:rPr lang="ru-RU" sz="2000" dirty="0" smtClean="0">
                <a:latin typeface="Times New Roman" pitchFamily="18" charset="0"/>
                <a:cs typeface="Times New Roman" pitchFamily="18" charset="0"/>
                <a:hlinkClick r:id="rId3" tooltip="2000"/>
              </a:rPr>
              <a:t>2000</a:t>
            </a:r>
            <a:r>
              <a:rPr lang="ru-RU" sz="2000" dirty="0" smtClean="0">
                <a:latin typeface="Times New Roman" pitchFamily="18" charset="0"/>
                <a:cs typeface="Times New Roman" pitchFamily="18" charset="0"/>
              </a:rPr>
              <a:t> г. частные детские сады и дневные детские комнаты должны зарегистрироваться в министерстве стандартов образования (МСО) Англии или в инспекции заботы о стандартах </a:t>
            </a:r>
            <a:r>
              <a:rPr lang="ru-RU" sz="2000" dirty="0" smtClean="0">
                <a:latin typeface="Times New Roman" pitchFamily="18" charset="0"/>
                <a:cs typeface="Times New Roman" pitchFamily="18" charset="0"/>
                <a:hlinkClick r:id="rId4" tooltip="Уэльс"/>
              </a:rPr>
              <a:t>Уэльса</a:t>
            </a:r>
            <a:r>
              <a:rPr lang="ru-RU" sz="2000" dirty="0" smtClean="0">
                <a:latin typeface="Times New Roman" pitchFamily="18" charset="0"/>
                <a:cs typeface="Times New Roman" pitchFamily="18" charset="0"/>
              </a:rPr>
              <a:t>. Ранее за регистрацию отвечал департамент общественных услуг местных властей.</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дополнение мандаты МСО и инспекции её величества образования и подготовки </a:t>
            </a:r>
            <a:r>
              <a:rPr lang="ru-RU" sz="2000" dirty="0" smtClean="0">
                <a:latin typeface="Times New Roman" pitchFamily="18" charset="0"/>
                <a:cs typeface="Times New Roman" pitchFamily="18" charset="0"/>
                <a:hlinkClick r:id="rId4" tooltip="Уэльс"/>
              </a:rPr>
              <a:t>Уэльса</a:t>
            </a:r>
            <a:r>
              <a:rPr lang="ru-RU" sz="2000" dirty="0" smtClean="0">
                <a:latin typeface="Times New Roman" pitchFamily="18" charset="0"/>
                <a:cs typeface="Times New Roman" pitchFamily="18" charset="0"/>
              </a:rPr>
              <a:t> включили в свой состав инспекции раннего образования, которые следят за содержащимся и общественно финансируемым образованием в </a:t>
            </a:r>
            <a:r>
              <a:rPr lang="ru-RU" sz="2000" dirty="0" smtClean="0">
                <a:latin typeface="Times New Roman" pitchFamily="18" charset="0"/>
                <a:cs typeface="Times New Roman" pitchFamily="18" charset="0"/>
                <a:hlinkClick r:id="rId5" tooltip="Англия"/>
              </a:rPr>
              <a:t>Англии</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ox(in)">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lum bright="40000" contrast="-40000"/>
          </a:blip>
          <a:srcRect/>
          <a:stretch>
            <a:fillRect/>
          </a:stretch>
        </p:blipFill>
        <p:spPr bwMode="auto">
          <a:xfrm>
            <a:off x="0" y="0"/>
            <a:ext cx="9197428"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b="1" dirty="0" smtClean="0">
                <a:solidFill>
                  <a:srgbClr val="FF0000"/>
                </a:solidFill>
              </a:rPr>
              <a:t>Виды организации и альтернативные структуры</a:t>
            </a:r>
            <a:br>
              <a:rPr lang="ru-RU" b="1" dirty="0" smtClean="0">
                <a:solidFill>
                  <a:srgbClr val="FF0000"/>
                </a:solidFill>
              </a:rPr>
            </a:br>
            <a:endParaRPr lang="ru-RU" dirty="0">
              <a:solidFill>
                <a:srgbClr val="FF0000"/>
              </a:solidFill>
            </a:endParaRPr>
          </a:p>
        </p:txBody>
      </p:sp>
      <p:sp>
        <p:nvSpPr>
          <p:cNvPr id="4" name="Прямоугольник 3"/>
          <p:cNvSpPr/>
          <p:nvPr/>
        </p:nvSpPr>
        <p:spPr>
          <a:xfrm>
            <a:off x="0" y="1412776"/>
            <a:ext cx="9144000" cy="5262979"/>
          </a:xfrm>
          <a:prstGeom prst="rect">
            <a:avLst/>
          </a:prstGeom>
        </p:spPr>
        <p:txBody>
          <a:bodyPr wrap="square">
            <a:spAutoFit/>
          </a:bodyPr>
          <a:lstStyle/>
          <a:p>
            <a:pPr algn="just"/>
            <a:r>
              <a:rPr lang="ru-RU" dirty="0" smtClean="0"/>
              <a:t>	</a:t>
            </a:r>
            <a:r>
              <a:rPr lang="ru-RU" sz="2400" dirty="0" smtClean="0">
                <a:latin typeface="Times New Roman" pitchFamily="18" charset="0"/>
                <a:cs typeface="Times New Roman" pitchFamily="18" charset="0"/>
              </a:rPr>
              <a:t>Существует много поставщиков дошкольного образования в содержащихся, частных и добровольных секторах. В наши дни большинство поставщиков получают финансирование от правительства и обычно предлагают основное образование.</a:t>
            </a:r>
          </a:p>
          <a:p>
            <a:pPr algn="just"/>
            <a:r>
              <a:rPr lang="ru-RU" sz="2400" dirty="0" smtClean="0">
                <a:latin typeface="Times New Roman" pitchFamily="18" charset="0"/>
                <a:cs typeface="Times New Roman" pitchFamily="18" charset="0"/>
              </a:rPr>
              <a:t>Поставщики получают финансирование только для детей 3-х и 4-х лет. Многие поставщики предлагают не- финансируемое образование для детей младше этого возраста. Дневные детские комнаты доступны для трехмесячных детей.</a:t>
            </a:r>
          </a:p>
          <a:p>
            <a:pPr algn="just"/>
            <a:r>
              <a:rPr lang="ru-RU" sz="2400" dirty="0" smtClean="0">
                <a:latin typeface="Times New Roman" pitchFamily="18" charset="0"/>
                <a:cs typeface="Times New Roman" pitchFamily="18" charset="0"/>
              </a:rPr>
              <a:t>	В </a:t>
            </a:r>
            <a:r>
              <a:rPr lang="ru-RU" sz="2400" dirty="0" smtClean="0">
                <a:latin typeface="Times New Roman" pitchFamily="18" charset="0"/>
                <a:cs typeface="Times New Roman" pitchFamily="18" charset="0"/>
                <a:hlinkClick r:id="rId3" tooltip="Уэльс"/>
              </a:rPr>
              <a:t>Уэльсе</a:t>
            </a:r>
            <a:r>
              <a:rPr lang="ru-RU" sz="2400" dirty="0" smtClean="0">
                <a:latin typeface="Times New Roman" pitchFamily="18" charset="0"/>
                <a:cs typeface="Times New Roman" pitchFamily="18" charset="0"/>
              </a:rPr>
              <a:t> дошкольное образование предоставляется добровольным сектором MYM — ассоциации групп среднего </a:t>
            </a:r>
            <a:r>
              <a:rPr lang="ru-RU" sz="2400" dirty="0" smtClean="0">
                <a:latin typeface="Times New Roman" pitchFamily="18" charset="0"/>
                <a:cs typeface="Times New Roman" pitchFamily="18" charset="0"/>
                <a:hlinkClick r:id="rId3" tooltip="Уэльс"/>
              </a:rPr>
              <a:t>Уэльского</a:t>
            </a:r>
            <a:r>
              <a:rPr lang="ru-RU" sz="2400" dirty="0" smtClean="0">
                <a:latin typeface="Times New Roman" pitchFamily="18" charset="0"/>
                <a:cs typeface="Times New Roman" pitchFamily="18" charset="0"/>
              </a:rPr>
              <a:t> языка (</a:t>
            </a:r>
            <a:r>
              <a:rPr lang="ru-RU" sz="2400" dirty="0" smtClean="0">
                <a:latin typeface="Times New Roman" pitchFamily="18" charset="0"/>
                <a:cs typeface="Times New Roman" pitchFamily="18" charset="0"/>
                <a:hlinkClick r:id="rId4" tooltip="Английский язык"/>
              </a:rPr>
              <a:t>англ.</a:t>
            </a:r>
            <a:r>
              <a:rPr lang="ru-RU" sz="2400"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Mudiad</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Ysgolion</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Meithrin</a:t>
            </a:r>
            <a:r>
              <a:rPr lang="ru-RU" sz="2400" dirty="0" smtClean="0">
                <a:latin typeface="Times New Roman" pitchFamily="18" charset="0"/>
                <a:cs typeface="Times New Roman" pitchFamily="18" charset="0"/>
              </a:rPr>
              <a:t>). MYM предоставляют детские группы для шестимесячных детей, пока они не достигли школьного возраста. А также группы для детей от 2 с половиной лет.</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down)">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ox(in)">
                                      <p:cBhvr>
                                        <p:cTn id="1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70C0"/>
                </a:solidFill>
              </a:rPr>
              <a:t>О дошкольных </a:t>
            </a:r>
            <a:r>
              <a:rPr lang="ru-RU" dirty="0" smtClean="0">
                <a:solidFill>
                  <a:srgbClr val="0070C0"/>
                </a:solidFill>
              </a:rPr>
              <a:t>учреждениях:</a:t>
            </a:r>
            <a:endParaRPr lang="ru-RU" dirty="0">
              <a:solidFill>
                <a:srgbClr val="0070C0"/>
              </a:solidFill>
            </a:endParaRPr>
          </a:p>
        </p:txBody>
      </p:sp>
      <p:sp>
        <p:nvSpPr>
          <p:cNvPr id="3" name="Содержимое 2"/>
          <p:cNvSpPr>
            <a:spLocks noGrp="1"/>
          </p:cNvSpPr>
          <p:nvPr>
            <p:ph idx="1"/>
          </p:nvPr>
        </p:nvSpPr>
        <p:spPr/>
        <p:txBody>
          <a:bodyPr/>
          <a:lstStyle/>
          <a:p>
            <a:pPr algn="just"/>
            <a:r>
              <a:rPr lang="ru-RU" dirty="0" smtClean="0"/>
              <a:t>Находятся в двойном подчинении: департамент образования и науки отвечают за образовательную часть, а муниципальные департаменты социальной службы – за организацию разных форм дневного ухода.</a:t>
            </a:r>
          </a:p>
          <a:p>
            <a:pPr algn="just"/>
            <a:r>
              <a:rPr lang="ru-RU" dirty="0" smtClean="0"/>
              <a:t>Воспитание в яслях при школах считается более дешевым.</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70C0"/>
                </a:solidFill>
              </a:rPr>
              <a:t>О дошкольных учреждениях</a:t>
            </a:r>
            <a:endParaRPr lang="ru-RU" dirty="0"/>
          </a:p>
        </p:txBody>
      </p:sp>
      <p:sp>
        <p:nvSpPr>
          <p:cNvPr id="3" name="Содержимое 2"/>
          <p:cNvSpPr>
            <a:spLocks noGrp="1"/>
          </p:cNvSpPr>
          <p:nvPr>
            <p:ph idx="1"/>
          </p:nvPr>
        </p:nvSpPr>
        <p:spPr/>
        <p:txBody>
          <a:bodyPr>
            <a:normAutofit lnSpcReduction="10000"/>
          </a:bodyPr>
          <a:lstStyle/>
          <a:p>
            <a:pPr algn="just"/>
            <a:r>
              <a:rPr lang="ru-RU" dirty="0" smtClean="0"/>
              <a:t>Большинство детей находятся в дошкольных учреждениях полдня, с 9.00 до 12.30 или с 13.00 до 16.30.</a:t>
            </a:r>
          </a:p>
          <a:p>
            <a:pPr algn="just"/>
            <a:r>
              <a:rPr lang="ru-RU" dirty="0" smtClean="0"/>
              <a:t>Если ребенок находится в саду целый день, то его обеспечивают обедом.</a:t>
            </a:r>
          </a:p>
          <a:p>
            <a:pPr algn="just"/>
            <a:r>
              <a:rPr lang="ru-RU" dirty="0" smtClean="0"/>
              <a:t>Если дошкольное учреждение существует независимо от школы, то оно открыто с 8.00 до 18.00 и в него принимают детей от 2 мес. до 5 лет.</a:t>
            </a: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wheel(4)">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rot="16200000">
            <a:off x="-543151" y="543153"/>
            <a:ext cx="4005065" cy="2918762"/>
          </a:xfrm>
          <a:prstGeom prst="rect">
            <a:avLst/>
          </a:prstGeom>
          <a:noFill/>
          <a:ln w="9525">
            <a:noFill/>
            <a:miter lim="800000"/>
            <a:headEnd/>
            <a:tailEnd/>
          </a:ln>
        </p:spPr>
      </p:pic>
      <p:sp>
        <p:nvSpPr>
          <p:cNvPr id="5" name="TextBox 4"/>
          <p:cNvSpPr txBox="1"/>
          <p:nvPr/>
        </p:nvSpPr>
        <p:spPr>
          <a:xfrm>
            <a:off x="2987824" y="764704"/>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
        <p:nvSpPr>
          <p:cNvPr id="6" name="TextBox 5"/>
          <p:cNvSpPr txBox="1"/>
          <p:nvPr/>
        </p:nvSpPr>
        <p:spPr>
          <a:xfrm>
            <a:off x="2915816" y="1916833"/>
            <a:ext cx="6228184" cy="2831544"/>
          </a:xfrm>
          <a:prstGeom prst="rect">
            <a:avLst/>
          </a:prstGeom>
          <a:noFill/>
        </p:spPr>
        <p:txBody>
          <a:bodyPr wrap="square" rtlCol="0">
            <a:spAutoFit/>
          </a:bodyPr>
          <a:lstStyle/>
          <a:p>
            <a:pPr algn="just"/>
            <a:r>
              <a:rPr lang="ru-RU" dirty="0" smtClean="0"/>
              <a:t>	</a:t>
            </a:r>
            <a:r>
              <a:rPr lang="ru-RU" sz="2000" dirty="0" smtClean="0">
                <a:latin typeface="Times New Roman" pitchFamily="18" charset="0"/>
                <a:cs typeface="Times New Roman" pitchFamily="18" charset="0"/>
              </a:rPr>
              <a:t>Закон 1998 г. обязал МОВ предоставлять дошкольное образование в своих областях. Правительство определило цель — предоставление высококачественного, бесплатного (временного) места для детей в возрасте 4 лет, чьи родители этого хотят. Сейчас все дети 4 лет могут посещать пять уроков, длящихся два с половиной часа, в неделю. С 2004 г. такое образование будет предоставляться и детям 5 лет.</a:t>
            </a:r>
            <a:endParaRPr lang="ru-RU" dirty="0" smtClean="0">
              <a:latin typeface="Times New Roman" pitchFamily="18" charset="0"/>
              <a:cs typeface="Times New Roman" pitchFamily="18" charset="0"/>
            </a:endParaRPr>
          </a:p>
          <a:p>
            <a:endParaRPr lang="ru-RU" dirty="0"/>
          </a:p>
        </p:txBody>
      </p:sp>
      <p:sp>
        <p:nvSpPr>
          <p:cNvPr id="7" name="TextBox 6"/>
          <p:cNvSpPr txBox="1"/>
          <p:nvPr/>
        </p:nvSpPr>
        <p:spPr>
          <a:xfrm>
            <a:off x="395536" y="4437112"/>
            <a:ext cx="8424936" cy="1908215"/>
          </a:xfrm>
          <a:prstGeom prst="rect">
            <a:avLst/>
          </a:prstGeom>
          <a:noFill/>
        </p:spPr>
        <p:txBody>
          <a:bodyPr wrap="square" rtlCol="0">
            <a:spAutoFit/>
          </a:bodyPr>
          <a:lstStyle/>
          <a:p>
            <a:pPr algn="just"/>
            <a:r>
              <a:rPr lang="ru-RU" dirty="0" smtClean="0"/>
              <a:t>	</a:t>
            </a:r>
            <a:r>
              <a:rPr lang="ru-RU" sz="2000" dirty="0" smtClean="0">
                <a:latin typeface="Times New Roman" pitchFamily="18" charset="0"/>
                <a:cs typeface="Times New Roman" pitchFamily="18" charset="0"/>
              </a:rPr>
              <a:t>В </a:t>
            </a:r>
            <a:r>
              <a:rPr lang="ru-RU" sz="2000" dirty="0" smtClean="0">
                <a:latin typeface="Times New Roman" pitchFamily="18" charset="0"/>
                <a:cs typeface="Times New Roman" pitchFamily="18" charset="0"/>
                <a:hlinkClick r:id="rId5" tooltip="Северная Ирландия"/>
              </a:rPr>
              <a:t>Северной Ирландии</a:t>
            </a:r>
            <a:r>
              <a:rPr lang="ru-RU" sz="2000" dirty="0" smtClean="0">
                <a:latin typeface="Times New Roman" pitchFamily="18" charset="0"/>
                <a:cs typeface="Times New Roman" pitchFamily="18" charset="0"/>
              </a:rPr>
              <a:t> нет установленного закона о предоставлении дошкольного образования. Тем не менее, с конца </a:t>
            </a:r>
            <a:r>
              <a:rPr lang="ru-RU" sz="2000" dirty="0" smtClean="0">
                <a:latin typeface="Times New Roman" pitchFamily="18" charset="0"/>
                <a:cs typeface="Times New Roman" pitchFamily="18" charset="0"/>
                <a:hlinkClick r:id="rId6" tooltip="1990"/>
              </a:rPr>
              <a:t>1990</a:t>
            </a:r>
            <a:r>
              <a:rPr lang="ru-RU" sz="2000" dirty="0" smtClean="0">
                <a:latin typeface="Times New Roman" pitchFamily="18" charset="0"/>
                <a:cs typeface="Times New Roman" pitchFamily="18" charset="0"/>
              </a:rPr>
              <a:t>-х гг. правительство хочет предоставить неполные по времени места для детских домов. В Сентябре </a:t>
            </a:r>
            <a:r>
              <a:rPr lang="ru-RU" sz="2000" dirty="0" smtClean="0">
                <a:latin typeface="Times New Roman" pitchFamily="18" charset="0"/>
                <a:cs typeface="Times New Roman" pitchFamily="18" charset="0"/>
                <a:hlinkClick r:id="rId7" tooltip="2003"/>
              </a:rPr>
              <a:t>2003</a:t>
            </a:r>
            <a:r>
              <a:rPr lang="ru-RU" sz="2000" dirty="0" smtClean="0">
                <a:latin typeface="Times New Roman" pitchFamily="18" charset="0"/>
                <a:cs typeface="Times New Roman" pitchFamily="18" charset="0"/>
              </a:rPr>
              <a:t> г. бесплатные временные места дошкольного образования были доступны для 90 % детей.</a:t>
            </a:r>
          </a:p>
          <a:p>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2.5"/>
                                          </p:val>
                                        </p:tav>
                                        <p:tav tm="100000">
                                          <p:val>
                                            <p:strVal val="#ppt_w"/>
                                          </p:val>
                                        </p:tav>
                                      </p:tavLst>
                                    </p:anim>
                                    <p:anim calcmode="lin" valueType="num">
                                      <p:cBhvr>
                                        <p:cTn id="8" dur="500" fill="hold"/>
                                        <p:tgtEl>
                                          <p:spTgt spid="6"/>
                                        </p:tgtEl>
                                        <p:attrNameLst>
                                          <p:attrName>ppt_h</p:attrName>
                                        </p:attrNameLst>
                                      </p:cBhvr>
                                      <p:tavLst>
                                        <p:tav tm="0">
                                          <p:val>
                                            <p:strVal val="#ppt_h*0.01"/>
                                          </p:val>
                                        </p:tav>
                                        <p:tav tm="100000">
                                          <p:val>
                                            <p:strVal val="#ppt_h"/>
                                          </p:val>
                                        </p:tav>
                                      </p:tavLst>
                                    </p:anim>
                                    <p:anim calcmode="lin" valueType="num">
                                      <p:cBhvr>
                                        <p:cTn id="9" dur="500" fill="hold"/>
                                        <p:tgtEl>
                                          <p:spTgt spid="6"/>
                                        </p:tgtEl>
                                        <p:attrNameLst>
                                          <p:attrName>ppt_x</p:attrName>
                                        </p:attrNameLst>
                                      </p:cBhvr>
                                      <p:tavLst>
                                        <p:tav tm="0">
                                          <p:val>
                                            <p:strVal val="#ppt_x"/>
                                          </p:val>
                                        </p:tav>
                                        <p:tav tm="100000">
                                          <p:val>
                                            <p:strVal val="#ppt_x"/>
                                          </p:val>
                                        </p:tav>
                                      </p:tavLst>
                                    </p:anim>
                                    <p:anim calcmode="lin" valueType="num">
                                      <p:cBhvr>
                                        <p:cTn id="10" dur="500" fill="hold"/>
                                        <p:tgtEl>
                                          <p:spTgt spid="6"/>
                                        </p:tgtEl>
                                        <p:attrNameLst>
                                          <p:attrName>ppt_y</p:attrName>
                                        </p:attrNameLst>
                                      </p:cBhvr>
                                      <p:tavLst>
                                        <p:tav tm="0">
                                          <p:val>
                                            <p:strVal val="#ppt_h+1"/>
                                          </p:val>
                                        </p:tav>
                                        <p:tav tm="100000">
                                          <p:val>
                                            <p:strVal val="#ppt_y"/>
                                          </p:val>
                                        </p:tav>
                                      </p:tavLst>
                                    </p:anim>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p:cTn id="16" dur="500" fill="hold"/>
                                        <p:tgtEl>
                                          <p:spTgt spid="7">
                                            <p:txEl>
                                              <p:pRg st="0" end="0"/>
                                            </p:txEl>
                                          </p:spTgt>
                                        </p:tgtEl>
                                        <p:attrNameLst>
                                          <p:attrName>ppt_w</p:attrName>
                                        </p:attrNameLst>
                                      </p:cBhvr>
                                      <p:tavLst>
                                        <p:tav tm="0">
                                          <p:val>
                                            <p:strVal val="#ppt_w*2.5"/>
                                          </p:val>
                                        </p:tav>
                                        <p:tav tm="100000">
                                          <p:val>
                                            <p:strVal val="#ppt_w"/>
                                          </p:val>
                                        </p:tav>
                                      </p:tavLst>
                                    </p:anim>
                                    <p:anim calcmode="lin" valueType="num">
                                      <p:cBhvr>
                                        <p:cTn id="17" dur="500" fill="hold"/>
                                        <p:tgtEl>
                                          <p:spTgt spid="7">
                                            <p:txEl>
                                              <p:pRg st="0" end="0"/>
                                            </p:txEl>
                                          </p:spTgt>
                                        </p:tgtEl>
                                        <p:attrNameLst>
                                          <p:attrName>ppt_h</p:attrName>
                                        </p:attrNameLst>
                                      </p:cBhvr>
                                      <p:tavLst>
                                        <p:tav tm="0">
                                          <p:val>
                                            <p:strVal val="#ppt_h*0.01"/>
                                          </p:val>
                                        </p:tav>
                                        <p:tav tm="100000">
                                          <p:val>
                                            <p:strVal val="#ppt_h"/>
                                          </p:val>
                                        </p:tav>
                                      </p:tavLst>
                                    </p:anim>
                                    <p:anim calcmode="lin" valueType="num">
                                      <p:cBhvr>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0" end="0"/>
                                            </p:txEl>
                                          </p:spTgt>
                                        </p:tgtEl>
                                        <p:attrNameLst>
                                          <p:attrName>ppt_y</p:attrName>
                                        </p:attrNameLst>
                                      </p:cBhvr>
                                      <p:tavLst>
                                        <p:tav tm="0">
                                          <p:val>
                                            <p:strVal val="#ppt_h+1"/>
                                          </p:val>
                                        </p:tav>
                                        <p:tav tm="100000">
                                          <p:val>
                                            <p:strVal val="#ppt_y"/>
                                          </p:val>
                                        </p:tav>
                                      </p:tavLst>
                                    </p:anim>
                                    <p:animEffect transition="in" filter="fade">
                                      <p:cBhvr>
                                        <p:cTn id="2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70C0"/>
                </a:solidFill>
              </a:rPr>
              <a:t>О дошкольных учреждениях</a:t>
            </a:r>
            <a:endParaRPr lang="ru-RU" dirty="0"/>
          </a:p>
        </p:txBody>
      </p:sp>
      <p:sp>
        <p:nvSpPr>
          <p:cNvPr id="3" name="Содержимое 2"/>
          <p:cNvSpPr>
            <a:spLocks noGrp="1"/>
          </p:cNvSpPr>
          <p:nvPr>
            <p:ph idx="1"/>
          </p:nvPr>
        </p:nvSpPr>
        <p:spPr/>
        <p:txBody>
          <a:bodyPr>
            <a:normAutofit fontScale="85000" lnSpcReduction="10000"/>
          </a:bodyPr>
          <a:lstStyle/>
          <a:p>
            <a:pPr algn="just"/>
            <a:r>
              <a:rPr lang="ru-RU" dirty="0" smtClean="0"/>
              <a:t>В компьютер дошкольного учреждения внесены показатели о росте и развитии каждого ребенка.</a:t>
            </a:r>
          </a:p>
          <a:p>
            <a:pPr algn="just"/>
            <a:r>
              <a:rPr lang="ru-RU" dirty="0" smtClean="0"/>
              <a:t>На одного взрослого приходится не более 3 малышей и не более 5 детей постарше.</a:t>
            </a:r>
          </a:p>
          <a:p>
            <a:pPr algn="just"/>
            <a:r>
              <a:rPr lang="ru-RU" dirty="0" smtClean="0"/>
              <a:t>Но в определенные моменты в группе может находиться более сорока детей под присмотром двух взрослых.</a:t>
            </a:r>
          </a:p>
          <a:p>
            <a:pPr algn="just"/>
            <a:r>
              <a:rPr lang="ru-RU" dirty="0" smtClean="0"/>
              <a:t>Дети объединены в небольшие группы: младшие – до 6 детей, в возрасте 3-5 лет – 10 детей. </a:t>
            </a:r>
          </a:p>
          <a:p>
            <a:pPr algn="just"/>
            <a:r>
              <a:rPr lang="ru-RU" dirty="0" smtClean="0"/>
              <a:t>Кроме детских садов есть центры по уходу за детьми, институт нянь, игровые группы.</a:t>
            </a: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4)">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Качество образования</a:t>
            </a:r>
            <a:endParaRPr lang="ru-RU" dirty="0">
              <a:solidFill>
                <a:srgbClr val="7030A0"/>
              </a:solidFill>
            </a:endParaRPr>
          </a:p>
        </p:txBody>
      </p:sp>
      <p:sp>
        <p:nvSpPr>
          <p:cNvPr id="3" name="Содержимое 2"/>
          <p:cNvSpPr>
            <a:spLocks noGrp="1"/>
          </p:cNvSpPr>
          <p:nvPr>
            <p:ph idx="1"/>
          </p:nvPr>
        </p:nvSpPr>
        <p:spPr/>
        <p:txBody>
          <a:bodyPr>
            <a:normAutofit fontScale="85000" lnSpcReduction="20000"/>
          </a:bodyPr>
          <a:lstStyle/>
          <a:p>
            <a:pPr algn="just"/>
            <a:r>
              <a:rPr lang="ru-RU" dirty="0" smtClean="0"/>
              <a:t>Для детей до 5 лет зависит от типа учреждения.</a:t>
            </a:r>
          </a:p>
          <a:p>
            <a:pPr algn="just"/>
            <a:r>
              <a:rPr lang="ru-RU" dirty="0" smtClean="0"/>
              <a:t>Дети, находящиеся в детских садах и дошкольных классах, в целом развиваются более разносторонне, чем в начальных классах школ. Связано это с хорошо спланированной и хорошо организованной детской деятельностью (целенаправленная игра, исследовательская деятельность и т.п.), а также с отсутствием возрастного разброса, с лучшим соотношением количества детей и взрослых, с хорошим материальным обеспечением, соответствующим возрастным особенностям детей, с наличием опытных педагогов, успешно работающих с детьми 3-5 лет.</a:t>
            </a: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fontScale="90000"/>
          </a:bodyPr>
          <a:lstStyle/>
          <a:p>
            <a:r>
              <a:rPr lang="ru-RU" dirty="0" smtClean="0">
                <a:solidFill>
                  <a:srgbClr val="7030A0"/>
                </a:solidFill>
              </a:rPr>
              <a:t>Программа образования</a:t>
            </a:r>
            <a:endParaRPr lang="ru-RU" dirty="0">
              <a:solidFill>
                <a:srgbClr val="7030A0"/>
              </a:solidFill>
            </a:endParaRPr>
          </a:p>
        </p:txBody>
      </p:sp>
      <p:sp>
        <p:nvSpPr>
          <p:cNvPr id="3" name="Содержимое 2"/>
          <p:cNvSpPr>
            <a:spLocks noGrp="1"/>
          </p:cNvSpPr>
          <p:nvPr>
            <p:ph idx="1"/>
          </p:nvPr>
        </p:nvSpPr>
        <p:spPr>
          <a:xfrm>
            <a:off x="395536" y="764704"/>
            <a:ext cx="8229600" cy="2044824"/>
          </a:xfrm>
        </p:spPr>
        <p:txBody>
          <a:bodyPr>
            <a:normAutofit lnSpcReduction="10000"/>
          </a:bodyPr>
          <a:lstStyle/>
          <a:p>
            <a:pPr algn="just"/>
            <a:r>
              <a:rPr lang="ru-RU" dirty="0" smtClean="0"/>
              <a:t>Программа для детей от 5 до 16 лет является общепринятой. </a:t>
            </a:r>
          </a:p>
          <a:p>
            <a:pPr algn="just"/>
            <a:r>
              <a:rPr lang="ru-RU" dirty="0" smtClean="0"/>
              <a:t>Она включает в себя такие области знаний и воспитания, как:</a:t>
            </a:r>
          </a:p>
        </p:txBody>
      </p:sp>
      <p:sp>
        <p:nvSpPr>
          <p:cNvPr id="5" name="Прямоугольник 4"/>
          <p:cNvSpPr/>
          <p:nvPr/>
        </p:nvSpPr>
        <p:spPr>
          <a:xfrm>
            <a:off x="0" y="5473005"/>
            <a:ext cx="9144000" cy="1384995"/>
          </a:xfrm>
          <a:prstGeom prst="rect">
            <a:avLst/>
          </a:prstGeom>
        </p:spPr>
        <p:txBody>
          <a:bodyPr wrap="square">
            <a:spAutoFit/>
          </a:bodyPr>
          <a:lstStyle/>
          <a:p>
            <a:pPr algn="just"/>
            <a:r>
              <a:rPr lang="ru-RU" sz="2800" dirty="0" smtClean="0"/>
              <a:t>	Основываясь на общих положениях, воспитатели сами строят свою практику в работе с детьми до 5 лет и от 5 до 7 лет. </a:t>
            </a:r>
          </a:p>
        </p:txBody>
      </p:sp>
      <p:sp>
        <p:nvSpPr>
          <p:cNvPr id="6" name="TextBox 5"/>
          <p:cNvSpPr txBox="1"/>
          <p:nvPr/>
        </p:nvSpPr>
        <p:spPr>
          <a:xfrm>
            <a:off x="827584" y="2924944"/>
            <a:ext cx="1728192"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2400" dirty="0" smtClean="0"/>
              <a:t>эстетика</a:t>
            </a:r>
            <a:endParaRPr lang="ru-RU" sz="2400" dirty="0"/>
          </a:p>
        </p:txBody>
      </p:sp>
      <p:sp>
        <p:nvSpPr>
          <p:cNvPr id="7" name="Прямоугольник 6"/>
          <p:cNvSpPr/>
          <p:nvPr/>
        </p:nvSpPr>
        <p:spPr>
          <a:xfrm>
            <a:off x="3563888" y="2924944"/>
            <a:ext cx="1630575"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dirty="0" smtClean="0">
                <a:solidFill>
                  <a:prstClr val="black"/>
                </a:solidFill>
              </a:rPr>
              <a:t>творчество</a:t>
            </a:r>
            <a:endParaRPr lang="ru-RU" dirty="0"/>
          </a:p>
        </p:txBody>
      </p:sp>
      <p:sp>
        <p:nvSpPr>
          <p:cNvPr id="8" name="Прямоугольник 7"/>
          <p:cNvSpPr/>
          <p:nvPr/>
        </p:nvSpPr>
        <p:spPr>
          <a:xfrm>
            <a:off x="6516216" y="2924944"/>
            <a:ext cx="1794402"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ru-RU" sz="2400" dirty="0" smtClean="0">
                <a:solidFill>
                  <a:prstClr val="black"/>
                </a:solidFill>
              </a:rPr>
              <a:t>лингвистика</a:t>
            </a:r>
            <a:endParaRPr lang="ru-RU" dirty="0"/>
          </a:p>
        </p:txBody>
      </p:sp>
      <p:sp>
        <p:nvSpPr>
          <p:cNvPr id="9" name="Прямоугольник 8"/>
          <p:cNvSpPr/>
          <p:nvPr/>
        </p:nvSpPr>
        <p:spPr>
          <a:xfrm>
            <a:off x="2051720" y="3573016"/>
            <a:ext cx="1806264"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ru-RU" sz="2400" dirty="0" smtClean="0">
                <a:solidFill>
                  <a:prstClr val="black"/>
                </a:solidFill>
              </a:rPr>
              <a:t>грамотность</a:t>
            </a:r>
            <a:endParaRPr lang="ru-RU" dirty="0"/>
          </a:p>
        </p:txBody>
      </p:sp>
      <p:sp>
        <p:nvSpPr>
          <p:cNvPr id="10" name="Прямоугольник 9"/>
          <p:cNvSpPr/>
          <p:nvPr/>
        </p:nvSpPr>
        <p:spPr>
          <a:xfrm>
            <a:off x="5508104" y="3573016"/>
            <a:ext cx="1733616"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dirty="0" smtClean="0">
                <a:solidFill>
                  <a:prstClr val="black"/>
                </a:solidFill>
              </a:rPr>
              <a:t>математика</a:t>
            </a:r>
            <a:endParaRPr lang="ru-RU" dirty="0"/>
          </a:p>
        </p:txBody>
      </p:sp>
      <p:sp>
        <p:nvSpPr>
          <p:cNvPr id="11" name="Прямоугольник 10"/>
          <p:cNvSpPr/>
          <p:nvPr/>
        </p:nvSpPr>
        <p:spPr>
          <a:xfrm>
            <a:off x="467544" y="4149080"/>
            <a:ext cx="1646605"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dirty="0" smtClean="0">
                <a:solidFill>
                  <a:prstClr val="black"/>
                </a:solidFill>
              </a:rPr>
              <a:t>моральное</a:t>
            </a:r>
            <a:endParaRPr lang="ru-RU" dirty="0"/>
          </a:p>
        </p:txBody>
      </p:sp>
      <p:sp>
        <p:nvSpPr>
          <p:cNvPr id="12" name="Прямоугольник 11"/>
          <p:cNvSpPr/>
          <p:nvPr/>
        </p:nvSpPr>
        <p:spPr>
          <a:xfrm>
            <a:off x="5580112" y="4581128"/>
            <a:ext cx="1722395"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dirty="0" smtClean="0">
                <a:solidFill>
                  <a:prstClr val="black"/>
                </a:solidFill>
              </a:rPr>
              <a:t>физическое</a:t>
            </a:r>
            <a:endParaRPr lang="ru-RU" dirty="0"/>
          </a:p>
        </p:txBody>
      </p:sp>
      <p:sp>
        <p:nvSpPr>
          <p:cNvPr id="13" name="Прямоугольник 12"/>
          <p:cNvSpPr/>
          <p:nvPr/>
        </p:nvSpPr>
        <p:spPr>
          <a:xfrm>
            <a:off x="7596336" y="4077072"/>
            <a:ext cx="1370440"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ru-RU" sz="2400" dirty="0" smtClean="0">
                <a:solidFill>
                  <a:prstClr val="black"/>
                </a:solidFill>
              </a:rPr>
              <a:t>научного</a:t>
            </a:r>
            <a:endParaRPr lang="ru-RU" dirty="0"/>
          </a:p>
        </p:txBody>
      </p:sp>
      <p:sp>
        <p:nvSpPr>
          <p:cNvPr id="14" name="Прямоугольник 13"/>
          <p:cNvSpPr/>
          <p:nvPr/>
        </p:nvSpPr>
        <p:spPr>
          <a:xfrm>
            <a:off x="3851920" y="4221088"/>
            <a:ext cx="1411605" cy="46166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ru-RU" sz="2400" dirty="0" smtClean="0">
                <a:solidFill>
                  <a:prstClr val="black"/>
                </a:solidFill>
              </a:rPr>
              <a:t>духовное</a:t>
            </a:r>
            <a:endParaRPr lang="ru-RU" dirty="0"/>
          </a:p>
        </p:txBody>
      </p:sp>
      <p:sp>
        <p:nvSpPr>
          <p:cNvPr id="15" name="Прямоугольник 14"/>
          <p:cNvSpPr/>
          <p:nvPr/>
        </p:nvSpPr>
        <p:spPr>
          <a:xfrm>
            <a:off x="1763688" y="4869160"/>
            <a:ext cx="238097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ctr"/>
            <a:r>
              <a:rPr lang="ru-RU" sz="2400" dirty="0" smtClean="0">
                <a:solidFill>
                  <a:prstClr val="black"/>
                </a:solidFill>
              </a:rPr>
              <a:t>технологическое</a:t>
            </a: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8" presetClass="entr" presetSubtype="0" accel="10000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strVal val="#ppt_w*2.5"/>
                                          </p:val>
                                        </p:tav>
                                        <p:tav tm="100000">
                                          <p:val>
                                            <p:strVal val="#ppt_w"/>
                                          </p:val>
                                        </p:tav>
                                      </p:tavLst>
                                    </p:anim>
                                    <p:anim calcmode="lin" valueType="num">
                                      <p:cBhvr>
                                        <p:cTn id="18" dur="500" fill="hold"/>
                                        <p:tgtEl>
                                          <p:spTgt spid="6"/>
                                        </p:tgtEl>
                                        <p:attrNameLst>
                                          <p:attrName>ppt_h</p:attrName>
                                        </p:attrNameLst>
                                      </p:cBhvr>
                                      <p:tavLst>
                                        <p:tav tm="0">
                                          <p:val>
                                            <p:strVal val="#ppt_h*0.01"/>
                                          </p:val>
                                        </p:tav>
                                        <p:tav tm="100000">
                                          <p:val>
                                            <p:strVal val="#ppt_h"/>
                                          </p:val>
                                        </p:tav>
                                      </p:tavLst>
                                    </p:anim>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h+1"/>
                                          </p:val>
                                        </p:tav>
                                        <p:tav tm="100000">
                                          <p:val>
                                            <p:strVal val="#ppt_y"/>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ox(in)">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1"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down)">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ox(in)">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down)">
                                      <p:cBhvr>
                                        <p:cTn id="66" dur="500"/>
                                        <p:tgtEl>
                                          <p:spTgt spid="12"/>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5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4" presetClass="entr" presetSubtype="16" fill="hold" nodeType="clickEffect">
                                  <p:stCondLst>
                                    <p:cond delay="0"/>
                                  </p:stCondLst>
                                  <p:childTnLst>
                                    <p:set>
                                      <p:cBhvr>
                                        <p:cTn id="75" dur="1" fill="hold">
                                          <p:stCondLst>
                                            <p:cond delay="0"/>
                                          </p:stCondLst>
                                        </p:cTn>
                                        <p:tgtEl>
                                          <p:spTgt spid="5">
                                            <p:txEl>
                                              <p:pRg st="0" end="0"/>
                                            </p:txEl>
                                          </p:spTgt>
                                        </p:tgtEl>
                                        <p:attrNameLst>
                                          <p:attrName>style.visibility</p:attrName>
                                        </p:attrNameLst>
                                      </p:cBhvr>
                                      <p:to>
                                        <p:strVal val="visible"/>
                                      </p:to>
                                    </p:set>
                                    <p:animEffect transition="in" filter="box(in)">
                                      <p:cBhvr>
                                        <p:cTn id="7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0" grpId="1" animBg="1"/>
      <p:bldP spid="11" grpId="0" animBg="1"/>
      <p:bldP spid="12" grpId="0" animBg="1"/>
      <p:bldP spid="13" grpId="0" animBg="1"/>
      <p:bldP spid="14" grpId="0" animBg="1"/>
      <p:bldP spid="1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1"/>
            <a:ext cx="9144000" cy="646331"/>
          </a:xfrm>
          <a:prstGeom prst="rect">
            <a:avLst/>
          </a:prstGeom>
        </p:spPr>
        <p:txBody>
          <a:bodyPr wrap="square">
            <a:spAutoFit/>
          </a:bodyPr>
          <a:lstStyle/>
          <a:p>
            <a:pPr algn="ctr"/>
            <a:r>
              <a:rPr lang="ru-RU" sz="3600" dirty="0" smtClean="0">
                <a:solidFill>
                  <a:srgbClr val="7030A0"/>
                </a:solidFill>
              </a:rPr>
              <a:t>Программа образования</a:t>
            </a:r>
            <a:endParaRPr lang="ru-RU" sz="3600" dirty="0"/>
          </a:p>
        </p:txBody>
      </p:sp>
      <p:sp>
        <p:nvSpPr>
          <p:cNvPr id="3" name="Прямоугольник 2"/>
          <p:cNvSpPr/>
          <p:nvPr/>
        </p:nvSpPr>
        <p:spPr>
          <a:xfrm>
            <a:off x="0" y="404665"/>
            <a:ext cx="9144000" cy="6678751"/>
          </a:xfrm>
          <a:prstGeom prst="rect">
            <a:avLst/>
          </a:prstGeom>
        </p:spPr>
        <p:txBody>
          <a:bodyPr wrap="square">
            <a:spAutoFit/>
          </a:bodyPr>
          <a:lstStyle/>
          <a:p>
            <a:r>
              <a:rPr lang="ru-RU" sz="2300" dirty="0" smtClean="0"/>
              <a:t>	</a:t>
            </a:r>
            <a:r>
              <a:rPr lang="ru-RU" sz="2250" dirty="0" smtClean="0"/>
              <a:t>В связи с тем, что работа с маленькими детьми строится вокруг разных видов детской деятельности, организуемых по выбору самих детей, возникает опасность нарушения цельности Программы, появление </a:t>
            </a:r>
            <a:r>
              <a:rPr lang="ru-RU" sz="2250" dirty="0" err="1" smtClean="0"/>
              <a:t>фрагментальности</a:t>
            </a:r>
            <a:r>
              <a:rPr lang="ru-RU" sz="2250" dirty="0" smtClean="0"/>
              <a:t> и </a:t>
            </a:r>
            <a:r>
              <a:rPr lang="ru-RU" sz="2250" dirty="0" err="1" smtClean="0"/>
              <a:t>электичности</a:t>
            </a:r>
            <a:r>
              <a:rPr lang="ru-RU" sz="2250" dirty="0" smtClean="0"/>
              <a:t>.</a:t>
            </a:r>
          </a:p>
          <a:p>
            <a:r>
              <a:rPr lang="ru-RU" sz="2250" dirty="0" smtClean="0"/>
              <a:t>	Взрослые часто оказываются в роли  организаторов  материальной среды  для деятельности детей и не всегда могут соблюсти программные требования, что наносит ущерб эффективности обучения. Поэтому особое значение придается планированию работы, которое включает распределение обязанностей между всеми членами взрослого коллектива и </a:t>
            </a:r>
            <a:r>
              <a:rPr lang="ru-RU" sz="2250" dirty="0" err="1" smtClean="0"/>
              <a:t>обговаривание</a:t>
            </a:r>
            <a:r>
              <a:rPr lang="ru-RU" sz="2250" dirty="0" smtClean="0"/>
              <a:t> необходимых изменений в содержании образования. </a:t>
            </a:r>
          </a:p>
          <a:p>
            <a:r>
              <a:rPr lang="ru-RU" sz="2250" dirty="0" smtClean="0"/>
              <a:t>	Обучение сопровождается практической проверкой положений программы и отслеживанием особенностей развития каждого ребенка. 	Для реализации программы широко используются: дидактические игры, слушание музыки и рассказов взрослых, анализ наблюдаемых явлений, организация дискуссий для детей и взрослых; разные виды деятельности для познания изучаемого явления с разных сторон; планирование деятельности и наблюдение за детьми с обязательной регистрацией их индивидуальных проявлений.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764704"/>
          </a:xfrm>
        </p:spPr>
        <p:txBody>
          <a:bodyPr>
            <a:normAutofit/>
          </a:bodyPr>
          <a:lstStyle/>
          <a:p>
            <a:r>
              <a:rPr lang="ru-RU" sz="3200" dirty="0" smtClean="0">
                <a:solidFill>
                  <a:srgbClr val="7030A0"/>
                </a:solidFill>
              </a:rPr>
              <a:t>Принципы дошкольной программы</a:t>
            </a:r>
            <a:endParaRPr lang="ru-RU" sz="3200" dirty="0">
              <a:solidFill>
                <a:srgbClr val="7030A0"/>
              </a:solidFill>
            </a:endParaRPr>
          </a:p>
        </p:txBody>
      </p:sp>
      <p:sp>
        <p:nvSpPr>
          <p:cNvPr id="3" name="Содержимое 2"/>
          <p:cNvSpPr>
            <a:spLocks noGrp="1"/>
          </p:cNvSpPr>
          <p:nvPr>
            <p:ph idx="1"/>
          </p:nvPr>
        </p:nvSpPr>
        <p:spPr>
          <a:xfrm>
            <a:off x="0" y="692696"/>
            <a:ext cx="9144000" cy="6165304"/>
          </a:xfrm>
        </p:spPr>
        <p:txBody>
          <a:bodyPr>
            <a:noAutofit/>
          </a:bodyPr>
          <a:lstStyle/>
          <a:p>
            <a:r>
              <a:rPr lang="ru-RU" sz="2000" dirty="0" smtClean="0"/>
              <a:t>Детство считается самоценным оно представляет собой часть жизни, а не просто подготовку к обучению на следующей ступени жизни.</a:t>
            </a:r>
          </a:p>
          <a:p>
            <a:r>
              <a:rPr lang="ru-RU" sz="2000" dirty="0" smtClean="0"/>
              <a:t>Ребенок воспринимается как целостность, все стороны развития которого взаимосвязаны, поэтому обучение не разделяется на отдельные предметы.</a:t>
            </a:r>
          </a:p>
          <a:p>
            <a:r>
              <a:rPr lang="ru-RU" sz="2000" dirty="0" smtClean="0"/>
              <a:t>Существенно считается внутренняя мотивация к обучению, поскольку ребенок независим от внешних влияний учиться (или не учиться) по своей инициативе.</a:t>
            </a:r>
          </a:p>
          <a:p>
            <a:r>
              <a:rPr lang="ru-RU" sz="2000" dirty="0" smtClean="0"/>
              <a:t>Подчеркиваются самостоятельность и самодисциплина, обучение эффективно тогда, когда дети </a:t>
            </a:r>
            <a:r>
              <a:rPr lang="ru-RU" sz="2000" dirty="0" err="1" smtClean="0"/>
              <a:t>преобретают</a:t>
            </a:r>
            <a:r>
              <a:rPr lang="ru-RU" sz="2000" dirty="0" smtClean="0"/>
              <a:t> собственный опыт.</a:t>
            </a:r>
          </a:p>
          <a:p>
            <a:r>
              <a:rPr lang="ru-RU" sz="2000" dirty="0" smtClean="0"/>
              <a:t>Образование начинается с того, что дети могут делать, а не с того, что они не могут делать.</a:t>
            </a:r>
          </a:p>
          <a:p>
            <a:r>
              <a:rPr lang="ru-RU" sz="2000" dirty="0" smtClean="0"/>
              <a:t>В каждом ребенке есть потенциал, но он развивается лишь в благоприятных условиях, для чего важнейшее значение имеют взрослые и другие дети, с которыми ребенок устанавливает отношения.</a:t>
            </a:r>
          </a:p>
          <a:p>
            <a:r>
              <a:rPr lang="ru-RU" sz="2000" dirty="0" smtClean="0"/>
              <a:t>Образование ребенка – это </a:t>
            </a:r>
            <a:r>
              <a:rPr lang="ru-RU" sz="2000" dirty="0" err="1" smtClean="0"/>
              <a:t>рпежде</a:t>
            </a:r>
            <a:r>
              <a:rPr lang="ru-RU" sz="2000" dirty="0" smtClean="0"/>
              <a:t> всего результат его взаимодействия с окружением, в которое входят люди, материалы и знания.</a:t>
            </a:r>
          </a:p>
          <a:p>
            <a:r>
              <a:rPr lang="ru-RU" sz="2000" dirty="0" smtClean="0"/>
              <a:t>Общественное образование рассматривается только как дополнительное к тому, что дети получают дома.</a:t>
            </a:r>
            <a:endParaRPr lang="ru-RU" sz="20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strVal val="#ppt_w*2.5"/>
                                          </p:val>
                                        </p:tav>
                                        <p:tav tm="100000">
                                          <p:val>
                                            <p:strVal val="#ppt_w"/>
                                          </p:val>
                                        </p:tav>
                                      </p:tavLst>
                                    </p:anim>
                                    <p:anim calcmode="lin" valueType="num">
                                      <p:cBhvr>
                                        <p:cTn id="33" dur="500" fill="hold"/>
                                        <p:tgtEl>
                                          <p:spTgt spid="3">
                                            <p:txEl>
                                              <p:pRg st="5" end="5"/>
                                            </p:txEl>
                                          </p:spTgt>
                                        </p:tgtEl>
                                        <p:attrNameLst>
                                          <p:attrName>ppt_h</p:attrName>
                                        </p:attrNameLst>
                                      </p:cBhvr>
                                      <p:tavLst>
                                        <p:tav tm="0">
                                          <p:val>
                                            <p:strVal val="#ppt_h*0.01"/>
                                          </p:val>
                                        </p:tav>
                                        <p:tav tm="100000">
                                          <p:val>
                                            <p:strVal val="#ppt_h"/>
                                          </p:val>
                                        </p:tav>
                                      </p:tavLst>
                                    </p:anim>
                                    <p:anim calcmode="lin" valueType="num">
                                      <p:cBhvr>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500" fill="hold"/>
                                        <p:tgtEl>
                                          <p:spTgt spid="3">
                                            <p:txEl>
                                              <p:pRg st="5" end="5"/>
                                            </p:txEl>
                                          </p:spTgt>
                                        </p:tgtEl>
                                        <p:attrNameLst>
                                          <p:attrName>ppt_y</p:attrName>
                                        </p:attrNameLst>
                                      </p:cBhvr>
                                      <p:tavLst>
                                        <p:tav tm="0">
                                          <p:val>
                                            <p:strVal val="#ppt_h+1"/>
                                          </p:val>
                                        </p:tav>
                                        <p:tav tm="100000">
                                          <p:val>
                                            <p:strVal val="#ppt_y"/>
                                          </p:val>
                                        </p:tav>
                                      </p:tavLst>
                                    </p:anim>
                                    <p:animEffect transition="in" filter="fade">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8" presetClass="entr" presetSubtype="0" accel="10000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strVal val="#ppt_w*2.5"/>
                                          </p:val>
                                        </p:tav>
                                        <p:tav tm="100000">
                                          <p:val>
                                            <p:strVal val="#ppt_w"/>
                                          </p:val>
                                        </p:tav>
                                      </p:tavLst>
                                    </p:anim>
                                    <p:anim calcmode="lin" valueType="num">
                                      <p:cBhvr>
                                        <p:cTn id="42" dur="500" fill="hold"/>
                                        <p:tgtEl>
                                          <p:spTgt spid="3">
                                            <p:txEl>
                                              <p:pRg st="6" end="6"/>
                                            </p:txEl>
                                          </p:spTgt>
                                        </p:tgtEl>
                                        <p:attrNameLst>
                                          <p:attrName>ppt_h</p:attrName>
                                        </p:attrNameLst>
                                      </p:cBhvr>
                                      <p:tavLst>
                                        <p:tav tm="0">
                                          <p:val>
                                            <p:strVal val="#ppt_h*0.01"/>
                                          </p:val>
                                        </p:tav>
                                        <p:tav tm="100000">
                                          <p:val>
                                            <p:strVal val="#ppt_h"/>
                                          </p:val>
                                        </p:tav>
                                      </p:tavLst>
                                    </p:anim>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h+1"/>
                                          </p:val>
                                        </p:tav>
                                        <p:tav tm="100000">
                                          <p:val>
                                            <p:strVal val="#ppt_y"/>
                                          </p:val>
                                        </p:tav>
                                      </p:tavLst>
                                    </p:anim>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diamond(in)">
                                      <p:cBhvr>
                                        <p:cTn id="50"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fontScale="90000"/>
          </a:bodyPr>
          <a:lstStyle/>
          <a:p>
            <a:r>
              <a:rPr lang="ru-RU" dirty="0" smtClean="0">
                <a:solidFill>
                  <a:srgbClr val="7030A0"/>
                </a:solidFill>
              </a:rPr>
              <a:t>Планирование</a:t>
            </a:r>
            <a:endParaRPr lang="ru-RU" dirty="0">
              <a:solidFill>
                <a:srgbClr val="7030A0"/>
              </a:solidFill>
            </a:endParaRPr>
          </a:p>
        </p:txBody>
      </p:sp>
      <p:sp>
        <p:nvSpPr>
          <p:cNvPr id="3" name="Содержимое 2"/>
          <p:cNvSpPr>
            <a:spLocks noGrp="1"/>
          </p:cNvSpPr>
          <p:nvPr>
            <p:ph idx="1"/>
          </p:nvPr>
        </p:nvSpPr>
        <p:spPr>
          <a:xfrm>
            <a:off x="0" y="548680"/>
            <a:ext cx="9144000" cy="4525963"/>
          </a:xfrm>
        </p:spPr>
        <p:txBody>
          <a:bodyPr>
            <a:noAutofit/>
          </a:bodyPr>
          <a:lstStyle/>
          <a:p>
            <a:pPr algn="just"/>
            <a:r>
              <a:rPr lang="ru-RU" sz="2400" dirty="0" smtClean="0">
                <a:latin typeface="Times New Roman" pitchFamily="18" charset="0"/>
                <a:cs typeface="Times New Roman" pitchFamily="18" charset="0"/>
              </a:rPr>
              <a:t>Носит тематический характер.</a:t>
            </a:r>
          </a:p>
          <a:p>
            <a:pPr algn="just"/>
            <a:r>
              <a:rPr lang="ru-RU" sz="2400" dirty="0" smtClean="0">
                <a:latin typeface="Times New Roman" pitchFamily="18" charset="0"/>
                <a:cs typeface="Times New Roman" pitchFamily="18" charset="0"/>
              </a:rPr>
              <a:t>Так, например, с 4-х летними детьми тема «Поверхность» изучалась  через ознакомление с разными тканями, мехом животных, фруктами и др. из прочитанной книги дети узнали о кокосовом молоке, рассматривали кокосовый орех, изучали вместе с воспитателем его поверхность, разбивали и пробовали молоко и мякоть. Двое взрослых испекли кокосовое печенье по рецепту, выбранному вместе с детьми из кулинарной книги; измеряли ингредиенты и месили тесто сами дети. </a:t>
            </a:r>
          </a:p>
          <a:p>
            <a:pPr algn="just">
              <a:buNone/>
            </a:pPr>
            <a:r>
              <a:rPr lang="ru-RU" sz="2400" dirty="0" smtClean="0">
                <a:latin typeface="Times New Roman" pitchFamily="18" charset="0"/>
                <a:cs typeface="Times New Roman" pitchFamily="18" charset="0"/>
              </a:rPr>
              <a:t>     Дети также изготавливали погремушки из пакетов от йогурта: в них складывались бобы, фасоль, горох…Пакеты заклеивались липкими полосками бумаги; при этом дети называли форму, величину, слушали звучание погремушек до </a:t>
            </a:r>
            <a:r>
              <a:rPr lang="ru-RU" sz="2400" dirty="0" err="1" smtClean="0">
                <a:latin typeface="Times New Roman" pitchFamily="18" charset="0"/>
                <a:cs typeface="Times New Roman" pitchFamily="18" charset="0"/>
              </a:rPr>
              <a:t>обклеивания</a:t>
            </a:r>
            <a:r>
              <a:rPr lang="ru-RU" sz="2400" dirty="0" smtClean="0">
                <a:latin typeface="Times New Roman" pitchFamily="18" charset="0"/>
                <a:cs typeface="Times New Roman" pitchFamily="18" charset="0"/>
              </a:rPr>
              <a:t> и после, устанавливали разницу(звучит громче, глуше, мягче и т.д.) и искали объяснение этому – опять возвращались к теме «Поверхность». Далее дети танцевали и пели под звучание своих погремушек.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0" y="487025"/>
            <a:ext cx="9144000" cy="6370975"/>
          </a:xfrm>
          <a:prstGeom prst="rect">
            <a:avLst/>
          </a:prstGeom>
        </p:spPr>
        <p:txBody>
          <a:bodyPr wrap="square">
            <a:spAutoFit/>
          </a:bodyPr>
          <a:lstStyle/>
          <a:p>
            <a:pPr algn="just">
              <a:buFont typeface="Arial" pitchFamily="34" charset="0"/>
              <a:buChar char="•"/>
            </a:pPr>
            <a:r>
              <a:rPr lang="ru-RU" sz="2400" dirty="0" smtClean="0">
                <a:latin typeface="Times New Roman" pitchFamily="18" charset="0"/>
                <a:cs typeface="Times New Roman" pitchFamily="18" charset="0"/>
              </a:rPr>
              <a:t>В детских садах большую работу проводят по установлению связи между говорением, слушанием и написанием. Дети видят много надписей, слушают чтение и читают сами, а воспитатель это всячески поддерживает: обсуждает с детьми такие вопросы, как первые страницы книги, для чего нужны картинки, как </a:t>
            </a:r>
            <a:r>
              <a:rPr lang="ru-RU" sz="2400" dirty="0" err="1" smtClean="0">
                <a:latin typeface="Times New Roman" pitchFamily="18" charset="0"/>
                <a:cs typeface="Times New Roman" pitchFamily="18" charset="0"/>
              </a:rPr>
              <a:t>луше</a:t>
            </a:r>
            <a:r>
              <a:rPr lang="ru-RU" sz="2400" dirty="0" smtClean="0">
                <a:latin typeface="Times New Roman" pitchFamily="18" charset="0"/>
                <a:cs typeface="Times New Roman" pitchFamily="18" charset="0"/>
              </a:rPr>
              <a:t> обращаться с книгой и т.п. в сюжетной игре в больницу дети делают записи на доске : имя больного, симптомы болезни, диагноз. Далее устанавливается  контакт врача  с родственниками больного (по телефону) с целью получения их разрешения на операцию и т.п.</a:t>
            </a:r>
          </a:p>
          <a:p>
            <a:pPr algn="just">
              <a:buFont typeface="Arial" pitchFamily="34" charset="0"/>
              <a:buChar char="•"/>
            </a:pPr>
            <a:r>
              <a:rPr lang="ru-RU" sz="2400" dirty="0" smtClean="0">
                <a:latin typeface="Times New Roman" pitchFamily="18" charset="0"/>
                <a:cs typeface="Times New Roman" pitchFamily="18" charset="0"/>
              </a:rPr>
              <a:t> Большое внимание  в работе с детьми уделяется наблюдению за живыми объектами. Так, в одном из лондонских детских садов дошкольники увидели на кустах улитку, наблюдая за ней, обнаружили  на листьях отверстия и предположили, что это сделала улитка. Начали высказывать свои предположения о том, где у нее  рот, как она ест, как могла забраться  на верх куста без ног и т.п. потом посадили ее (на один день) в коробку и изучали, пользуясь увеличительным стеклом.</a:t>
            </a:r>
          </a:p>
        </p:txBody>
      </p:sp>
      <p:sp>
        <p:nvSpPr>
          <p:cNvPr id="5" name="Прямоугольник 4"/>
          <p:cNvSpPr/>
          <p:nvPr/>
        </p:nvSpPr>
        <p:spPr>
          <a:xfrm>
            <a:off x="2987824" y="0"/>
            <a:ext cx="3025508" cy="646331"/>
          </a:xfrm>
          <a:prstGeom prst="rect">
            <a:avLst/>
          </a:prstGeom>
        </p:spPr>
        <p:txBody>
          <a:bodyPr wrap="none">
            <a:spAutoFit/>
          </a:bodyPr>
          <a:lstStyle/>
          <a:p>
            <a:pPr algn="ctr"/>
            <a:r>
              <a:rPr lang="ru-RU" sz="3600" dirty="0" smtClean="0">
                <a:solidFill>
                  <a:srgbClr val="7030A0"/>
                </a:solidFill>
                <a:latin typeface="Times New Roman" pitchFamily="18" charset="0"/>
                <a:cs typeface="Times New Roman" pitchFamily="18" charset="0"/>
              </a:rPr>
              <a:t>Планирование</a:t>
            </a:r>
            <a:endParaRPr lang="ru-RU" sz="36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p:cTn id="12"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4" dur="500" fill="hold"/>
                                        <p:tgtEl>
                                          <p:spTgt spid="4">
                                            <p:txEl>
                                              <p:pRg st="1" end="1"/>
                                            </p:txEl>
                                          </p:spTgt>
                                        </p:tgtEl>
                                        <p:attrNameLst>
                                          <p:attrName>style.rotation</p:attrName>
                                        </p:attrNameLst>
                                      </p:cBhvr>
                                      <p:tavLst>
                                        <p:tav tm="0">
                                          <p:val>
                                            <p:fltVal val="360"/>
                                          </p:val>
                                        </p:tav>
                                        <p:tav tm="100000">
                                          <p:val>
                                            <p:fltVal val="0"/>
                                          </p:val>
                                        </p:tav>
                                      </p:tavLst>
                                    </p:anim>
                                    <p:animEffect transition="in" filter="fade">
                                      <p:cBhvr>
                                        <p:cTn id="1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lstStyle/>
          <a:p>
            <a:r>
              <a:rPr lang="ru-RU" dirty="0" smtClean="0">
                <a:solidFill>
                  <a:srgbClr val="7030A0"/>
                </a:solidFill>
              </a:rPr>
              <a:t>О педагогах</a:t>
            </a:r>
            <a:endParaRPr lang="ru-RU" dirty="0">
              <a:solidFill>
                <a:srgbClr val="7030A0"/>
              </a:solidFill>
            </a:endParaRPr>
          </a:p>
        </p:txBody>
      </p:sp>
      <p:sp>
        <p:nvSpPr>
          <p:cNvPr id="3" name="Содержимое 2"/>
          <p:cNvSpPr>
            <a:spLocks noGrp="1"/>
          </p:cNvSpPr>
          <p:nvPr>
            <p:ph idx="1"/>
          </p:nvPr>
        </p:nvSpPr>
        <p:spPr>
          <a:xfrm>
            <a:off x="0" y="908720"/>
            <a:ext cx="9144000" cy="5949280"/>
          </a:xfrm>
        </p:spPr>
        <p:txBody>
          <a:bodyPr>
            <a:noAutofit/>
          </a:bodyPr>
          <a:lstStyle/>
          <a:p>
            <a:pPr algn="just"/>
            <a:r>
              <a:rPr lang="ru-RU" sz="2400" dirty="0" smtClean="0"/>
              <a:t>Педагоги дошкольных учреждений особую заботу о детях проявляют в первые дни их прихода в детский сад, стараясь помочь им адаптироваться к новым условиям жизни.</a:t>
            </a:r>
          </a:p>
          <a:p>
            <a:pPr algn="just"/>
            <a:r>
              <a:rPr lang="ru-RU" sz="2400" dirty="0" smtClean="0"/>
              <a:t>Наиболее удачным можно считать опыт одного из детских садов Лондона. Дети задолго до того, как стать воспитанниками, начинают посещать его вместе с мамой, папой или другими близкими взрослыми. В специально построенном для этого помещении они проводят 2-4 часа: вместе играют, пьют чай и что самое главное, наблюдают за детьми и воспитателями детского сада: как они прощаются с родителями, как вместе играют и т.д. такое ненавязчивое постепенное знакомство со сверстниками и взрослыми, наблюдение за их жизнью вызывают у детей желание вновь придти сюда и делает расставание с родителями безболезненным. Обязательность такого предварительного  посещения записана в договоре между учреждением и школой.</a:t>
            </a:r>
          </a:p>
          <a:p>
            <a:pPr algn="just">
              <a:buNone/>
            </a:pPr>
            <a:r>
              <a:rPr lang="ru-RU" sz="2400" dirty="0" smtClean="0"/>
              <a:t> </a:t>
            </a:r>
            <a:endParaRPr lang="ru-RU" sz="24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Педагогический процесс</a:t>
            </a:r>
            <a:endParaRPr lang="ru-RU" dirty="0">
              <a:solidFill>
                <a:srgbClr val="7030A0"/>
              </a:solidFill>
            </a:endParaRPr>
          </a:p>
        </p:txBody>
      </p:sp>
      <p:sp>
        <p:nvSpPr>
          <p:cNvPr id="3" name="Содержимое 2"/>
          <p:cNvSpPr>
            <a:spLocks noGrp="1"/>
          </p:cNvSpPr>
          <p:nvPr>
            <p:ph idx="1"/>
          </p:nvPr>
        </p:nvSpPr>
        <p:spPr>
          <a:xfrm>
            <a:off x="0" y="1600200"/>
            <a:ext cx="8964488" cy="4525963"/>
          </a:xfrm>
        </p:spPr>
        <p:txBody>
          <a:bodyPr>
            <a:normAutofit/>
          </a:bodyPr>
          <a:lstStyle/>
          <a:p>
            <a:pPr algn="just"/>
            <a:r>
              <a:rPr lang="ru-RU" sz="3600" dirty="0" smtClean="0"/>
              <a:t>Ребенок, его интересы, индивидуальный темп развития находятся в центре педагогического процесса.</a:t>
            </a:r>
            <a:endParaRPr lang="ru-RU" sz="36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solidFill>
                  <a:srgbClr val="7030A0"/>
                </a:solidFill>
              </a:rPr>
              <a:t>Проведенная реформа</a:t>
            </a:r>
            <a:endParaRPr lang="ru-RU" dirty="0">
              <a:solidFill>
                <a:srgbClr val="7030A0"/>
              </a:solidFill>
            </a:endParaRPr>
          </a:p>
        </p:txBody>
      </p:sp>
      <p:sp>
        <p:nvSpPr>
          <p:cNvPr id="3" name="Содержимое 2"/>
          <p:cNvSpPr>
            <a:spLocks noGrp="1"/>
          </p:cNvSpPr>
          <p:nvPr>
            <p:ph idx="1"/>
          </p:nvPr>
        </p:nvSpPr>
        <p:spPr>
          <a:xfrm>
            <a:off x="0" y="1196752"/>
            <a:ext cx="9144000" cy="4525963"/>
          </a:xfrm>
        </p:spPr>
        <p:txBody>
          <a:bodyPr>
            <a:noAutofit/>
          </a:bodyPr>
          <a:lstStyle/>
          <a:p>
            <a:r>
              <a:rPr lang="ru-RU" sz="2400" dirty="0" smtClean="0"/>
              <a:t>Реформа образования накануне очередных выборов заняла одну из основных позиций в программах противоборствующих партий.</a:t>
            </a:r>
          </a:p>
          <a:p>
            <a:r>
              <a:rPr lang="ru-RU" sz="2400" dirty="0" smtClean="0"/>
              <a:t>При этом все они были единодушны в общей оценке состояния современного образования:  излишняя облегченность программ (особенно в точных науках), резкое снижение грамотности, недооценка новых информационных технологий в обучении. </a:t>
            </a:r>
          </a:p>
          <a:p>
            <a:r>
              <a:rPr lang="ru-RU" sz="2400" dirty="0" smtClean="0"/>
              <a:t>К настоящему времени уже в педагогическую систему введены определенные изменения: на дом дается больше заданий. Поставлена задача в компьютеризации всех школ. Зарплата учителей будет находиться в прямой зависимости от успеваемости учащихся. Усилится контроль за выполнением программ.</a:t>
            </a:r>
            <a:endParaRPr lang="ru-RU" sz="24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rot="16200000">
            <a:off x="-234277" y="701823"/>
            <a:ext cx="4139950" cy="2736305"/>
          </a:xfrm>
          <a:prstGeom prst="rect">
            <a:avLst/>
          </a:prstGeom>
          <a:noFill/>
          <a:ln w="9525">
            <a:noFill/>
            <a:miter lim="800000"/>
            <a:headEnd/>
            <a:tailEnd/>
          </a:ln>
        </p:spPr>
      </p:pic>
      <p:sp>
        <p:nvSpPr>
          <p:cNvPr id="5" name="TextBox 4"/>
          <p:cNvSpPr txBox="1"/>
          <p:nvPr/>
        </p:nvSpPr>
        <p:spPr>
          <a:xfrm>
            <a:off x="3419872" y="188640"/>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
        <p:nvSpPr>
          <p:cNvPr id="7" name="TextBox 6"/>
          <p:cNvSpPr txBox="1"/>
          <p:nvPr/>
        </p:nvSpPr>
        <p:spPr>
          <a:xfrm>
            <a:off x="683568" y="4221088"/>
            <a:ext cx="8280920" cy="1631216"/>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Правительство объединило раннее образование с дошкольной </a:t>
            </a:r>
            <a:r>
              <a:rPr lang="ru-RU" sz="2000" dirty="0" smtClean="0">
                <a:latin typeface="Times New Roman" pitchFamily="18" charset="0"/>
                <a:cs typeface="Times New Roman" pitchFamily="18" charset="0"/>
                <a:hlinkClick r:id="rId5" tooltip="Забота"/>
              </a:rPr>
              <a:t>заботой</a:t>
            </a:r>
            <a:r>
              <a:rPr lang="ru-RU" sz="2000" dirty="0" smtClean="0">
                <a:latin typeface="Times New Roman" pitchFamily="18" charset="0"/>
                <a:cs typeface="Times New Roman" pitchFamily="18" charset="0"/>
              </a:rPr>
              <a:t> о детях и заботой вне школы (забота об учениках до и после школьных занятий и во время каникул), для лучшей работы с детьми и их родителями. В конце 90-х гг. стратегии национальной заботы о детях (образование и дневная забота) были разработаны</a:t>
            </a:r>
            <a:endParaRPr lang="ru-RU" sz="2000" dirty="0">
              <a:latin typeface="Times New Roman" pitchFamily="18" charset="0"/>
              <a:cs typeface="Times New Roman" pitchFamily="18" charset="0"/>
            </a:endParaRPr>
          </a:p>
        </p:txBody>
      </p:sp>
      <p:sp>
        <p:nvSpPr>
          <p:cNvPr id="8" name="TextBox 7"/>
          <p:cNvSpPr txBox="1"/>
          <p:nvPr/>
        </p:nvSpPr>
        <p:spPr>
          <a:xfrm>
            <a:off x="3131840" y="1340768"/>
            <a:ext cx="5760640" cy="2862322"/>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За последние годы разделение между общественным и частным предоставлением дошкольного образования стало не таким выраженным. Раннее образование, финансируемое обществом, развивается и расширяется за счёт кооперации с частными и добровольными секторами, которые получают финансирования от правительства и должны отвечать определённым предписаниям.</a:t>
            </a:r>
            <a:endParaRPr lang="ru-RU" sz="20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70C0"/>
                </a:solidFill>
              </a:rPr>
              <a:t>Различия с российским дошкольным образованием </a:t>
            </a:r>
            <a:endParaRPr lang="ru-RU" dirty="0">
              <a:solidFill>
                <a:srgbClr val="0070C0"/>
              </a:solidFill>
            </a:endParaRPr>
          </a:p>
        </p:txBody>
      </p:sp>
      <p:sp>
        <p:nvSpPr>
          <p:cNvPr id="3" name="Содержимое 2"/>
          <p:cNvSpPr>
            <a:spLocks noGrp="1"/>
          </p:cNvSpPr>
          <p:nvPr>
            <p:ph idx="1"/>
          </p:nvPr>
        </p:nvSpPr>
        <p:spPr/>
        <p:txBody>
          <a:bodyPr>
            <a:normAutofit fontScale="92500" lnSpcReduction="10000"/>
          </a:bodyPr>
          <a:lstStyle/>
          <a:p>
            <a:r>
              <a:rPr lang="ru-RU" dirty="0" smtClean="0"/>
              <a:t>Создание развивающей предметно-пространственной среды с </a:t>
            </a:r>
            <a:r>
              <a:rPr lang="ru-RU" dirty="0" err="1" smtClean="0"/>
              <a:t>уетом</a:t>
            </a:r>
            <a:r>
              <a:rPr lang="ru-RU" dirty="0" smtClean="0"/>
              <a:t> интересов ребенка;</a:t>
            </a:r>
          </a:p>
          <a:p>
            <a:r>
              <a:rPr lang="ru-RU" dirty="0" smtClean="0"/>
              <a:t>Обучение в деятельности по выбору детей или педагога;</a:t>
            </a:r>
          </a:p>
          <a:p>
            <a:r>
              <a:rPr lang="ru-RU" dirty="0" smtClean="0"/>
              <a:t>Занятия в малых группах (форма занятий – </a:t>
            </a:r>
            <a:r>
              <a:rPr lang="ru-RU" dirty="0" err="1" smtClean="0"/>
              <a:t>подгруппавая</a:t>
            </a:r>
            <a:r>
              <a:rPr lang="ru-RU" dirty="0" smtClean="0"/>
              <a:t>), фронтальные формы работы – запрещены;</a:t>
            </a:r>
          </a:p>
          <a:p>
            <a:r>
              <a:rPr lang="ru-RU" dirty="0" smtClean="0"/>
              <a:t>Интересы ребенка в центре педагогического процесса</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203848" y="1772816"/>
            <a:ext cx="5940152" cy="2246769"/>
          </a:xfrm>
          <a:prstGeom prst="rect">
            <a:avLst/>
          </a:prstGeom>
          <a:noFill/>
        </p:spPr>
        <p:txBody>
          <a:bodyPr wrap="square" rtlCol="0">
            <a:spAutoFit/>
          </a:bodyPr>
          <a:lstStyle/>
          <a:p>
            <a:pPr algn="just"/>
            <a:r>
              <a:rPr lang="ru-RU" sz="2000" dirty="0">
                <a:latin typeface="Times New Roman" pitchFamily="18" charset="0"/>
                <a:cs typeface="Times New Roman" pitchFamily="18" charset="0"/>
              </a:rPr>
              <a:t>В</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hlinkClick r:id="rId5" tooltip="Уэльс"/>
              </a:rPr>
              <a:t>Уэльсе</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6" tooltip="Северная Ирландия"/>
              </a:rPr>
              <a:t>Северной Ирландии</a:t>
            </a:r>
            <a:r>
              <a:rPr lang="ru-RU" sz="2000" dirty="0" smtClean="0">
                <a:latin typeface="Times New Roman" pitchFamily="18" charset="0"/>
                <a:cs typeface="Times New Roman" pitchFamily="18" charset="0"/>
              </a:rPr>
              <a:t> (ДОН, 1999 г.). В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5" tooltip="Уэльс"/>
              </a:rPr>
              <a:t>Уэльсе</a:t>
            </a:r>
            <a:r>
              <a:rPr lang="ru-RU" sz="2000" dirty="0" smtClean="0">
                <a:latin typeface="Times New Roman" pitchFamily="18" charset="0"/>
                <a:cs typeface="Times New Roman" pitchFamily="18" charset="0"/>
              </a:rPr>
              <a:t> главными целями этих стратегий являются: улучшение качества попечительства и сделать попечение о детях более доступным за счёт увеличения числа помещений и предоставления большей информации по этому вопросу. </a:t>
            </a:r>
            <a:endParaRPr lang="ru-RU" sz="2000" dirty="0">
              <a:latin typeface="Times New Roman" pitchFamily="18" charset="0"/>
              <a:cs typeface="Times New Roman" pitchFamily="18" charset="0"/>
            </a:endParaRPr>
          </a:p>
        </p:txBody>
      </p:sp>
      <p:sp>
        <p:nvSpPr>
          <p:cNvPr id="5" name="TextBox 4"/>
          <p:cNvSpPr txBox="1"/>
          <p:nvPr/>
        </p:nvSpPr>
        <p:spPr>
          <a:xfrm>
            <a:off x="359024" y="4437112"/>
            <a:ext cx="8784976" cy="1631216"/>
          </a:xfrm>
          <a:prstGeom prst="rect">
            <a:avLst/>
          </a:prstGeom>
          <a:noFill/>
        </p:spPr>
        <p:txBody>
          <a:bodyPr wrap="square" rtlCol="0">
            <a:spAutoFit/>
          </a:bodyPr>
          <a:lstStyle/>
          <a:p>
            <a:r>
              <a:rPr lang="ru-RU" sz="2000" dirty="0" smtClean="0">
                <a:latin typeface="Times New Roman" pitchFamily="18" charset="0"/>
                <a:cs typeface="Times New Roman" pitchFamily="18" charset="0"/>
              </a:rPr>
              <a:t>Стратегия попечительства о детях в </a:t>
            </a:r>
            <a:r>
              <a:rPr lang="ru-RU" sz="2000" dirty="0" smtClean="0">
                <a:latin typeface="Times New Roman" pitchFamily="18" charset="0"/>
                <a:cs typeface="Times New Roman" pitchFamily="18" charset="0"/>
                <a:hlinkClick r:id="rId6" tooltip="Северная Ирландия"/>
              </a:rPr>
              <a:t>Северной Ирландии</a:t>
            </a:r>
            <a:r>
              <a:rPr lang="ru-RU" sz="2000" dirty="0" smtClean="0">
                <a:latin typeface="Times New Roman" pitchFamily="18" charset="0"/>
                <a:cs typeface="Times New Roman" pitchFamily="18" charset="0"/>
              </a:rPr>
              <a:t> основана на принципах кооперации, социального правосудия, качества, доступности, гибкости и партнерстве. Развитие на ранних годах жизни и забота о детях в </a:t>
            </a:r>
            <a:r>
              <a:rPr lang="ru-RU" sz="2000" dirty="0" smtClean="0">
                <a:latin typeface="Times New Roman" pitchFamily="18" charset="0"/>
                <a:cs typeface="Times New Roman" pitchFamily="18" charset="0"/>
                <a:hlinkClick r:id="rId4" tooltip="Англия"/>
              </a:rPr>
              <a:t>Англии</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5" tooltip="Уэльс"/>
              </a:rPr>
              <a:t>Уэльсе</a:t>
            </a:r>
            <a:r>
              <a:rPr lang="ru-RU" sz="2000" dirty="0" smtClean="0">
                <a:latin typeface="Times New Roman" pitchFamily="18" charset="0"/>
                <a:cs typeface="Times New Roman" pitchFamily="18" charset="0"/>
              </a:rPr>
              <a:t>, а также планы дошкольного образования в </a:t>
            </a:r>
            <a:r>
              <a:rPr lang="ru-RU" sz="2000" dirty="0" smtClean="0">
                <a:latin typeface="Times New Roman" pitchFamily="18" charset="0"/>
                <a:cs typeface="Times New Roman" pitchFamily="18" charset="0"/>
                <a:hlinkClick r:id="rId6" tooltip="Северная Ирландия"/>
              </a:rPr>
              <a:t>Северной Ирландии</a:t>
            </a:r>
            <a:r>
              <a:rPr lang="ru-RU" sz="2000" dirty="0" smtClean="0">
                <a:latin typeface="Times New Roman" pitchFamily="18" charset="0"/>
                <a:cs typeface="Times New Roman" pitchFamily="18" charset="0"/>
              </a:rPr>
              <a:t> были основаны для выполнения этих стратегий.</a:t>
            </a:r>
            <a:endParaRPr lang="ru-RU" sz="2000"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rot="16200000">
            <a:off x="-234277" y="701823"/>
            <a:ext cx="4139950" cy="2736305"/>
          </a:xfrm>
          <a:prstGeom prst="rect">
            <a:avLst/>
          </a:prstGeom>
          <a:noFill/>
          <a:ln w="9525">
            <a:noFill/>
            <a:miter lim="800000"/>
            <a:headEnd/>
            <a:tailEnd/>
          </a:ln>
        </p:spPr>
      </p:pic>
      <p:sp>
        <p:nvSpPr>
          <p:cNvPr id="7" name="TextBox 6"/>
          <p:cNvSpPr txBox="1"/>
          <p:nvPr/>
        </p:nvSpPr>
        <p:spPr>
          <a:xfrm>
            <a:off x="3419872" y="188640"/>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131840" y="1124744"/>
            <a:ext cx="6012160" cy="3170099"/>
          </a:xfrm>
          <a:prstGeom prst="rect">
            <a:avLst/>
          </a:prstGeom>
          <a:noFill/>
        </p:spPr>
        <p:txBody>
          <a:bodyPr wrap="square" rtlCol="0">
            <a:spAutoFit/>
          </a:bodyPr>
          <a:lstStyle/>
          <a:p>
            <a:pPr algn="just"/>
            <a:r>
              <a:rPr lang="ru-RU" dirty="0" smtClean="0"/>
              <a:t>	</a:t>
            </a:r>
            <a:r>
              <a:rPr lang="ru-RU" sz="2000" dirty="0" smtClean="0">
                <a:latin typeface="Times New Roman" pitchFamily="18" charset="0"/>
                <a:cs typeface="Times New Roman" pitchFamily="18" charset="0"/>
              </a:rPr>
              <a:t>В Сентябре </a:t>
            </a:r>
            <a:r>
              <a:rPr lang="ru-RU" sz="2000" dirty="0" smtClean="0">
                <a:latin typeface="Times New Roman" pitchFamily="18" charset="0"/>
                <a:cs typeface="Times New Roman" pitchFamily="18" charset="0"/>
                <a:hlinkClick r:id="rId4" tooltip="2000"/>
              </a:rPr>
              <a:t>2000</a:t>
            </a:r>
            <a:r>
              <a:rPr lang="ru-RU" sz="2000" dirty="0" smtClean="0">
                <a:latin typeface="Times New Roman" pitchFamily="18" charset="0"/>
                <a:cs typeface="Times New Roman" pitchFamily="18" charset="0"/>
              </a:rPr>
              <a:t> г. в </a:t>
            </a:r>
            <a:r>
              <a:rPr lang="ru-RU" sz="2000" dirty="0" smtClean="0">
                <a:latin typeface="Times New Roman" pitchFamily="18" charset="0"/>
                <a:cs typeface="Times New Roman" pitchFamily="18" charset="0"/>
                <a:hlinkClick r:id="rId5" tooltip="Англия"/>
              </a:rPr>
              <a:t>Англии</a:t>
            </a:r>
            <a:r>
              <a:rPr lang="ru-RU" sz="2000" dirty="0" smtClean="0">
                <a:latin typeface="Times New Roman" pitchFamily="18" charset="0"/>
                <a:cs typeface="Times New Roman" pitchFamily="18" charset="0"/>
              </a:rPr>
              <a:t> была представлена основная ступень образования, основанная на шести главных областях обучения. Это отдельная ступень образования для детей в возрасте от 3 до 5 лет стала частью национальной образовательной программы по закону Об образовании </a:t>
            </a:r>
            <a:r>
              <a:rPr lang="ru-RU" sz="2000" dirty="0" smtClean="0">
                <a:latin typeface="Times New Roman" pitchFamily="18" charset="0"/>
                <a:cs typeface="Times New Roman" pitchFamily="18" charset="0"/>
                <a:hlinkClick r:id="rId6" tooltip="2002"/>
              </a:rPr>
              <a:t>2002</a:t>
            </a:r>
            <a:r>
              <a:rPr lang="ru-RU" sz="2000" dirty="0" smtClean="0">
                <a:latin typeface="Times New Roman" pitchFamily="18" charset="0"/>
                <a:cs typeface="Times New Roman" pitchFamily="18" charset="0"/>
              </a:rPr>
              <a:t> г. Большинство детей посещают детские сады повременно или постоянно. Только небольшое количество детей остаются дома, начиная посещать школу с первого класса (в возрасте 5 лет).</a:t>
            </a:r>
            <a:endParaRPr lang="ru-RU" sz="2000" dirty="0">
              <a:latin typeface="Times New Roman" pitchFamily="18" charset="0"/>
              <a:cs typeface="Times New Roman" pitchFamily="18" charset="0"/>
            </a:endParaRPr>
          </a:p>
        </p:txBody>
      </p:sp>
      <p:sp>
        <p:nvSpPr>
          <p:cNvPr id="6" name="TextBox 5"/>
          <p:cNvSpPr txBox="1"/>
          <p:nvPr/>
        </p:nvSpPr>
        <p:spPr>
          <a:xfrm>
            <a:off x="0" y="4221088"/>
            <a:ext cx="9144000" cy="2554545"/>
          </a:xfrm>
          <a:prstGeom prst="rect">
            <a:avLst/>
          </a:prstGeom>
          <a:noFill/>
        </p:spPr>
        <p:txBody>
          <a:bodyPr wrap="square" rtlCol="0">
            <a:spAutoFit/>
          </a:bodyPr>
          <a:lstStyle/>
          <a:p>
            <a:r>
              <a:rPr lang="ru-RU" sz="2000" dirty="0" smtClean="0">
                <a:latin typeface="Times New Roman" pitchFamily="18" charset="0"/>
                <a:cs typeface="Times New Roman" pitchFamily="18" charset="0"/>
              </a:rPr>
              <a:t>В июне </a:t>
            </a:r>
            <a:r>
              <a:rPr lang="ru-RU" sz="2000" dirty="0" smtClean="0">
                <a:latin typeface="Times New Roman" pitchFamily="18" charset="0"/>
                <a:cs typeface="Times New Roman" pitchFamily="18" charset="0"/>
                <a:hlinkClick r:id="rId7" tooltip="2003"/>
              </a:rPr>
              <a:t>2003</a:t>
            </a:r>
            <a:r>
              <a:rPr lang="ru-RU" sz="2000" dirty="0" smtClean="0">
                <a:latin typeface="Times New Roman" pitchFamily="18" charset="0"/>
                <a:cs typeface="Times New Roman" pitchFamily="18" charset="0"/>
              </a:rPr>
              <a:t> г. департамент образования и навыков (ДОН) основал отдел гарантирования старта (ДОН, 2003 г.), который несет ответственность за раннее образование, заботу о детях и поддержку семей. Программа гарантирования старта направлена на объединение раннего образования с дошкольной заботой о детях и заботой вне школы. Программа построена на стратегиях национальной заботы о детях и предназначена для увеличения доступности заботы о детях всем детям, для улучшения здоровья, образования и эмоционального развития детей. Она также предоставляет помощь родителям</a:t>
            </a:r>
            <a:r>
              <a:rPr lang="ru-RU" dirty="0" smtClean="0"/>
              <a:t>.</a:t>
            </a:r>
          </a:p>
        </p:txBody>
      </p:sp>
      <p:pic>
        <p:nvPicPr>
          <p:cNvPr id="5" name="Picture 2"/>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rot="16200000">
            <a:off x="-234277" y="701823"/>
            <a:ext cx="4139950" cy="2736305"/>
          </a:xfrm>
          <a:prstGeom prst="rect">
            <a:avLst/>
          </a:prstGeom>
          <a:noFill/>
          <a:ln w="9525">
            <a:noFill/>
            <a:miter lim="800000"/>
            <a:headEnd/>
            <a:tailEnd/>
          </a:ln>
        </p:spPr>
      </p:pic>
      <p:sp>
        <p:nvSpPr>
          <p:cNvPr id="7" name="TextBox 6"/>
          <p:cNvSpPr txBox="1"/>
          <p:nvPr/>
        </p:nvSpPr>
        <p:spPr>
          <a:xfrm>
            <a:off x="3419872" y="188640"/>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1268760"/>
            <a:ext cx="5688632" cy="3672408"/>
          </a:xfrm>
        </p:spPr>
        <p:txBody>
          <a:bodyPr>
            <a:noAutofit/>
          </a:bodyPr>
          <a:lstStyle/>
          <a:p>
            <a:pPr algn="just"/>
            <a:r>
              <a:rPr lang="ru-RU" sz="2000" dirty="0" smtClean="0">
                <a:latin typeface="Times New Roman" pitchFamily="18" charset="0"/>
                <a:cs typeface="Times New Roman" pitchFamily="18" charset="0"/>
              </a:rPr>
              <a:t>В дополнение </a:t>
            </a:r>
            <a:r>
              <a:rPr lang="ru-RU" sz="2000" dirty="0" smtClean="0">
                <a:latin typeface="Times New Roman" pitchFamily="18" charset="0"/>
                <a:cs typeface="Times New Roman" pitchFamily="18" charset="0"/>
                <a:hlinkClick r:id="rId4" tooltip="Уэльс"/>
              </a:rPr>
              <a:t>Уэльс</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5" tooltip="Северная Ирландия"/>
              </a:rPr>
              <a:t>Северная Ирландия</a:t>
            </a:r>
            <a:r>
              <a:rPr lang="ru-RU" sz="2000" dirty="0" smtClean="0">
                <a:latin typeface="Times New Roman" pitchFamily="18" charset="0"/>
                <a:cs typeface="Times New Roman" pitchFamily="18" charset="0"/>
              </a:rPr>
              <a:t> работают над реформой дошкольной образовательной программы. После консультирования в [[2 В Июне </a:t>
            </a:r>
            <a:r>
              <a:rPr lang="ru-RU" sz="2000" dirty="0" smtClean="0">
                <a:latin typeface="Times New Roman" pitchFamily="18" charset="0"/>
                <a:cs typeface="Times New Roman" pitchFamily="18" charset="0"/>
                <a:hlinkClick r:id="rId6" tooltip="2003"/>
              </a:rPr>
              <a:t>2003</a:t>
            </a:r>
            <a:r>
              <a:rPr lang="ru-RU" sz="2000" dirty="0" smtClean="0">
                <a:latin typeface="Times New Roman" pitchFamily="18" charset="0"/>
                <a:cs typeface="Times New Roman" pitchFamily="18" charset="0"/>
              </a:rPr>
              <a:t> г. департамент образования и навыков (ДОН) о003]] г. НУА планирует представить «основную фазу» с образовательной программой для детей в возрасте от 3 до 7 лет. Эта фаза должна вступить в силу в период между Сентябрем 2004 г. и Сентябрем </a:t>
            </a:r>
            <a:r>
              <a:rPr lang="ru-RU" sz="2000" dirty="0" smtClean="0">
                <a:latin typeface="Times New Roman" pitchFamily="18" charset="0"/>
                <a:cs typeface="Times New Roman" pitchFamily="18" charset="0"/>
                <a:hlinkClick r:id="rId7" tooltip="2008"/>
              </a:rPr>
              <a:t>2008</a:t>
            </a:r>
            <a:r>
              <a:rPr lang="ru-RU" sz="2000" dirty="0" smtClean="0">
                <a:latin typeface="Times New Roman" pitchFamily="18" charset="0"/>
                <a:cs typeface="Times New Roman" pitchFamily="18" charset="0"/>
              </a:rPr>
              <a:t> г.</a:t>
            </a:r>
            <a:br>
              <a:rPr lang="ru-RU" sz="2000" dirty="0" smtClean="0">
                <a:latin typeface="Times New Roman" pitchFamily="18" charset="0"/>
                <a:cs typeface="Times New Roman" pitchFamily="18" charset="0"/>
              </a:rPr>
            </a:br>
            <a:endParaRPr lang="ru-RU" dirty="0"/>
          </a:p>
        </p:txBody>
      </p:sp>
      <p:sp>
        <p:nvSpPr>
          <p:cNvPr id="4" name="TextBox 3"/>
          <p:cNvSpPr txBox="1"/>
          <p:nvPr/>
        </p:nvSpPr>
        <p:spPr>
          <a:xfrm>
            <a:off x="251520" y="4869160"/>
            <a:ext cx="8892480" cy="1631216"/>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В </a:t>
            </a:r>
            <a:r>
              <a:rPr lang="ru-RU" sz="2000" dirty="0" smtClean="0">
                <a:latin typeface="Times New Roman" pitchFamily="18" charset="0"/>
                <a:cs typeface="Times New Roman" pitchFamily="18" charset="0"/>
                <a:hlinkClick r:id="rId8" tooltip="2002"/>
              </a:rPr>
              <a:t>2002</a:t>
            </a:r>
            <a:r>
              <a:rPr lang="ru-RU" sz="2000" dirty="0" smtClean="0">
                <a:latin typeface="Times New Roman" pitchFamily="18" charset="0"/>
                <a:cs typeface="Times New Roman" pitchFamily="18" charset="0"/>
              </a:rPr>
              <a:t> г. в </a:t>
            </a:r>
            <a:r>
              <a:rPr lang="ru-RU" sz="2000" dirty="0" smtClean="0">
                <a:latin typeface="Times New Roman" pitchFamily="18" charset="0"/>
                <a:cs typeface="Times New Roman" pitchFamily="18" charset="0"/>
                <a:hlinkClick r:id="rId5" tooltip="Северная Ирландия"/>
              </a:rPr>
              <a:t>Северной Ирландии</a:t>
            </a:r>
            <a:r>
              <a:rPr lang="ru-RU" sz="2000" dirty="0" smtClean="0">
                <a:latin typeface="Times New Roman" pitchFamily="18" charset="0"/>
                <a:cs typeface="Times New Roman" pitchFamily="18" charset="0"/>
              </a:rPr>
              <a:t> совет образовательной программы, тестирования и исключения (СОПТИ) опубликовал предложения для новой начальной образовательной программы, которые включают запланированные изменения в раннем образовании (СОПТИ, 2002 г.).</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5" name="Picture 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rot="16200000">
            <a:off x="-234277" y="701823"/>
            <a:ext cx="4139950" cy="2736305"/>
          </a:xfrm>
          <a:prstGeom prst="rect">
            <a:avLst/>
          </a:prstGeom>
          <a:noFill/>
          <a:ln w="9525">
            <a:noFill/>
            <a:miter lim="800000"/>
            <a:headEnd/>
            <a:tailEnd/>
          </a:ln>
        </p:spPr>
      </p:pic>
      <p:sp>
        <p:nvSpPr>
          <p:cNvPr id="6" name="TextBox 5"/>
          <p:cNvSpPr txBox="1"/>
          <p:nvPr/>
        </p:nvSpPr>
        <p:spPr>
          <a:xfrm>
            <a:off x="3419872" y="188640"/>
            <a:ext cx="5112568" cy="1200329"/>
          </a:xfrm>
          <a:prstGeom prst="rect">
            <a:avLst/>
          </a:prstGeom>
          <a:noFill/>
        </p:spPr>
        <p:txBody>
          <a:bodyPr wrap="square" rtlCol="0">
            <a:spAutoFit/>
          </a:bodyPr>
          <a:lstStyle/>
          <a:p>
            <a:pPr algn="ctr"/>
            <a:r>
              <a:rPr lang="ru-RU" sz="3600" dirty="0" smtClean="0">
                <a:solidFill>
                  <a:srgbClr val="FF0000"/>
                </a:solidFill>
                <a:latin typeface="Arial Black" pitchFamily="34" charset="0"/>
              </a:rPr>
              <a:t>ИСТОРИЧЕСКАЯ СПРАВКА</a:t>
            </a:r>
            <a:endParaRPr lang="ru-RU" sz="3600" dirty="0">
              <a:solidFill>
                <a:srgbClr val="FF0000"/>
              </a:solidFill>
              <a:latin typeface="Arial Black"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4" name="TextBox 3"/>
          <p:cNvSpPr txBox="1"/>
          <p:nvPr/>
        </p:nvSpPr>
        <p:spPr>
          <a:xfrm>
            <a:off x="0" y="0"/>
            <a:ext cx="9144000" cy="984885"/>
          </a:xfrm>
          <a:prstGeom prst="rect">
            <a:avLst/>
          </a:prstGeom>
          <a:noFill/>
        </p:spPr>
        <p:txBody>
          <a:bodyPr wrap="square" rtlCol="0">
            <a:spAutoFit/>
          </a:bodyPr>
          <a:lstStyle/>
          <a:p>
            <a:pPr algn="ctr"/>
            <a:r>
              <a:rPr lang="ru-RU" sz="4000" b="1" i="1" dirty="0" smtClean="0">
                <a:solidFill>
                  <a:srgbClr val="002060"/>
                </a:solidFill>
                <a:latin typeface="Times New Roman" pitchFamily="18" charset="0"/>
                <a:cs typeface="Times New Roman" pitchFamily="18" charset="0"/>
              </a:rPr>
              <a:t>Особые ограничения законодательства</a:t>
            </a:r>
          </a:p>
          <a:p>
            <a:endParaRPr lang="ru-RU" dirty="0">
              <a:solidFill>
                <a:srgbClr val="0070C0"/>
              </a:solidFill>
            </a:endParaRPr>
          </a:p>
        </p:txBody>
      </p:sp>
      <p:sp>
        <p:nvSpPr>
          <p:cNvPr id="5" name="TextBox 4"/>
          <p:cNvSpPr txBox="1"/>
          <p:nvPr/>
        </p:nvSpPr>
        <p:spPr>
          <a:xfrm>
            <a:off x="0" y="476672"/>
            <a:ext cx="9144000" cy="6694140"/>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hlinkClick r:id="rId3" tooltip="Англия"/>
              </a:rPr>
              <a:t>Англия</a:t>
            </a:r>
            <a:r>
              <a:rPr lang="ru-RU" sz="2400" b="1" dirty="0" smtClean="0">
                <a:latin typeface="Times New Roman" pitchFamily="18" charset="0"/>
                <a:cs typeface="Times New Roman" pitchFamily="18" charset="0"/>
              </a:rPr>
              <a:t> и </a:t>
            </a:r>
            <a:r>
              <a:rPr lang="ru-RU" sz="2400" b="1" dirty="0" smtClean="0">
                <a:latin typeface="Times New Roman" pitchFamily="18" charset="0"/>
                <a:cs typeface="Times New Roman" pitchFamily="18" charset="0"/>
                <a:hlinkClick r:id="rId4" tooltip="Уэльс"/>
              </a:rPr>
              <a:t>Уэльс</a:t>
            </a:r>
            <a:endParaRPr lang="ru-RU" sz="2400" b="1"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	</a:t>
            </a:r>
            <a:r>
              <a:rPr lang="ru-RU" sz="2300" b="1" dirty="0" smtClean="0">
                <a:solidFill>
                  <a:srgbClr val="002060"/>
                </a:solidFill>
                <a:latin typeface="Times New Roman" pitchFamily="18" charset="0"/>
                <a:cs typeface="Times New Roman" pitchFamily="18" charset="0"/>
              </a:rPr>
              <a:t>Закон О школьных стандартах </a:t>
            </a:r>
            <a:r>
              <a:rPr lang="ru-RU" sz="2300" b="1" dirty="0" smtClean="0">
                <a:solidFill>
                  <a:srgbClr val="002060"/>
                </a:solidFill>
                <a:latin typeface="Times New Roman" pitchFamily="18" charset="0"/>
                <a:cs typeface="Times New Roman" pitchFamily="18" charset="0"/>
                <a:hlinkClick r:id="rId5" tooltip="1998"/>
              </a:rPr>
              <a:t>1998</a:t>
            </a:r>
            <a:r>
              <a:rPr lang="ru-RU" sz="2300" b="1" dirty="0" smtClean="0">
                <a:solidFill>
                  <a:srgbClr val="002060"/>
                </a:solidFill>
                <a:latin typeface="Times New Roman" pitchFamily="18" charset="0"/>
                <a:cs typeface="Times New Roman" pitchFamily="18" charset="0"/>
              </a:rPr>
              <a:t> определил дошкольное образование как полное или неполное по времени образование для детей, не достигших обязательного школьного возраста (до 5 лет), предоставляемое в школах (детских садах, детских классах или допустимых классах в начальных школах) или в других местах. Другое предоставление дошкольного образования производится группами родителей, добровольными или частными органами.</a:t>
            </a:r>
          </a:p>
          <a:p>
            <a:pPr algn="just"/>
            <a:r>
              <a:rPr lang="ru-RU" sz="2300" dirty="0" smtClean="0">
                <a:latin typeface="Times New Roman" pitchFamily="18" charset="0"/>
                <a:cs typeface="Times New Roman" pitchFamily="18" charset="0"/>
              </a:rPr>
              <a:t>	</a:t>
            </a:r>
            <a:r>
              <a:rPr lang="ru-RU" sz="2300" b="1" dirty="0" smtClean="0">
                <a:solidFill>
                  <a:srgbClr val="002060"/>
                </a:solidFill>
                <a:latin typeface="Times New Roman" pitchFamily="18" charset="0"/>
                <a:cs typeface="Times New Roman" pitchFamily="18" charset="0"/>
              </a:rPr>
              <a:t>Для предоставления высококачественного, бесплатного (временного) места для детей в возрасте 4 лет, чьи родители этого хотят, закон </a:t>
            </a:r>
            <a:r>
              <a:rPr lang="ru-RU" sz="2300" b="1" dirty="0" smtClean="0">
                <a:solidFill>
                  <a:srgbClr val="002060"/>
                </a:solidFill>
                <a:latin typeface="Times New Roman" pitchFamily="18" charset="0"/>
                <a:cs typeface="Times New Roman" pitchFamily="18" charset="0"/>
                <a:hlinkClick r:id="rId5" tooltip="1998"/>
              </a:rPr>
              <a:t>1998</a:t>
            </a:r>
            <a:r>
              <a:rPr lang="ru-RU" sz="2300" b="1" dirty="0" smtClean="0">
                <a:solidFill>
                  <a:srgbClr val="002060"/>
                </a:solidFill>
                <a:latin typeface="Times New Roman" pitchFamily="18" charset="0"/>
                <a:cs typeface="Times New Roman" pitchFamily="18" charset="0"/>
              </a:rPr>
              <a:t> г. обязал МОВ предоставлять дошкольное образование в своих областях. Предоставление образования должно отвечать нуждам детей младше обязательного школьного возраста, но старше возраста, определённого законом. Минимальный возраст составляет 4 года, но к Сентябрю </a:t>
            </a:r>
            <a:r>
              <a:rPr lang="ru-RU" sz="2300" b="1" dirty="0" smtClean="0">
                <a:solidFill>
                  <a:srgbClr val="002060"/>
                </a:solidFill>
                <a:latin typeface="Times New Roman" pitchFamily="18" charset="0"/>
                <a:cs typeface="Times New Roman" pitchFamily="18" charset="0"/>
                <a:hlinkClick r:id="rId6" tooltip="2004"/>
              </a:rPr>
              <a:t>2004</a:t>
            </a:r>
            <a:r>
              <a:rPr lang="ru-RU" sz="2300" b="1" dirty="0" smtClean="0">
                <a:solidFill>
                  <a:srgbClr val="002060"/>
                </a:solidFill>
                <a:latin typeface="Times New Roman" pitchFamily="18" charset="0"/>
                <a:cs typeface="Times New Roman" pitchFamily="18" charset="0"/>
              </a:rPr>
              <a:t> г. планка будет опущена до 3 лет. МОВ не обязаны предоставлять помещения, и образование не обязано быть полным по времени.</a:t>
            </a:r>
          </a:p>
          <a:p>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500" fill="hold"/>
                                        <p:tgtEl>
                                          <p:spTgt spid="5">
                                            <p:txEl>
                                              <p:pRg st="1" end="1"/>
                                            </p:txEl>
                                          </p:spTgt>
                                        </p:tgtEl>
                                        <p:attrNameLst>
                                          <p:attrName>ppt_w</p:attrName>
                                        </p:attrNameLst>
                                      </p:cBhvr>
                                      <p:tavLst>
                                        <p:tav tm="0">
                                          <p:val>
                                            <p:strVal val="#ppt_w*2.5"/>
                                          </p:val>
                                        </p:tav>
                                        <p:tav tm="100000">
                                          <p:val>
                                            <p:strVal val="#ppt_w"/>
                                          </p:val>
                                        </p:tav>
                                      </p:tavLst>
                                    </p:anim>
                                    <p:anim calcmode="lin" valueType="num">
                                      <p:cBhvr>
                                        <p:cTn id="8" dur="500" fill="hold"/>
                                        <p:tgtEl>
                                          <p:spTgt spid="5">
                                            <p:txEl>
                                              <p:pRg st="1" end="1"/>
                                            </p:txEl>
                                          </p:spTgt>
                                        </p:tgtEl>
                                        <p:attrNameLst>
                                          <p:attrName>ppt_h</p:attrName>
                                        </p:attrNameLst>
                                      </p:cBhvr>
                                      <p:tavLst>
                                        <p:tav tm="0">
                                          <p:val>
                                            <p:strVal val="#ppt_h*0.01"/>
                                          </p:val>
                                        </p:tav>
                                        <p:tav tm="100000">
                                          <p:val>
                                            <p:strVal val="#ppt_h"/>
                                          </p:val>
                                        </p:tav>
                                      </p:tavLst>
                                    </p:anim>
                                    <p:anim calcmode="lin" valueType="num">
                                      <p:cBhvr>
                                        <p:cTn id="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0" dur="500" fill="hold"/>
                                        <p:tgtEl>
                                          <p:spTgt spid="5">
                                            <p:txEl>
                                              <p:pRg st="1" end="1"/>
                                            </p:txEl>
                                          </p:spTgt>
                                        </p:tgtEl>
                                        <p:attrNameLst>
                                          <p:attrName>ppt_y</p:attrName>
                                        </p:attrNameLst>
                                      </p:cBhvr>
                                      <p:tavLst>
                                        <p:tav tm="0">
                                          <p:val>
                                            <p:strVal val="#ppt_h+1"/>
                                          </p:val>
                                        </p:tav>
                                        <p:tav tm="100000">
                                          <p:val>
                                            <p:strVal val="#ppt_y"/>
                                          </p:val>
                                        </p:tav>
                                      </p:tavLst>
                                    </p:anim>
                                    <p:animEffect transition="in" filter="fade">
                                      <p:cBhvr>
                                        <p:cTn id="11" dur="500"/>
                                        <p:tgtEl>
                                          <p:spTgt spid="5">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calcmode="lin" valueType="num">
                                      <p:cBhvr>
                                        <p:cTn id="16" dur="500" fill="hold"/>
                                        <p:tgtEl>
                                          <p:spTgt spid="5">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5">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lum bright="40000" contrast="-40000"/>
          </a:blip>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179512" y="836712"/>
            <a:ext cx="8723312" cy="5505475"/>
          </a:xfrm>
        </p:spPr>
        <p:txBody>
          <a:bodyPr>
            <a:noAutofit/>
          </a:bodyPr>
          <a:lstStyle/>
          <a:p>
            <a:r>
              <a:rPr lang="ru-RU" sz="2400" dirty="0" smtClean="0">
                <a:solidFill>
                  <a:srgbClr val="002060"/>
                </a:solidFill>
                <a:latin typeface="Times New Roman" pitchFamily="18" charset="0"/>
                <a:cs typeface="Times New Roman" pitchFamily="18" charset="0"/>
              </a:rPr>
              <a:t>В дополнение закон О школьных стандартах </a:t>
            </a:r>
            <a:r>
              <a:rPr lang="ru-RU" sz="2400" dirty="0" smtClean="0">
                <a:solidFill>
                  <a:srgbClr val="002060"/>
                </a:solidFill>
                <a:latin typeface="Times New Roman" pitchFamily="18" charset="0"/>
                <a:cs typeface="Times New Roman" pitchFamily="18" charset="0"/>
                <a:hlinkClick r:id="rId4" tooltip="1998"/>
              </a:rPr>
              <a:t>1998</a:t>
            </a:r>
            <a:r>
              <a:rPr lang="ru-RU" sz="2400" dirty="0" smtClean="0">
                <a:solidFill>
                  <a:srgbClr val="002060"/>
                </a:solidFill>
                <a:latin typeface="Times New Roman" pitchFamily="18" charset="0"/>
                <a:cs typeface="Times New Roman" pitchFamily="18" charset="0"/>
              </a:rPr>
              <a:t> г. обязывает МОВ организовать совместную работу по раннему развитию и заботе о детях для предоставления дошкольного образования и заботы о детях. Они должны представлять планы раннего развития и заботы о детях на рассмотрение ДО </a:t>
            </a:r>
            <a:r>
              <a:rPr lang="ru-RU" sz="2400" dirty="0" smtClean="0">
                <a:solidFill>
                  <a:srgbClr val="002060"/>
                </a:solidFill>
                <a:latin typeface="Times New Roman" pitchFamily="18" charset="0"/>
                <a:cs typeface="Times New Roman" pitchFamily="18" charset="0"/>
                <a:hlinkClick r:id="rId5" tooltip="Англия"/>
              </a:rPr>
              <a:t>Англии</a:t>
            </a:r>
            <a:r>
              <a:rPr lang="ru-RU" sz="2400" dirty="0" smtClean="0">
                <a:solidFill>
                  <a:srgbClr val="002060"/>
                </a:solidFill>
                <a:latin typeface="Times New Roman" pitchFamily="18" charset="0"/>
                <a:cs typeface="Times New Roman" pitchFamily="18" charset="0"/>
              </a:rPr>
              <a:t> и </a:t>
            </a:r>
            <a:r>
              <a:rPr lang="ru-RU" sz="2400" dirty="0" smtClean="0">
                <a:solidFill>
                  <a:srgbClr val="002060"/>
                </a:solidFill>
                <a:latin typeface="Times New Roman" pitchFamily="18" charset="0"/>
                <a:cs typeface="Times New Roman" pitchFamily="18" charset="0"/>
                <a:hlinkClick r:id="rId6" tooltip="Уэльс"/>
              </a:rPr>
              <a:t>Уэльса</a:t>
            </a:r>
            <a:r>
              <a:rPr lang="ru-RU" sz="2400" dirty="0" smtClean="0">
                <a:solidFill>
                  <a:srgbClr val="002060"/>
                </a:solidFill>
                <a:latin typeface="Times New Roman" pitchFamily="18" charset="0"/>
                <a:cs typeface="Times New Roman" pitchFamily="18" charset="0"/>
              </a:rPr>
              <a:t>.</a:t>
            </a:r>
          </a:p>
          <a:p>
            <a:r>
              <a:rPr lang="ru-RU" sz="2400" dirty="0" smtClean="0">
                <a:solidFill>
                  <a:srgbClr val="002060"/>
                </a:solidFill>
                <a:latin typeface="Times New Roman" pitchFamily="18" charset="0"/>
                <a:cs typeface="Times New Roman" pitchFamily="18" charset="0"/>
              </a:rPr>
              <a:t>Совместная работа по раннему развитию и заботе о детях должна привлекать поставщиков дошкольного образования (в том числе и из частных и добровольных секторов), которые работают с МОВ, а значит, получают финансовую поддержку от правительства. С Апреля </a:t>
            </a:r>
            <a:r>
              <a:rPr lang="ru-RU" sz="2400" dirty="0" smtClean="0">
                <a:solidFill>
                  <a:srgbClr val="002060"/>
                </a:solidFill>
                <a:latin typeface="Times New Roman" pitchFamily="18" charset="0"/>
                <a:cs typeface="Times New Roman" pitchFamily="18" charset="0"/>
                <a:hlinkClick r:id="rId7" tooltip="1999"/>
              </a:rPr>
              <a:t>1999</a:t>
            </a:r>
            <a:r>
              <a:rPr lang="ru-RU" sz="2400" dirty="0" smtClean="0">
                <a:solidFill>
                  <a:srgbClr val="002060"/>
                </a:solidFill>
                <a:latin typeface="Times New Roman" pitchFamily="18" charset="0"/>
                <a:cs typeface="Times New Roman" pitchFamily="18" charset="0"/>
              </a:rPr>
              <a:t> г. совместная работа по раннему развитию и заботе о детях для помощи и предоставления раннего образования и заботы о детях появилась во многих областях.</a:t>
            </a:r>
          </a:p>
        </p:txBody>
      </p:sp>
      <p:sp>
        <p:nvSpPr>
          <p:cNvPr id="4" name="TextBox 3"/>
          <p:cNvSpPr txBox="1"/>
          <p:nvPr/>
        </p:nvSpPr>
        <p:spPr>
          <a:xfrm>
            <a:off x="0" y="0"/>
            <a:ext cx="9144000" cy="984885"/>
          </a:xfrm>
          <a:prstGeom prst="rect">
            <a:avLst/>
          </a:prstGeom>
          <a:noFill/>
        </p:spPr>
        <p:txBody>
          <a:bodyPr wrap="square" rtlCol="0">
            <a:spAutoFit/>
          </a:bodyPr>
          <a:lstStyle/>
          <a:p>
            <a:pPr algn="ctr"/>
            <a:r>
              <a:rPr lang="ru-RU" sz="4000" b="1" i="1" dirty="0" smtClean="0">
                <a:solidFill>
                  <a:srgbClr val="002060"/>
                </a:solidFill>
                <a:latin typeface="Times New Roman" pitchFamily="18" charset="0"/>
                <a:cs typeface="Times New Roman" pitchFamily="18" charset="0"/>
              </a:rPr>
              <a:t>Особые ограничения законодательства</a:t>
            </a:r>
          </a:p>
          <a:p>
            <a:endParaRPr lang="ru-RU" dirty="0">
              <a:solidFill>
                <a:srgbClr val="0070C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874</TotalTime>
  <Words>1429</Words>
  <Application>Microsoft Office PowerPoint</Application>
  <PresentationFormat>Экран (4:3)</PresentationFormat>
  <Paragraphs>184</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Тема Office</vt:lpstr>
      <vt:lpstr>Слайд 1</vt:lpstr>
      <vt:lpstr>Слайд 2</vt:lpstr>
      <vt:lpstr>Слайд 3</vt:lpstr>
      <vt:lpstr>Слайд 4</vt:lpstr>
      <vt:lpstr>Слайд 5</vt:lpstr>
      <vt:lpstr>Слайд 6</vt:lpstr>
      <vt:lpstr>В дополнение Уэльс и Северная Ирландия работают над реформой дошкольной образовательной программы. После консультирования в [[2 В Июне 2003 г. департамент образования и навыков (ДОН) о003]] г. НУА планирует представить «основную фазу» с образовательной программой для детей в возрасте от 3 до 7 лет. Эта фаза должна вступить в силу в период между Сентябрем 2004 г. и Сентябрем 2008 г. </vt:lpstr>
      <vt:lpstr>Слайд 8</vt:lpstr>
      <vt:lpstr>Слайд 9</vt:lpstr>
      <vt:lpstr>Слайд 10</vt:lpstr>
      <vt:lpstr>Слайд 11</vt:lpstr>
      <vt:lpstr>Основные цели </vt:lpstr>
      <vt:lpstr> Условия зачисления и выбор центра </vt:lpstr>
      <vt:lpstr> Условия зачисления и выбор центра </vt:lpstr>
      <vt:lpstr> Финансовая поддержка семей учеников </vt:lpstr>
      <vt:lpstr>Возраст и группировка детей </vt:lpstr>
      <vt:lpstr>Организация времени </vt:lpstr>
      <vt:lpstr>Школьная программа, виды мероприятий, количество часов </vt:lpstr>
      <vt:lpstr> Школьная программа, виды мероприятий, количество часов </vt:lpstr>
      <vt:lpstr>Школьная программа, виды мероприятий, количество часов </vt:lpstr>
      <vt:lpstr>Школьная программа, виды мероприятий, количество часов </vt:lpstr>
      <vt:lpstr> Методы преподавания и материалы </vt:lpstr>
      <vt:lpstr>Оценивание детей </vt:lpstr>
      <vt:lpstr>Оценивание детей </vt:lpstr>
      <vt:lpstr>Поддержка способностей </vt:lpstr>
      <vt:lpstr>Частное образование </vt:lpstr>
      <vt:lpstr>Виды организации и альтернативные структуры </vt:lpstr>
      <vt:lpstr>О дошкольных учреждениях:</vt:lpstr>
      <vt:lpstr>О дошкольных учреждениях</vt:lpstr>
      <vt:lpstr>О дошкольных учреждениях</vt:lpstr>
      <vt:lpstr>Качество образования</vt:lpstr>
      <vt:lpstr>Программа образования</vt:lpstr>
      <vt:lpstr>Слайд 33</vt:lpstr>
      <vt:lpstr>Принципы дошкольной программы</vt:lpstr>
      <vt:lpstr>Планирование</vt:lpstr>
      <vt:lpstr>Слайд 36</vt:lpstr>
      <vt:lpstr>О педагогах</vt:lpstr>
      <vt:lpstr>Педагогический процесс</vt:lpstr>
      <vt:lpstr>Проведенная реформа</vt:lpstr>
      <vt:lpstr>Различия с российским дошкольным образованием </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Елена</cp:lastModifiedBy>
  <cp:revision>13</cp:revision>
  <dcterms:created xsi:type="dcterms:W3CDTF">2011-10-13T07:50:01Z</dcterms:created>
  <dcterms:modified xsi:type="dcterms:W3CDTF">2011-10-22T18:43:19Z</dcterms:modified>
</cp:coreProperties>
</file>