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3" r:id="rId3"/>
    <p:sldId id="257" r:id="rId4"/>
    <p:sldId id="258" r:id="rId5"/>
    <p:sldId id="259" r:id="rId6"/>
    <p:sldId id="260" r:id="rId7"/>
    <p:sldId id="261"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1" d="100"/>
          <a:sy n="91" d="100"/>
        </p:scale>
        <p:origin x="-480"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08.10.2011</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08.10.2011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08.10.2011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08.10.2011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08.10.2011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08.10.2011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08.10.2011</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08.10.2011</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08.10.2011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08.10.2011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08.10.2011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dirty="0"/>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dirty="0"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08.10.2011</a:t>
            </a:fld>
            <a:endParaRPr lang="ru-RU" dirty="0"/>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dirty="0"/>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dirty="0"/>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ru.wikipedia.org/wiki/960" TargetMode="External"/><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hyperlink" Target="http://ru.wikipedia.org/wiki/1015" TargetMode="External"/><Relationship Id="rId4" Type="http://schemas.openxmlformats.org/officeDocument/2006/relationships/hyperlink" Target="http://ru.wikipedia.org/wiki/15_%D0%B8%D1%8E%D0%BB%D1%8F"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428992" y="4929198"/>
            <a:ext cx="5472106" cy="1714512"/>
          </a:xfrm>
        </p:spPr>
        <p:txBody>
          <a:bodyPr>
            <a:normAutofit lnSpcReduction="1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solidFill>
                  <a:srgbClr val="92D050"/>
                </a:solidFill>
                <a:effectLst>
                  <a:reflection blurRad="12700" stA="50000" endPos="50000" dist="5000" dir="5400000" sy="-100000" rotWithShape="0"/>
                </a:effectLst>
              </a:rPr>
              <a:t>Выполнила Шпакова Екатерина. </a:t>
            </a:r>
          </a:p>
          <a:p>
            <a:r>
              <a:rPr lang="ru-RU" b="1" cap="all" dirty="0" smtClean="0">
                <a:ln w="0"/>
                <a:solidFill>
                  <a:srgbClr val="92D050"/>
                </a:solidFill>
                <a:effectLst>
                  <a:reflection blurRad="12700" stA="50000" endPos="50000" dist="5000" dir="5400000" sy="-100000" rotWithShape="0"/>
                </a:effectLst>
              </a:rPr>
              <a:t>Ученица 10 «А» класса г. Калининска</a:t>
            </a:r>
            <a:endParaRPr lang="ru-RU" b="1" cap="all" dirty="0">
              <a:ln w="0"/>
              <a:solidFill>
                <a:srgbClr val="92D050"/>
              </a:solidFill>
              <a:effectLst>
                <a:reflection blurRad="12700" stA="50000" endPos="50000" dist="5000" dir="5400000" sy="-100000" rotWithShape="0"/>
              </a:effectLst>
            </a:endParaRPr>
          </a:p>
        </p:txBody>
      </p:sp>
      <p:sp>
        <p:nvSpPr>
          <p:cNvPr id="4" name="Прямоугольник 3"/>
          <p:cNvSpPr/>
          <p:nvPr/>
        </p:nvSpPr>
        <p:spPr>
          <a:xfrm>
            <a:off x="714348" y="1500174"/>
            <a:ext cx="7229928" cy="1754326"/>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Князья Киевской Руси</a:t>
            </a:r>
            <a:endParaRPr lang="ru-RU"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План.</a:t>
            </a:r>
            <a:endParaRPr lang="ru-RU" dirty="0"/>
          </a:p>
        </p:txBody>
      </p:sp>
      <p:sp>
        <p:nvSpPr>
          <p:cNvPr id="3" name="Содержимое 2"/>
          <p:cNvSpPr>
            <a:spLocks noGrp="1"/>
          </p:cNvSpPr>
          <p:nvPr>
            <p:ph idx="1"/>
          </p:nvPr>
        </p:nvSpPr>
        <p:spPr/>
        <p:txBody>
          <a:bodyPr/>
          <a:lstStyle/>
          <a:p>
            <a:r>
              <a:rPr lang="ru-RU" dirty="0" smtClean="0"/>
              <a:t>1) Владимир Красное </a:t>
            </a:r>
            <a:r>
              <a:rPr lang="ru-RU" dirty="0" smtClean="0"/>
              <a:t>С</a:t>
            </a:r>
            <a:r>
              <a:rPr lang="ru-RU" dirty="0" smtClean="0"/>
              <a:t>олнышко.</a:t>
            </a:r>
          </a:p>
          <a:p>
            <a:r>
              <a:rPr lang="ru-RU" dirty="0" smtClean="0"/>
              <a:t>2) Ярослав Мудрый</a:t>
            </a:r>
          </a:p>
          <a:p>
            <a:r>
              <a:rPr lang="ru-RU" dirty="0" smtClean="0"/>
              <a:t>3)Владимир Мономах</a:t>
            </a:r>
          </a:p>
          <a:p>
            <a:r>
              <a:rPr lang="ru-RU" dirty="0" smtClean="0"/>
              <a:t>4)Русская правда</a:t>
            </a: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29058" y="500042"/>
            <a:ext cx="5000660" cy="5857892"/>
          </a:xfrm>
        </p:spPr>
        <p:txBody>
          <a:bodyPr>
            <a:noAutofit/>
          </a:bodyPr>
          <a:lstStyle/>
          <a:p>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600" dirty="0" smtClean="0">
                <a:solidFill>
                  <a:srgbClr val="C00000"/>
                </a:solidFill>
              </a:rPr>
              <a:t>По Повести временных лет Владимир </a:t>
            </a:r>
            <a:r>
              <a:rPr lang="ru-RU" sz="1600" dirty="0" smtClean="0">
                <a:solidFill>
                  <a:srgbClr val="C00000"/>
                </a:solidFill>
              </a:rPr>
              <a:t>среди сыновей Святослава был третьим по старшинству после </a:t>
            </a:r>
            <a:r>
              <a:rPr lang="ru-RU" sz="1600" dirty="0" smtClean="0">
                <a:solidFill>
                  <a:srgbClr val="C00000"/>
                </a:solidFill>
              </a:rPr>
              <a:t>Ярополка и Олега. </a:t>
            </a:r>
            <a:r>
              <a:rPr lang="ru-RU" sz="1600" dirty="0" smtClean="0">
                <a:solidFill>
                  <a:srgbClr val="C00000"/>
                </a:solidFill>
              </a:rPr>
              <a:t>Все законы Владимир принимал при согласовании со своим советом, который состоял из его дружины (военных начальников) и старейшин, представителей разных городов. Согласно летописи в </a:t>
            </a:r>
            <a:r>
              <a:rPr lang="ru-RU" sz="1600" dirty="0" smtClean="0">
                <a:solidFill>
                  <a:srgbClr val="C00000"/>
                </a:solidFill>
              </a:rPr>
              <a:t>987 году Владимир </a:t>
            </a:r>
            <a:r>
              <a:rPr lang="ru-RU" sz="1600" dirty="0" smtClean="0">
                <a:solidFill>
                  <a:srgbClr val="C00000"/>
                </a:solidFill>
              </a:rPr>
              <a:t>на совете бояр принял решение о крещении «по закону греческому</a:t>
            </a:r>
            <a:r>
              <a:rPr lang="ru-RU" sz="1600" dirty="0" smtClean="0">
                <a:solidFill>
                  <a:srgbClr val="C00000"/>
                </a:solidFill>
              </a:rPr>
              <a:t>».В </a:t>
            </a:r>
            <a:r>
              <a:rPr lang="ru-RU" sz="1600" dirty="0" smtClean="0">
                <a:solidFill>
                  <a:srgbClr val="C00000"/>
                </a:solidFill>
              </a:rPr>
              <a:t>следующем </a:t>
            </a:r>
            <a:r>
              <a:rPr lang="ru-RU" sz="1600" dirty="0" smtClean="0">
                <a:solidFill>
                  <a:srgbClr val="C00000"/>
                </a:solidFill>
              </a:rPr>
              <a:t>988 году он </a:t>
            </a:r>
            <a:r>
              <a:rPr lang="ru-RU" sz="1600" dirty="0" smtClean="0">
                <a:solidFill>
                  <a:srgbClr val="C00000"/>
                </a:solidFill>
              </a:rPr>
              <a:t>захватил Корсунь </a:t>
            </a:r>
            <a:r>
              <a:rPr lang="ru-RU" sz="1600" dirty="0" smtClean="0">
                <a:solidFill>
                  <a:srgbClr val="C00000"/>
                </a:solidFill>
              </a:rPr>
              <a:t>(Херсонес в </a:t>
            </a:r>
            <a:r>
              <a:rPr lang="ru-RU" sz="1600" dirty="0" smtClean="0">
                <a:solidFill>
                  <a:srgbClr val="C00000"/>
                </a:solidFill>
              </a:rPr>
              <a:t>Крыму) и потребовал в жёны сестру византийских императоров </a:t>
            </a:r>
            <a:r>
              <a:rPr lang="ru-RU" sz="1600" dirty="0" smtClean="0">
                <a:solidFill>
                  <a:srgbClr val="C00000"/>
                </a:solidFill>
              </a:rPr>
              <a:t>Василия </a:t>
            </a:r>
            <a:r>
              <a:rPr lang="en-US" sz="1600" dirty="0" smtClean="0">
                <a:solidFill>
                  <a:srgbClr val="C00000"/>
                </a:solidFill>
              </a:rPr>
              <a:t>II</a:t>
            </a:r>
            <a:r>
              <a:rPr lang="ru-RU" sz="1600" dirty="0" smtClean="0">
                <a:solidFill>
                  <a:srgbClr val="C00000"/>
                </a:solidFill>
              </a:rPr>
              <a:t>и Константина </a:t>
            </a:r>
            <a:r>
              <a:rPr lang="en-US" sz="1600" dirty="0" smtClean="0">
                <a:solidFill>
                  <a:srgbClr val="C00000"/>
                </a:solidFill>
              </a:rPr>
              <a:t>VIII</a:t>
            </a:r>
            <a:r>
              <a:rPr lang="ru-RU" sz="1600" dirty="0" smtClean="0">
                <a:solidFill>
                  <a:srgbClr val="C00000"/>
                </a:solidFill>
              </a:rPr>
              <a:t> Анну, </a:t>
            </a:r>
            <a:r>
              <a:rPr lang="ru-RU" sz="1600" dirty="0" smtClean="0">
                <a:solidFill>
                  <a:srgbClr val="C00000"/>
                </a:solidFill>
              </a:rPr>
              <a:t>угрожая в противном случае пойти на </a:t>
            </a:r>
            <a:r>
              <a:rPr lang="ru-RU" sz="1600" dirty="0" smtClean="0">
                <a:solidFill>
                  <a:srgbClr val="C00000"/>
                </a:solidFill>
              </a:rPr>
              <a:t>Константинополь. </a:t>
            </a:r>
            <a:r>
              <a:rPr lang="ru-RU" sz="1600" dirty="0" smtClean="0">
                <a:solidFill>
                  <a:srgbClr val="C00000"/>
                </a:solidFill>
              </a:rPr>
              <a:t>Императоры согласились, потребовав в свою очередь крещения князя, чтобы сестра выходила за единоверца. Получив согласие Владимира, византийцы прислали в Корсунь Анну с попами. Отправившись в Константинополь, Владимир вместе со своей дружиной прошел обряд крещения, после чего совершил церемонию бракосочетания и вернулся в Киев.</a:t>
            </a:r>
            <a:r>
              <a:rPr lang="ru-RU" sz="1800" dirty="0" smtClean="0"/>
              <a:t/>
            </a:r>
            <a:br>
              <a:rPr lang="ru-RU" sz="1800" dirty="0" smtClean="0"/>
            </a:br>
            <a:endParaRPr lang="ru-RU" sz="1800" dirty="0"/>
          </a:p>
        </p:txBody>
      </p:sp>
      <p:pic>
        <p:nvPicPr>
          <p:cNvPr id="1026" name="Picture 2"/>
          <p:cNvPicPr>
            <a:picLocks noGrp="1" noChangeAspect="1" noChangeArrowheads="1"/>
          </p:cNvPicPr>
          <p:nvPr>
            <p:ph idx="1"/>
          </p:nvPr>
        </p:nvPicPr>
        <p:blipFill>
          <a:blip r:embed="rId2"/>
          <a:srcRect/>
          <a:stretch>
            <a:fillRect/>
          </a:stretch>
        </p:blipFill>
        <p:spPr bwMode="auto">
          <a:xfrm>
            <a:off x="214282" y="214290"/>
            <a:ext cx="3857652" cy="5786478"/>
          </a:xfrm>
          <a:prstGeom prst="rect">
            <a:avLst/>
          </a:prstGeom>
          <a:noFill/>
          <a:ln w="9525">
            <a:noFill/>
            <a:miter lim="800000"/>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7" name="Прямоугольник 6"/>
          <p:cNvSpPr/>
          <p:nvPr/>
        </p:nvSpPr>
        <p:spPr>
          <a:xfrm>
            <a:off x="3500430" y="0"/>
            <a:ext cx="4143404" cy="1200329"/>
          </a:xfrm>
          <a:prstGeom prst="rect">
            <a:avLst/>
          </a:prstGeom>
        </p:spPr>
        <p:txBody>
          <a:bodyPr wrap="square">
            <a:spAutoFit/>
          </a:bodyPr>
          <a:lstStyle/>
          <a:p>
            <a:r>
              <a:rPr lang="ru-RU" sz="3600" dirty="0" smtClean="0">
                <a:solidFill>
                  <a:schemeClr val="tx2">
                    <a:lumMod val="60000"/>
                    <a:lumOff val="40000"/>
                  </a:schemeClr>
                </a:solidFill>
              </a:rPr>
              <a:t>Владимир красное солнышко</a:t>
            </a:r>
            <a:endParaRPr lang="ru-RU" sz="3600" dirty="0">
              <a:solidFill>
                <a:schemeClr val="tx2">
                  <a:lumMod val="60000"/>
                  <a:lumOff val="40000"/>
                </a:schemeClr>
              </a:solidFill>
            </a:endParaRPr>
          </a:p>
        </p:txBody>
      </p:sp>
      <p:sp>
        <p:nvSpPr>
          <p:cNvPr id="8" name="Прямоугольник 7"/>
          <p:cNvSpPr/>
          <p:nvPr/>
        </p:nvSpPr>
        <p:spPr>
          <a:xfrm>
            <a:off x="0" y="3857628"/>
            <a:ext cx="3786182" cy="3416320"/>
          </a:xfrm>
          <a:prstGeom prst="rect">
            <a:avLst/>
          </a:prstGeom>
          <a:noFill/>
        </p:spPr>
        <p:txBody>
          <a:bodyPr wrap="square" lIns="91440" tIns="45720" rIns="91440" bIns="45720">
            <a:spAutoFit/>
            <a:scene3d>
              <a:camera prst="isometricOffAxis1Right"/>
              <a:lightRig rig="threePt" dir="t"/>
            </a:scene3d>
          </a:bodyPr>
          <a:lstStyle/>
          <a:p>
            <a:pPr algn="ctr"/>
            <a:r>
              <a:rPr lang="ru-RU"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t>
            </a:r>
            <a:r>
              <a:rPr lang="ru-RU" sz="5400" b="1"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ок</a:t>
            </a:r>
            <a:r>
              <a:rPr lang="ru-RU"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ru-RU"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3" action="ppaction://hlinkfile" tooltip="960"/>
              </a:rPr>
              <a:t>960</a:t>
            </a:r>
            <a:r>
              <a:rPr lang="ru-RU"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 </a:t>
            </a:r>
            <a:r>
              <a:rPr lang="ru-RU"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4" action="ppaction://hlinkfile" tooltip="15 июля"/>
              </a:rPr>
              <a:t>15 июля</a:t>
            </a:r>
            <a:r>
              <a:rPr lang="ru-RU"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ru-RU"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5" action="ppaction://hlinkfile" tooltip="1015"/>
              </a:rPr>
              <a:t>1015</a:t>
            </a:r>
            <a:r>
              <a:rPr lang="ru-RU"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t>
            </a:r>
          </a:p>
          <a:p>
            <a:pPr algn="ct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ransition>
    <p:check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29600" cy="785818"/>
          </a:xfrm>
        </p:spPr>
        <p:txBody>
          <a:bodyPr>
            <a:normAutofit fontScale="90000"/>
          </a:bodyPr>
          <a:lstStyle/>
          <a:p>
            <a:r>
              <a:rPr lang="ru-RU" dirty="0" smtClean="0"/>
              <a:t>Правление Ярослава Мудрого.</a:t>
            </a:r>
            <a:endParaRPr lang="ru-RU" dirty="0"/>
          </a:p>
        </p:txBody>
      </p:sp>
      <p:pic>
        <p:nvPicPr>
          <p:cNvPr id="2050" name="Picture 2"/>
          <p:cNvPicPr>
            <a:picLocks noGrp="1" noChangeAspect="1" noChangeArrowheads="1"/>
          </p:cNvPicPr>
          <p:nvPr>
            <p:ph idx="1"/>
          </p:nvPr>
        </p:nvPicPr>
        <p:blipFill>
          <a:blip r:embed="rId2"/>
          <a:srcRect/>
          <a:stretch>
            <a:fillRect/>
          </a:stretch>
        </p:blipFill>
        <p:spPr bwMode="auto">
          <a:xfrm>
            <a:off x="214282" y="1285860"/>
            <a:ext cx="3643306" cy="5357850"/>
          </a:xfrm>
          <a:prstGeom prst="rect">
            <a:avLst/>
          </a:prstGeom>
          <a:noFill/>
          <a:ln w="9525">
            <a:noFill/>
            <a:miter lim="800000"/>
            <a:headEnd/>
            <a:tailEnd/>
          </a:ln>
          <a:effectLst/>
          <a:scene3d>
            <a:camera prst="perspectiveRight"/>
            <a:lightRig rig="threePt" dir="t"/>
          </a:scene3d>
        </p:spPr>
      </p:pic>
      <p:sp>
        <p:nvSpPr>
          <p:cNvPr id="7" name="Прямоугольник 6"/>
          <p:cNvSpPr/>
          <p:nvPr/>
        </p:nvSpPr>
        <p:spPr>
          <a:xfrm>
            <a:off x="3857620" y="928670"/>
            <a:ext cx="4572000" cy="5909310"/>
          </a:xfrm>
          <a:prstGeom prst="rect">
            <a:avLst/>
          </a:prstGeom>
        </p:spPr>
        <p:txBody>
          <a:bodyPr wrap="square">
            <a:spAutoFit/>
          </a:bodyPr>
          <a:lstStyle/>
          <a:p>
            <a:r>
              <a:rPr lang="ru-RU" dirty="0" smtClean="0"/>
              <a:t>При Ярославе Мудром  Русь достигла значительных успехов во всех сферах жизни. Стремясь установить порядок и законность в русских землях, Ярослав в начале своего правления ввёл в действие первый на Руси писанный свод законов – Русскую Правду. С большим упорством и настойчивостью  Ярослав Мудрый продолжал внешнюю политику  деда и отца. Он утвердил власть Руси к Западу  Чудского озера, ходил походами против воинственных литовских племён.  Ярослав завершил многолетние усилия Владимира по борьбе с печенегами. В 1036 г. Он нанёс под стенами  Киева сокрушительное поражение  печенежскому  войску. Русь при Ярославе Мудром  стала поистине европейской державой. С её политикой считались все соседи. На востоке, вплоть до низовьев Волги, у неё теперь не было соперников.</a:t>
            </a:r>
            <a:endParaRPr lang="ru-RU" dirty="0"/>
          </a:p>
        </p:txBody>
      </p:sp>
      <p:sp>
        <p:nvSpPr>
          <p:cNvPr id="8" name="Прямоугольник 7"/>
          <p:cNvSpPr/>
          <p:nvPr/>
        </p:nvSpPr>
        <p:spPr>
          <a:xfrm rot="21007361">
            <a:off x="266934" y="5300954"/>
            <a:ext cx="3581237" cy="923330"/>
          </a:xfrm>
          <a:prstGeom prst="rect">
            <a:avLst/>
          </a:prstGeom>
          <a:noFill/>
        </p:spPr>
        <p:txBody>
          <a:bodyPr wrap="none" lIns="91440" tIns="45720" rIns="91440" bIns="45720">
            <a:prstTxWarp prst="textWave1">
              <a:avLst/>
            </a:prstTxWarp>
            <a:spAutoFit/>
          </a:bodyPr>
          <a:lstStyle/>
          <a:p>
            <a:pPr algn="ctr"/>
            <a:r>
              <a:rPr lang="ru-RU" sz="5400" b="1" dirty="0" smtClean="0"/>
              <a:t>(</a:t>
            </a:r>
            <a:r>
              <a:rPr lang="ru-RU"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1019-1054)</a:t>
            </a:r>
            <a:endParaRPr lang="ru-RU"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8229600" cy="857256"/>
          </a:xfrm>
        </p:spPr>
        <p:txBody>
          <a:bodyPr/>
          <a:lstStyle/>
          <a:p>
            <a:pPr algn="ctr"/>
            <a:r>
              <a:rPr lang="ru-RU" dirty="0" smtClean="0"/>
              <a:t>         Владимир Мономах.</a:t>
            </a:r>
            <a:endParaRPr lang="ru-RU" dirty="0"/>
          </a:p>
        </p:txBody>
      </p:sp>
      <p:sp>
        <p:nvSpPr>
          <p:cNvPr id="3" name="Содержимое 2"/>
          <p:cNvSpPr>
            <a:spLocks noGrp="1"/>
          </p:cNvSpPr>
          <p:nvPr>
            <p:ph idx="1"/>
          </p:nvPr>
        </p:nvSpPr>
        <p:spPr>
          <a:xfrm>
            <a:off x="3857620" y="1285860"/>
            <a:ext cx="4829180" cy="5357850"/>
          </a:xfrm>
        </p:spPr>
        <p:txBody>
          <a:bodyPr>
            <a:normAutofit/>
          </a:bodyPr>
          <a:lstStyle/>
          <a:p>
            <a:pPr>
              <a:buNone/>
            </a:pPr>
            <a:r>
              <a:rPr lang="ru-RU" sz="2000" dirty="0" smtClean="0"/>
              <a:t>     Время Владимира Мономаха на </a:t>
            </a:r>
            <a:r>
              <a:rPr lang="ru-RU" sz="2000" dirty="0" smtClean="0"/>
              <a:t>Р</a:t>
            </a:r>
            <a:r>
              <a:rPr lang="ru-RU" sz="2000" dirty="0" smtClean="0"/>
              <a:t>уси оказалось самым плодотворным за последнее десятилетие. Он прекратил внутреннюю борьбу. Сразу же после начала своего правления он дал Руси новую Русскую Правду, которая называлась «Устав Владимира Всеволодовича». Владимир Мономах воссоздал единство Руси. Одной из главных заслуг Владимира Мономаха стала организация дальнейшего наступления на половцев и предотвращение их набегов. Это уже не была оборона. Русь сама стремилась нанести удар своим врагам.</a:t>
            </a:r>
            <a:endParaRPr lang="ru-RU" sz="2000" dirty="0"/>
          </a:p>
        </p:txBody>
      </p:sp>
      <p:pic>
        <p:nvPicPr>
          <p:cNvPr id="3074" name="Picture 2"/>
          <p:cNvPicPr>
            <a:picLocks noChangeAspect="1" noChangeArrowheads="1"/>
          </p:cNvPicPr>
          <p:nvPr/>
        </p:nvPicPr>
        <p:blipFill>
          <a:blip r:embed="rId2"/>
          <a:srcRect/>
          <a:stretch>
            <a:fillRect/>
          </a:stretch>
        </p:blipFill>
        <p:spPr bwMode="auto">
          <a:xfrm>
            <a:off x="357158" y="1214422"/>
            <a:ext cx="3714776" cy="4572032"/>
          </a:xfrm>
          <a:prstGeom prst="rect">
            <a:avLst/>
          </a:prstGeom>
          <a:noFill/>
          <a:ln w="9525">
            <a:noFill/>
            <a:miter lim="800000"/>
            <a:headEnd/>
            <a:tailEnd/>
          </a:ln>
          <a:effectLst/>
        </p:spPr>
      </p:pic>
      <p:sp>
        <p:nvSpPr>
          <p:cNvPr id="5" name="Прямоугольник 4"/>
          <p:cNvSpPr/>
          <p:nvPr/>
        </p:nvSpPr>
        <p:spPr>
          <a:xfrm>
            <a:off x="714348" y="5103674"/>
            <a:ext cx="2870274" cy="1754326"/>
          </a:xfrm>
          <a:prstGeom prst="rect">
            <a:avLst/>
          </a:prstGeom>
          <a:noFill/>
        </p:spPr>
        <p:txBody>
          <a:bodyPr wrap="none" lIns="91440" tIns="45720" rIns="91440" bIns="45720">
            <a:prstTxWarp prst="textArchUp">
              <a:avLst/>
            </a:prstTxWarp>
            <a:spAutoFit/>
          </a:bodyPr>
          <a:lstStyle/>
          <a:p>
            <a:pPr algn="ctr"/>
            <a:r>
              <a:rPr lang="ru-RU"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1053-1125</a:t>
            </a:r>
            <a:r>
              <a:rPr lang="ru-RU" sz="5400" dirty="0" smtClean="0"/>
              <a:t/>
            </a:r>
            <a:br>
              <a:rPr lang="ru-RU" sz="5400" dirty="0" smtClean="0"/>
            </a:br>
            <a:endParaRPr lang="ru-RU"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t>Русская правда</a:t>
            </a:r>
            <a:endParaRPr lang="ru-RU" dirty="0"/>
          </a:p>
        </p:txBody>
      </p:sp>
      <p:sp>
        <p:nvSpPr>
          <p:cNvPr id="3" name="Содержимое 2"/>
          <p:cNvSpPr>
            <a:spLocks noGrp="1"/>
          </p:cNvSpPr>
          <p:nvPr>
            <p:ph idx="1"/>
          </p:nvPr>
        </p:nvSpPr>
        <p:spPr/>
        <p:txBody>
          <a:bodyPr>
            <a:normAutofit fontScale="85000" lnSpcReduction="20000"/>
          </a:bodyPr>
          <a:lstStyle/>
          <a:p>
            <a:r>
              <a:rPr lang="ru-RU" dirty="0" smtClean="0"/>
              <a:t>Большинство </a:t>
            </a:r>
            <a:r>
              <a:rPr lang="ru-RU" dirty="0" smtClean="0"/>
              <a:t>современных исследователей связывают Древнейшую Правду с именем киевского князя </a:t>
            </a:r>
            <a:r>
              <a:rPr lang="ru-RU" dirty="0" smtClean="0"/>
              <a:t>Ярослава Мудрого. </a:t>
            </a:r>
            <a:r>
              <a:rPr lang="ru-RU" dirty="0" smtClean="0"/>
              <a:t>Примерный период ее создания 1019—1054 гг. Нормы Русской Правды были постепенно кодифицированы к</a:t>
            </a:r>
            <a:r>
              <a:rPr lang="ru-RU" dirty="0" smtClean="0"/>
              <a:t>иевским князьям на </a:t>
            </a:r>
            <a:r>
              <a:rPr lang="ru-RU" dirty="0" smtClean="0"/>
              <a:t>основе устного племенного права, с включением моментов скандинавского и византийского права, а также церковного влияния. Краткая Правда» состояла из 43 статей. Первая ее часть, наиболее древняя, говорила еще о сохранении обычая </a:t>
            </a:r>
            <a:r>
              <a:rPr lang="ru-RU" dirty="0" smtClean="0"/>
              <a:t>кровавой мести, </a:t>
            </a:r>
            <a:r>
              <a:rPr lang="ru-RU" dirty="0" smtClean="0"/>
              <a:t>об отсутствии достаточно четкой дифференциации размеров судебных штрафов в зависимости от социального статуса потерпевшего. Вторая часть </a:t>
            </a:r>
            <a:r>
              <a:rPr lang="ru-RU" dirty="0" smtClean="0"/>
              <a:t>отражала </a:t>
            </a:r>
            <a:r>
              <a:rPr lang="ru-RU" dirty="0" smtClean="0"/>
              <a:t>дальнейший процесс развития феодальных отношений: кровная месть отменялась, жизнь, имущество феодалов ограждались повышенными мерами наказания.</a:t>
            </a:r>
            <a:endParaRPr lang="ru-RU" dirty="0"/>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098" name="Picture 2" descr="H:\Катя\1303214804_10.jpg"/>
          <p:cNvPicPr>
            <a:picLocks noGrp="1" noChangeAspect="1" noChangeArrowheads="1"/>
          </p:cNvPicPr>
          <p:nvPr>
            <p:ph idx="1"/>
          </p:nvPr>
        </p:nvPicPr>
        <p:blipFill>
          <a:blip r:embed="rId2"/>
          <a:srcRect/>
          <a:stretch>
            <a:fillRect/>
          </a:stretch>
        </p:blipFill>
        <p:spPr bwMode="auto">
          <a:xfrm>
            <a:off x="857224" y="285728"/>
            <a:ext cx="7572427" cy="6357981"/>
          </a:xfrm>
          <a:prstGeom prst="rect">
            <a:avLst/>
          </a:prstGeom>
          <a:noFill/>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Выводы:</a:t>
            </a:r>
            <a:endParaRPr lang="ru-RU" dirty="0"/>
          </a:p>
        </p:txBody>
      </p:sp>
      <p:sp>
        <p:nvSpPr>
          <p:cNvPr id="3" name="Содержимое 2"/>
          <p:cNvSpPr>
            <a:spLocks noGrp="1"/>
          </p:cNvSpPr>
          <p:nvPr>
            <p:ph idx="1"/>
          </p:nvPr>
        </p:nvSpPr>
        <p:spPr/>
        <p:txBody>
          <a:bodyPr/>
          <a:lstStyle/>
          <a:p>
            <a:r>
              <a:rPr lang="ru-RU" dirty="0" smtClean="0"/>
              <a:t>Все вышеперечисленные князья оказывали влияние на формирование Русской правды. Каждый князь принимал огромное участие в становлении Российского Государства.</a:t>
            </a:r>
            <a:endParaRPr lang="ru-RU" dirty="0"/>
          </a:p>
        </p:txBody>
      </p:sp>
    </p:spTree>
  </p:cSld>
  <p:clrMapOvr>
    <a:masterClrMapping/>
  </p:clrMapOvr>
  <p:transition>
    <p:strips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270</TotalTime>
  <Words>292</Words>
  <PresentationFormat>Экран (4:3)</PresentationFormat>
  <Paragraphs>21</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Поток</vt:lpstr>
      <vt:lpstr>Слайд 1</vt:lpstr>
      <vt:lpstr>План.</vt:lpstr>
      <vt:lpstr>             По Повести временных лет Владимир среди сыновей Святослава был третьим по старшинству после Ярополка и Олега. Все законы Владимир принимал при согласовании со своим советом, который состоял из его дружины (военных начальников) и старейшин, представителей разных городов. Согласно летописи в 987 году Владимир на совете бояр принял решение о крещении «по закону греческому».В следующем 988 году он захватил Корсунь (Херсонес в Крыму) и потребовал в жёны сестру византийских императоров Василия IIи Константина VIII Анну, угрожая в противном случае пойти на Константинополь. Императоры согласились, потребовав в свою очередь крещения князя, чтобы сестра выходила за единоверца. Получив согласие Владимира, византийцы прислали в Корсунь Анну с попами. Отправившись в Константинополь, Владимир вместе со своей дружиной прошел обряд крещения, после чего совершил церемонию бракосочетания и вернулся в Киев. </vt:lpstr>
      <vt:lpstr>Правление Ярослава Мудрого.</vt:lpstr>
      <vt:lpstr>         Владимир Мономах.</vt:lpstr>
      <vt:lpstr>Русская правда</vt:lpstr>
      <vt:lpstr>Слайд 7</vt:lpstr>
      <vt:lpstr>Выводы: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1</cp:lastModifiedBy>
  <cp:revision>32</cp:revision>
  <dcterms:modified xsi:type="dcterms:W3CDTF">2011-10-08T14:32:10Z</dcterms:modified>
</cp:coreProperties>
</file>