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3" r:id="rId2"/>
    <p:sldId id="28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23A81-A2D3-4B9E-8670-75641BA03651}" type="datetimeFigureOut">
              <a:rPr lang="ru-RU" smtClean="0"/>
              <a:pPr/>
              <a:t>09.12.2011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F3F2D-41BA-4911-AD00-6EF61A185F5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23A81-A2D3-4B9E-8670-75641BA03651}" type="datetimeFigureOut">
              <a:rPr lang="ru-RU" smtClean="0"/>
              <a:pPr/>
              <a:t>09.12.2011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F3F2D-41BA-4911-AD00-6EF61A185F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23A81-A2D3-4B9E-8670-75641BA03651}" type="datetimeFigureOut">
              <a:rPr lang="ru-RU" smtClean="0"/>
              <a:pPr/>
              <a:t>09.12.2011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F3F2D-41BA-4911-AD00-6EF61A185F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23A81-A2D3-4B9E-8670-75641BA03651}" type="datetimeFigureOut">
              <a:rPr lang="ru-RU" smtClean="0"/>
              <a:pPr/>
              <a:t>09.12.2011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F3F2D-41BA-4911-AD00-6EF61A185F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23A81-A2D3-4B9E-8670-75641BA03651}" type="datetimeFigureOut">
              <a:rPr lang="ru-RU" smtClean="0"/>
              <a:pPr/>
              <a:t>09.12.2011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5DF3F2D-41BA-4911-AD00-6EF61A185F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23A81-A2D3-4B9E-8670-75641BA03651}" type="datetimeFigureOut">
              <a:rPr lang="ru-RU" smtClean="0"/>
              <a:pPr/>
              <a:t>09.12.2011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F3F2D-41BA-4911-AD00-6EF61A185F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23A81-A2D3-4B9E-8670-75641BA03651}" type="datetimeFigureOut">
              <a:rPr lang="ru-RU" smtClean="0"/>
              <a:pPr/>
              <a:t>09.12.2011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F3F2D-41BA-4911-AD00-6EF61A185F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23A81-A2D3-4B9E-8670-75641BA03651}" type="datetimeFigureOut">
              <a:rPr lang="ru-RU" smtClean="0"/>
              <a:pPr/>
              <a:t>09.12.2011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F3F2D-41BA-4911-AD00-6EF61A185F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23A81-A2D3-4B9E-8670-75641BA03651}" type="datetimeFigureOut">
              <a:rPr lang="ru-RU" smtClean="0"/>
              <a:pPr/>
              <a:t>09.12.2011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F3F2D-41BA-4911-AD00-6EF61A185F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23A81-A2D3-4B9E-8670-75641BA03651}" type="datetimeFigureOut">
              <a:rPr lang="ru-RU" smtClean="0"/>
              <a:pPr/>
              <a:t>09.12.2011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F3F2D-41BA-4911-AD00-6EF61A185F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23A81-A2D3-4B9E-8670-75641BA03651}" type="datetimeFigureOut">
              <a:rPr lang="ru-RU" smtClean="0"/>
              <a:pPr/>
              <a:t>09.12.2011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F3F2D-41BA-4911-AD00-6EF61A185F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F923A81-A2D3-4B9E-8670-75641BA03651}" type="datetimeFigureOut">
              <a:rPr lang="ru-RU" smtClean="0"/>
              <a:pPr/>
              <a:t>09.12.2011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5DF3F2D-41BA-4911-AD00-6EF61A185F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2599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ГОУ среднего профессионального образования Строительный колледж № 38</a:t>
            </a: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Преподаватель истории и права Бушуев Алексей Николаевич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Теории происхождения права.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2. Теория естественного права.</a:t>
            </a:r>
          </a:p>
          <a:p>
            <a:pPr>
              <a:buNone/>
            </a:pPr>
            <a:r>
              <a:rPr lang="ru-RU" sz="3600" dirty="0" smtClean="0"/>
              <a:t>Законы, принимаемые в государстве должны быть естественными. Источником права есть разум. Справедливость в том, чтобы не нарушать законы государства, в котором состоишь гражданином.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Теории происхождения права.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3. Историческая школа права.</a:t>
            </a:r>
          </a:p>
          <a:p>
            <a:pPr>
              <a:buNone/>
            </a:pPr>
            <a:r>
              <a:rPr lang="ru-RU" sz="3600" dirty="0" smtClean="0"/>
              <a:t>Право возникло из потребности разрешения споров. Право должно соответствовать духу эпохи, правовые нормы могут меняться.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Теории происхождения права.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4. Позитивная теория.</a:t>
            </a:r>
          </a:p>
          <a:p>
            <a:pPr>
              <a:buNone/>
            </a:pPr>
            <a:r>
              <a:rPr lang="ru-RU" sz="3600" dirty="0" smtClean="0"/>
              <a:t>Право представленной собой нормы, установленные государством и направленные на удовлетворение интересов человека.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Теории происхождения права.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5. Реалистическая теория права.</a:t>
            </a:r>
          </a:p>
          <a:p>
            <a:pPr>
              <a:buNone/>
            </a:pPr>
            <a:r>
              <a:rPr lang="ru-RU" sz="3600" dirty="0" smtClean="0"/>
              <a:t>Роберт </a:t>
            </a:r>
            <a:r>
              <a:rPr lang="ru-RU" sz="3600" dirty="0" err="1" smtClean="0"/>
              <a:t>Иеринг</a:t>
            </a:r>
            <a:r>
              <a:rPr lang="ru-RU" sz="3600" dirty="0" smtClean="0"/>
              <a:t> считал, что сила является матерью права; право- это право силы сильного. В основу положен конфликт, идущий в реальной жизни.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Теории происхождения права.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6. </a:t>
            </a:r>
            <a:r>
              <a:rPr lang="ru-RU" sz="3600" dirty="0" err="1" smtClean="0">
                <a:solidFill>
                  <a:srgbClr val="FFFF00"/>
                </a:solidFill>
              </a:rPr>
              <a:t>Нормативистская</a:t>
            </a:r>
            <a:r>
              <a:rPr lang="ru-RU" sz="3600" dirty="0" smtClean="0">
                <a:solidFill>
                  <a:srgbClr val="FFFF00"/>
                </a:solidFill>
              </a:rPr>
              <a:t> теория права.</a:t>
            </a:r>
          </a:p>
          <a:p>
            <a:pPr>
              <a:buNone/>
            </a:pPr>
            <a:r>
              <a:rPr lang="ru-RU" sz="3600" dirty="0" smtClean="0"/>
              <a:t>Право есть принудительный нормативный порядок, модель поведения людей.</a:t>
            </a:r>
          </a:p>
          <a:p>
            <a:pPr>
              <a:buNone/>
            </a:pPr>
            <a:r>
              <a:rPr lang="ru-RU" sz="3600" dirty="0" smtClean="0"/>
              <a:t>Мы должны вести себя так, как установлено законами.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Теории происхождения права.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7. Психологическая теория права.</a:t>
            </a:r>
          </a:p>
          <a:p>
            <a:pPr>
              <a:buNone/>
            </a:pPr>
            <a:r>
              <a:rPr lang="ru-RU" sz="3600" dirty="0" smtClean="0"/>
              <a:t>Правовые начала коренятся в психике человека.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Теории происхождения права.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8. Марксистская теория.</a:t>
            </a:r>
          </a:p>
          <a:p>
            <a:pPr>
              <a:buNone/>
            </a:pPr>
            <a:r>
              <a:rPr lang="ru-RU" sz="3600" dirty="0" smtClean="0"/>
              <a:t>Право есть воля господствующего класса, возведенная в закон.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0B0F0"/>
                </a:solidFill>
                <a:latin typeface="+mn-lt"/>
              </a:rPr>
              <a:t>Основные черты и признаки права.</a:t>
            </a:r>
            <a:endParaRPr lang="ru-RU" sz="6000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285992"/>
            <a:ext cx="7543824" cy="4023368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4400" dirty="0" smtClean="0">
                <a:solidFill>
                  <a:srgbClr val="FF0000"/>
                </a:solidFill>
              </a:rPr>
              <a:t>Нормативность. </a:t>
            </a:r>
          </a:p>
          <a:p>
            <a:pPr marL="514350" indent="-514350">
              <a:buNone/>
            </a:pPr>
            <a:r>
              <a:rPr lang="ru-RU" sz="4400" dirty="0" smtClean="0"/>
              <a:t>Право состоит из норм, то есть правил общего характера, адресованных всем людям.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0B0F0"/>
                </a:solidFill>
              </a:rPr>
              <a:t>Основные черты и признаки права.</a:t>
            </a:r>
            <a:endParaRPr lang="ru-RU" sz="60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357430"/>
            <a:ext cx="7829576" cy="395193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2. Общеобязательность.</a:t>
            </a:r>
          </a:p>
          <a:p>
            <a:pPr marL="514350" indent="-514350">
              <a:buNone/>
            </a:pPr>
            <a:r>
              <a:rPr lang="ru-RU" sz="4000" dirty="0" smtClean="0"/>
              <a:t>Правовые нормы регулируют поведение всех членов общества и обязательны для исполнения любыми лицами и организациями.</a:t>
            </a:r>
          </a:p>
          <a:p>
            <a:pPr>
              <a:buNone/>
            </a:pP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0B0F0"/>
                </a:solidFill>
              </a:rPr>
              <a:t>Основные черты и признаки права.</a:t>
            </a:r>
            <a:endParaRPr lang="ru-RU" sz="60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143116"/>
            <a:ext cx="7829576" cy="41662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3. Формальная определенность.</a:t>
            </a:r>
          </a:p>
          <a:p>
            <a:pPr>
              <a:buNone/>
            </a:pPr>
            <a:r>
              <a:rPr lang="ru-RU" sz="4400" dirty="0" smtClean="0"/>
              <a:t>Правовые нормы выражены в письменной форме и закреплены в различных источниках права.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26064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FF00"/>
                </a:solidFill>
                <a:latin typeface="+mn-lt"/>
              </a:rPr>
              <a:t>Роль права в жизни человека, общества и государства.</a:t>
            </a:r>
            <a:endParaRPr lang="ru-RU" sz="6600" dirty="0">
              <a:solidFill>
                <a:srgbClr val="FFFF0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0B0F0"/>
                </a:solidFill>
              </a:rPr>
              <a:t>Основные черты и признаки права.</a:t>
            </a:r>
            <a:endParaRPr lang="ru-RU" sz="60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000240"/>
            <a:ext cx="7829576" cy="430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4. Системность</a:t>
            </a:r>
            <a:r>
              <a:rPr lang="ru-RU" sz="4400" dirty="0" smtClean="0"/>
              <a:t>.</a:t>
            </a:r>
          </a:p>
          <a:p>
            <a:pPr>
              <a:buNone/>
            </a:pPr>
            <a:r>
              <a:rPr lang="ru-RU" sz="4400" dirty="0" smtClean="0"/>
              <a:t>Все правовые нормы логически взаимосвязаны, они вытекают одна из другой, образуя целостную систему законодательства.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0B0F0"/>
                </a:solidFill>
              </a:rPr>
              <a:t>Основные черты и признаки права.</a:t>
            </a:r>
            <a:endParaRPr lang="ru-RU" sz="60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214554"/>
            <a:ext cx="7543824" cy="40948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5. Гарантированность государства.</a:t>
            </a:r>
          </a:p>
          <a:p>
            <a:pPr>
              <a:buNone/>
            </a:pPr>
            <a:r>
              <a:rPr lang="ru-RU" sz="4400" dirty="0" smtClean="0"/>
              <a:t>Реализация правовых норм обеспечена принудительной силой государства.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0B0F0"/>
                </a:solidFill>
              </a:rPr>
              <a:t>Основные черты и признаки права.</a:t>
            </a:r>
            <a:endParaRPr lang="ru-RU" sz="60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2571744"/>
            <a:ext cx="7400948" cy="3737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6. Многократность применения.</a:t>
            </a:r>
          </a:p>
          <a:p>
            <a:pPr>
              <a:buNone/>
            </a:pPr>
            <a:r>
              <a:rPr lang="ru-RU" sz="4400" dirty="0" smtClean="0"/>
              <a:t>Нормы права рассчитаны на неограниченное количество случаев.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</a:rPr>
              <a:t>Функции права:</a:t>
            </a:r>
            <a:endParaRPr lang="ru-RU" sz="6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2143116"/>
            <a:ext cx="7901014" cy="4094806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4400" dirty="0" smtClean="0">
                <a:solidFill>
                  <a:srgbClr val="FF0000"/>
                </a:solidFill>
              </a:rPr>
              <a:t>Регулятивная.</a:t>
            </a:r>
          </a:p>
          <a:p>
            <a:pPr marL="514350" indent="-514350">
              <a:buNone/>
            </a:pPr>
            <a:r>
              <a:rPr lang="ru-RU" sz="4400" dirty="0" smtClean="0"/>
              <a:t>Право воздействует на поведение человека правовыми средствами.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</a:rPr>
              <a:t>Функции права:</a:t>
            </a:r>
            <a:endParaRPr lang="ru-RU" sz="6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357430"/>
            <a:ext cx="7758138" cy="38804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2. Ограничительная.</a:t>
            </a:r>
          </a:p>
          <a:p>
            <a:pPr>
              <a:buNone/>
            </a:pPr>
            <a:r>
              <a:rPr lang="ru-RU" sz="4400" dirty="0" smtClean="0"/>
              <a:t>Право способно охранять основы существующего строя.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</a:rPr>
              <a:t>Функции права:</a:t>
            </a:r>
            <a:endParaRPr lang="ru-RU" sz="6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357430"/>
            <a:ext cx="7543824" cy="39519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3. Гуманистическая.</a:t>
            </a:r>
          </a:p>
          <a:p>
            <a:pPr>
              <a:buNone/>
            </a:pPr>
            <a:r>
              <a:rPr lang="ru-RU" sz="4400" dirty="0" smtClean="0"/>
              <a:t>Право смягчает возникающие в обществе противоречия и конфликты.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</a:rPr>
              <a:t>Функции права:</a:t>
            </a:r>
            <a:endParaRPr lang="ru-RU" sz="6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857364"/>
            <a:ext cx="7400948" cy="44519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4. Идеологическая.</a:t>
            </a:r>
          </a:p>
          <a:p>
            <a:pPr>
              <a:buNone/>
            </a:pPr>
            <a:r>
              <a:rPr lang="ru-RU" sz="4000" dirty="0" smtClean="0"/>
              <a:t>Право способно формировать в общественном сознании представления о необходимых и желательных правилах поведения.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</a:rPr>
              <a:t>Функции права:</a:t>
            </a:r>
            <a:endParaRPr lang="ru-RU" sz="6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785926"/>
            <a:ext cx="7615262" cy="45234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5. Воспитательная.</a:t>
            </a:r>
          </a:p>
          <a:p>
            <a:pPr>
              <a:buNone/>
            </a:pPr>
            <a:r>
              <a:rPr lang="ru-RU" sz="4400" dirty="0" smtClean="0"/>
              <a:t>Право развивает в людях чувства справедливости, добра, гуманности.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+mn-lt"/>
              </a:rPr>
              <a:t>План урока:</a:t>
            </a:r>
            <a:endParaRPr lang="ru-RU" sz="60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4400" dirty="0" smtClean="0"/>
              <a:t>Понятие права.</a:t>
            </a:r>
          </a:p>
          <a:p>
            <a:pPr marL="514350" indent="-514350">
              <a:buAutoNum type="arabicPeriod"/>
            </a:pPr>
            <a:r>
              <a:rPr lang="ru-RU" sz="4400" dirty="0" smtClean="0"/>
              <a:t>Теории происхождения права.</a:t>
            </a:r>
          </a:p>
          <a:p>
            <a:pPr marL="514350" indent="-514350">
              <a:buAutoNum type="arabicPeriod"/>
            </a:pPr>
            <a:r>
              <a:rPr lang="ru-RU" sz="4400" dirty="0" smtClean="0"/>
              <a:t>Основные черты и признаки права.</a:t>
            </a:r>
          </a:p>
          <a:p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+mn-lt"/>
              </a:rPr>
              <a:t>Право- это</a:t>
            </a:r>
            <a:endParaRPr lang="ru-RU" sz="60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Совокупность общеобязательных правил поведения, установленных или санкционированных государством и им же обеспечиваемых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+mn-lt"/>
              </a:rPr>
              <a:t>Право- это</a:t>
            </a:r>
            <a:endParaRPr lang="ru-RU" sz="60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Установленная и гарантированная законом наша возможность вести себя определенным образом по отношению к обществу и государству.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+mn-lt"/>
              </a:rPr>
              <a:t>Пути формирования права:</a:t>
            </a:r>
            <a:endParaRPr lang="ru-RU" sz="60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500306"/>
            <a:ext cx="7800972" cy="3923342"/>
          </a:xfrm>
        </p:spPr>
        <p:txBody>
          <a:bodyPr/>
          <a:lstStyle/>
          <a:p>
            <a:pPr>
              <a:buNone/>
            </a:pPr>
            <a:r>
              <a:rPr lang="en-US" sz="4000" dirty="0" smtClean="0"/>
              <a:t>1</a:t>
            </a:r>
            <a:r>
              <a:rPr lang="ru-RU" sz="4000" dirty="0" smtClean="0"/>
              <a:t>. Государство санкционировало обычаи, которые сложились в родовом обществе, принуждая людей к их исполнению.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+mn-lt"/>
              </a:rPr>
              <a:t>Пути формирования права:</a:t>
            </a:r>
            <a:endParaRPr lang="ru-RU" sz="60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357430"/>
            <a:ext cx="7758138" cy="3951930"/>
          </a:xfrm>
        </p:spPr>
        <p:txBody>
          <a:bodyPr/>
          <a:lstStyle/>
          <a:p>
            <a:pPr>
              <a:buNone/>
            </a:pPr>
            <a:r>
              <a:rPr lang="ru-RU" sz="4000" dirty="0" smtClean="0"/>
              <a:t>2. Государство создавало специальные органы, ответственные за существование в обществе справедливых и обязательных для всех правил поведения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+mn-lt"/>
              </a:rPr>
              <a:t>Пути формирования права:</a:t>
            </a:r>
            <a:endParaRPr lang="ru-RU" sz="60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000240"/>
            <a:ext cx="7829576" cy="430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smtClean="0"/>
              <a:t>3. Государство </a:t>
            </a:r>
            <a:r>
              <a:rPr lang="ru-RU" sz="4000" dirty="0" smtClean="0"/>
              <a:t>само издавало специальные нормативные акты.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Теории происхождения права.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1. Теория божественного происхождения права.</a:t>
            </a:r>
          </a:p>
          <a:p>
            <a:pPr>
              <a:buNone/>
            </a:pPr>
            <a:r>
              <a:rPr lang="ru-RU" sz="3600" dirty="0" smtClean="0"/>
              <a:t>Фома Аквинский определял закон как общее правило для достижения поставленной цели и разделил законы на божественные и человеческие. Право – это божественная справедливость, святость.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84</TotalTime>
  <Words>576</Words>
  <Application>Microsoft Office PowerPoint</Application>
  <PresentationFormat>Экран (4:3)</PresentationFormat>
  <Paragraphs>74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Апекс</vt:lpstr>
      <vt:lpstr>ГОУ среднего профессионального образования Строительный колледж № 38 Преподаватель истории и права Бушуев Алексей Николаевич </vt:lpstr>
      <vt:lpstr>Роль права в жизни человека, общества и государства.</vt:lpstr>
      <vt:lpstr>План урока:</vt:lpstr>
      <vt:lpstr>Право- это</vt:lpstr>
      <vt:lpstr>Право- это</vt:lpstr>
      <vt:lpstr>Пути формирования права:</vt:lpstr>
      <vt:lpstr>Пути формирования права:</vt:lpstr>
      <vt:lpstr>Пути формирования права:</vt:lpstr>
      <vt:lpstr>Теории происхождения права.</vt:lpstr>
      <vt:lpstr>Теории происхождения права.</vt:lpstr>
      <vt:lpstr>Теории происхождения права.</vt:lpstr>
      <vt:lpstr>Теории происхождения права.</vt:lpstr>
      <vt:lpstr>Теории происхождения права.</vt:lpstr>
      <vt:lpstr>Теории происхождения права.</vt:lpstr>
      <vt:lpstr>Теории происхождения права.</vt:lpstr>
      <vt:lpstr>Теории происхождения права.</vt:lpstr>
      <vt:lpstr>Основные черты и признаки права.</vt:lpstr>
      <vt:lpstr>Основные черты и признаки права.</vt:lpstr>
      <vt:lpstr>Основные черты и признаки права.</vt:lpstr>
      <vt:lpstr>Основные черты и признаки права.</vt:lpstr>
      <vt:lpstr>Основные черты и признаки права.</vt:lpstr>
      <vt:lpstr>Основные черты и признаки права.</vt:lpstr>
      <vt:lpstr>Функции права:</vt:lpstr>
      <vt:lpstr>Функции права:</vt:lpstr>
      <vt:lpstr>Функции права:</vt:lpstr>
      <vt:lpstr>Функции права:</vt:lpstr>
      <vt:lpstr>Функции права: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права в жизни человека, общества и государства.</dc:title>
  <dc:creator>Dissident</dc:creator>
  <cp:lastModifiedBy>DNA7 X86</cp:lastModifiedBy>
  <cp:revision>11</cp:revision>
  <dcterms:created xsi:type="dcterms:W3CDTF">2011-09-05T10:54:26Z</dcterms:created>
  <dcterms:modified xsi:type="dcterms:W3CDTF">2011-12-09T17:20:14Z</dcterms:modified>
</cp:coreProperties>
</file>