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handoutMasterIdLst>
    <p:handoutMasterId r:id="rId32"/>
  </p:handoutMasterIdLst>
  <p:sldIdLst>
    <p:sldId id="259" r:id="rId2"/>
    <p:sldId id="256" r:id="rId3"/>
    <p:sldId id="257" r:id="rId4"/>
    <p:sldId id="260" r:id="rId5"/>
    <p:sldId id="261" r:id="rId6"/>
    <p:sldId id="267" r:id="rId7"/>
    <p:sldId id="268" r:id="rId8"/>
    <p:sldId id="269" r:id="rId9"/>
    <p:sldId id="270" r:id="rId10"/>
    <p:sldId id="262" r:id="rId11"/>
    <p:sldId id="263" r:id="rId12"/>
    <p:sldId id="264" r:id="rId13"/>
    <p:sldId id="265" r:id="rId14"/>
    <p:sldId id="258" r:id="rId15"/>
    <p:sldId id="266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79" r:id="rId31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lr>
        <a:schemeClr val="tx2"/>
      </a:buClr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33"/>
    <a:srgbClr val="FF9900"/>
    <a:srgbClr val="FF99FF"/>
    <a:srgbClr val="FFCCFF"/>
    <a:srgbClr val="F731DF"/>
    <a:srgbClr val="FEE4FB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defRPr sz="1200"/>
            </a:lvl1pPr>
          </a:lstStyle>
          <a:p>
            <a:endParaRPr lang="ru-RU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defRPr sz="1200"/>
            </a:lvl1pPr>
          </a:lstStyle>
          <a:p>
            <a:endParaRPr lang="ru-RU"/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defRPr sz="1200"/>
            </a:lvl1pPr>
          </a:lstStyle>
          <a:p>
            <a:endParaRPr lang="ru-RU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defRPr sz="1200"/>
            </a:lvl1pPr>
          </a:lstStyle>
          <a:p>
            <a:fld id="{177AA137-2176-4CF2-84CA-BAF7DDB36FE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0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15360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0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0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5360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15360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360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5360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1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1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1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1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61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361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5361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1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1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1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2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2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6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36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2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2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1698833-CE2F-4853-8813-F5C120F64CA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362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951E9-2A49-432D-ABAB-48B969914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A8284-E6C8-4FA3-BB34-72FE9AF35D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6845D-BB5F-4F0D-B781-6DEDDC79D6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BE9CF-A656-4F83-B235-CC98F9253E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75989-4489-4F31-8F83-3A1C951DC0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581A0-BEFB-446B-A654-28C60D3A08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D1CC0-7C80-4316-9D80-B3F634AD4D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C7D8D-42E8-487D-BC4C-F97B54402C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F253E-2462-4E4C-A90C-D5632ED9F3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76A6D-8C39-4B60-A3FD-B672ACAA86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57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5257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58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258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5258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5258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258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5258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58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58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58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58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259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259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5259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59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59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59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59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59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25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259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26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26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526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5FA9810-90E6-4C3F-9CAF-730F06D79078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141663"/>
            <a:ext cx="8229600" cy="9366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600"/>
              <a:t>Презентация по физике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/>
              <a:t>Учитель : Васылык М.В.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539750" y="0"/>
            <a:ext cx="842327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6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Атмосфера Земли</a:t>
            </a:r>
          </a:p>
        </p:txBody>
      </p:sp>
      <p:pic>
        <p:nvPicPr>
          <p:cNvPr id="5126" name="Picture 6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292600"/>
            <a:ext cx="4032250" cy="2346325"/>
          </a:xfrm>
          <a:prstGeom prst="rect">
            <a:avLst/>
          </a:prstGeom>
          <a:noFill/>
        </p:spPr>
      </p:pic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179388" y="1844675"/>
            <a:ext cx="87852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Атмосферное давление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41751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          </a:t>
            </a:r>
            <a:r>
              <a:rPr lang="ru-RU" sz="2400">
                <a:solidFill>
                  <a:srgbClr val="F731DF"/>
                </a:solidFill>
              </a:rPr>
              <a:t>Второй «этаж» - </a:t>
            </a:r>
            <a:r>
              <a:rPr lang="ru-RU" sz="2400" i="1" u="sng">
                <a:solidFill>
                  <a:srgbClr val="F731DF"/>
                </a:solidFill>
              </a:rPr>
              <a:t>стратосфера</a:t>
            </a:r>
            <a:r>
              <a:rPr lang="ru-RU" sz="2400">
                <a:solidFill>
                  <a:srgbClr val="F731DF"/>
                </a:solidFill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</a:rPr>
              <a:t>    Его название происходит от латинского слова «</a:t>
            </a:r>
            <a:r>
              <a:rPr lang="ru-RU" sz="2400" i="1">
                <a:solidFill>
                  <a:srgbClr val="FFFF00"/>
                </a:solidFill>
              </a:rPr>
              <a:t>стратум</a:t>
            </a:r>
            <a:r>
              <a:rPr lang="ru-RU" sz="2400">
                <a:solidFill>
                  <a:srgbClr val="FFFF00"/>
                </a:solidFill>
              </a:rPr>
              <a:t>» - настил, слой.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</a:rPr>
              <a:t>   Он располагается между 11-м и 55-м км над уровнем моря. Стратосфера по массе составляет 1/5 часть атмосферы. Здесь – царство стужи , с приблизительно постоянной температурой -40</a:t>
            </a:r>
            <a:r>
              <a:rPr lang="ru-RU" sz="2400">
                <a:solidFill>
                  <a:srgbClr val="FFFF00"/>
                </a:solidFill>
                <a:cs typeface="Arial" charset="0"/>
              </a:rPr>
              <a:t>˚С.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  <a:cs typeface="Arial" charset="0"/>
              </a:rPr>
              <a:t>   Тут лишь иногда появляются так называемые перламутровые облака, состоящие из мельчайших кристалликов льда и капель переохлажденной воды.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FFFF00"/>
                </a:solidFill>
                <a:cs typeface="Arial" charset="0"/>
              </a:rPr>
              <a:t>   Небо стратосферы черного или темно-фиолетового цвета.</a:t>
            </a:r>
          </a:p>
        </p:txBody>
      </p:sp>
      <p:pic>
        <p:nvPicPr>
          <p:cNvPr id="8196" name="Picture 4" descr="9b5fd485c20dac9aa8067ac9fba384f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298950"/>
            <a:ext cx="5545138" cy="2308225"/>
          </a:xfrm>
          <a:prstGeom prst="rect">
            <a:avLst/>
          </a:prstGeom>
          <a:noFill/>
        </p:spPr>
      </p:pic>
      <p:pic>
        <p:nvPicPr>
          <p:cNvPr id="8197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3860800"/>
            <a:ext cx="1871663" cy="280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3960813"/>
          </a:xfrm>
        </p:spPr>
        <p:txBody>
          <a:bodyPr/>
          <a:lstStyle/>
          <a:p>
            <a:pPr>
              <a:buFontTx/>
              <a:buNone/>
            </a:pPr>
            <a:r>
              <a:rPr lang="ru-RU" sz="2000"/>
              <a:t>   </a:t>
            </a:r>
            <a:r>
              <a:rPr lang="ru-RU" sz="2400">
                <a:solidFill>
                  <a:srgbClr val="F731DF"/>
                </a:solidFill>
              </a:rPr>
              <a:t>Третий «этаж» - </a:t>
            </a:r>
            <a:r>
              <a:rPr lang="ru-RU" sz="2400" i="1" u="sng">
                <a:solidFill>
                  <a:srgbClr val="F731DF"/>
                </a:solidFill>
              </a:rPr>
              <a:t>мезосфера.</a:t>
            </a:r>
          </a:p>
          <a:p>
            <a:pPr>
              <a:buFontTx/>
              <a:buNone/>
            </a:pPr>
            <a:endParaRPr lang="ru-RU" sz="2400" i="1" u="sng">
              <a:solidFill>
                <a:srgbClr val="F731DF"/>
              </a:solidFill>
            </a:endParaRPr>
          </a:p>
          <a:p>
            <a:pPr>
              <a:buFontTx/>
              <a:buNone/>
            </a:pPr>
            <a:r>
              <a:rPr lang="ru-RU" sz="2000">
                <a:solidFill>
                  <a:srgbClr val="FF99FF"/>
                </a:solidFill>
              </a:rPr>
              <a:t>    Его название – от греческого «</a:t>
            </a:r>
            <a:r>
              <a:rPr lang="ru-RU" sz="2000" i="1">
                <a:solidFill>
                  <a:srgbClr val="FF99FF"/>
                </a:solidFill>
              </a:rPr>
              <a:t>мезо</a:t>
            </a:r>
            <a:r>
              <a:rPr lang="ru-RU" sz="2000">
                <a:solidFill>
                  <a:srgbClr val="FF99FF"/>
                </a:solidFill>
              </a:rPr>
              <a:t>»- средний, промежуточный.</a:t>
            </a:r>
          </a:p>
          <a:p>
            <a:pPr>
              <a:buFontTx/>
              <a:buNone/>
            </a:pPr>
            <a:r>
              <a:rPr lang="ru-RU" sz="2000">
                <a:solidFill>
                  <a:srgbClr val="FF99FF"/>
                </a:solidFill>
              </a:rPr>
              <a:t>    Этот слой занимает пространство между 55-м и 80-м км от Земли. Воздух здесь сильно разряжен. Давление его составляет примерно 1/25000 долю нормального атмосферного давления. Именно в этом слое находится газ </a:t>
            </a:r>
            <a:r>
              <a:rPr lang="ru-RU" sz="2000" i="1">
                <a:solidFill>
                  <a:srgbClr val="FF99FF"/>
                </a:solidFill>
              </a:rPr>
              <a:t>озон</a:t>
            </a:r>
            <a:r>
              <a:rPr lang="ru-RU" sz="2000">
                <a:solidFill>
                  <a:srgbClr val="FF99FF"/>
                </a:solidFill>
              </a:rPr>
              <a:t>, который защищает все живое на Земле от губительного действия ультрафиолетовых лучей Солнца.</a:t>
            </a:r>
          </a:p>
          <a:p>
            <a:pPr>
              <a:buFontTx/>
              <a:buNone/>
            </a:pPr>
            <a:r>
              <a:rPr lang="ru-RU" sz="2000">
                <a:solidFill>
                  <a:srgbClr val="FF99FF"/>
                </a:solidFill>
              </a:rPr>
              <a:t>    Иногда в мезосфере появляются туманообразные серебристые облака, которые видны только в сумерках.</a:t>
            </a:r>
            <a:endParaRPr lang="ru-RU" sz="2000" i="1">
              <a:solidFill>
                <a:srgbClr val="FF99FF"/>
              </a:solidFill>
            </a:endParaRPr>
          </a:p>
          <a:p>
            <a:pPr>
              <a:buFontTx/>
              <a:buNone/>
            </a:pPr>
            <a:endParaRPr lang="ru-RU" sz="2000" i="1">
              <a:solidFill>
                <a:srgbClr val="FF99FF"/>
              </a:solidFill>
            </a:endParaRPr>
          </a:p>
        </p:txBody>
      </p:sp>
      <p:pic>
        <p:nvPicPr>
          <p:cNvPr id="9220" name="Picture 4" descr="озонов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465638"/>
            <a:ext cx="3671887" cy="2203450"/>
          </a:xfrm>
          <a:prstGeom prst="rect">
            <a:avLst/>
          </a:prstGeom>
          <a:noFill/>
        </p:spPr>
      </p:pic>
      <p:pic>
        <p:nvPicPr>
          <p:cNvPr id="9221" name="Picture 5" descr="90965885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221163"/>
            <a:ext cx="3744913" cy="2424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3455988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  </a:t>
            </a:r>
            <a:r>
              <a:rPr lang="ru-RU">
                <a:solidFill>
                  <a:srgbClr val="F731DF"/>
                </a:solidFill>
              </a:rPr>
              <a:t>Четвертый «этаж» - </a:t>
            </a:r>
            <a:r>
              <a:rPr lang="ru-RU" i="1" u="sng">
                <a:solidFill>
                  <a:srgbClr val="F731DF"/>
                </a:solidFill>
              </a:rPr>
              <a:t>термосфера</a:t>
            </a:r>
            <a:r>
              <a:rPr lang="ru-RU">
                <a:solidFill>
                  <a:srgbClr val="F731DF"/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2800"/>
              <a:t>   </a:t>
            </a:r>
            <a:r>
              <a:rPr lang="ru-RU" sz="2800">
                <a:solidFill>
                  <a:srgbClr val="FF9900"/>
                </a:solidFill>
              </a:rPr>
              <a:t>Воздух в термосфере ещё сильнее разряжен. </a:t>
            </a:r>
          </a:p>
          <a:p>
            <a:pPr>
              <a:buFontTx/>
              <a:buNone/>
            </a:pPr>
            <a:r>
              <a:rPr lang="ru-RU" sz="2800">
                <a:solidFill>
                  <a:srgbClr val="FF9900"/>
                </a:solidFill>
              </a:rPr>
              <a:t>   Здесь невиданная жара: 1000-2000</a:t>
            </a:r>
            <a:r>
              <a:rPr lang="ru-RU" sz="2800">
                <a:solidFill>
                  <a:srgbClr val="FF9900"/>
                </a:solidFill>
                <a:cs typeface="Arial" charset="0"/>
              </a:rPr>
              <a:t>˚С.Не зря этот слой так назван: по-гречески «термо»- тепло. Однако, очутись здесь человек, он не ощутил бы этой жары, потому что плотность воздуха в этом слое исключительно мала.</a:t>
            </a:r>
          </a:p>
        </p:txBody>
      </p:sp>
      <p:pic>
        <p:nvPicPr>
          <p:cNvPr id="10245" name="Picture 5" descr="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711575"/>
            <a:ext cx="3671888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5545137" cy="583247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   </a:t>
            </a:r>
            <a:r>
              <a:rPr lang="ru-RU" sz="2800">
                <a:solidFill>
                  <a:srgbClr val="F731DF"/>
                </a:solidFill>
              </a:rPr>
              <a:t>Пятый «этаж» - </a:t>
            </a:r>
            <a:r>
              <a:rPr lang="ru-RU" sz="2800" i="1" u="sng">
                <a:solidFill>
                  <a:srgbClr val="F731DF"/>
                </a:solidFill>
              </a:rPr>
              <a:t>экзосфера,</a:t>
            </a:r>
          </a:p>
          <a:p>
            <a:pPr>
              <a:buFontTx/>
              <a:buNone/>
            </a:pPr>
            <a:r>
              <a:rPr lang="ru-RU" sz="2800"/>
              <a:t>  </a:t>
            </a:r>
            <a:r>
              <a:rPr lang="ru-RU" sz="2800">
                <a:solidFill>
                  <a:srgbClr val="66FF33"/>
                </a:solidFill>
              </a:rPr>
              <a:t> т. е.</a:t>
            </a:r>
            <a:r>
              <a:rPr lang="ru-RU" sz="2800"/>
              <a:t> </a:t>
            </a:r>
            <a:r>
              <a:rPr lang="ru-RU" sz="2800">
                <a:solidFill>
                  <a:srgbClr val="66FF33"/>
                </a:solidFill>
              </a:rPr>
              <a:t>внешняя оболочка атмосферы.</a:t>
            </a:r>
          </a:p>
          <a:p>
            <a:pPr>
              <a:buFontTx/>
              <a:buNone/>
            </a:pPr>
            <a:r>
              <a:rPr lang="ru-RU" sz="2800">
                <a:solidFill>
                  <a:srgbClr val="66FF33"/>
                </a:solidFill>
              </a:rPr>
              <a:t>   Высота этого слоя 500-600 км. Воздух здесь разряжен ещё сильнее, чем в термосфере. Этот «этаж» называют также «слоем рассеяния», потому что молекулы воздуха здесь, двигаясь с огромными скоростями, иногда улетают в межпланетное пространство.</a:t>
            </a:r>
          </a:p>
        </p:txBody>
      </p:sp>
      <p:pic>
        <p:nvPicPr>
          <p:cNvPr id="11269" name="Picture 5" descr="aurores04_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205038"/>
            <a:ext cx="3363913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119813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Выходит, наша атмосфера как бы испаряется? Не выкипит ли она вовсе? Да, атмосфера земли постепенно улетучивается, но опасаться нечего: воздуха хватит ещё на многие миллиарды лет!</a:t>
            </a:r>
          </a:p>
        </p:txBody>
      </p:sp>
      <p:pic>
        <p:nvPicPr>
          <p:cNvPr id="4100" name="Picture 4" descr="200810200825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933825"/>
            <a:ext cx="2430463" cy="2322513"/>
          </a:xfrm>
          <a:prstGeom prst="rect">
            <a:avLst/>
          </a:prstGeom>
          <a:noFill/>
        </p:spPr>
      </p:pic>
      <p:pic>
        <p:nvPicPr>
          <p:cNvPr id="4101" name="Picture 5" descr="fu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500438"/>
            <a:ext cx="4000500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8313" y="115888"/>
            <a:ext cx="8435975" cy="4681537"/>
          </a:xfrm>
        </p:spPr>
        <p:txBody>
          <a:bodyPr/>
          <a:lstStyle/>
          <a:p>
            <a:r>
              <a:rPr lang="ru-RU" sz="2800"/>
              <a:t>Советским космонавтам удалось посмотреть, как выглядит атмосфера земли со стороны. Вот как поэтично описывал увиденное сквозь иллюминаторы корабля «Восток-2» лётчик-космонавт Герман Степанович Титов: «Горизонт Земли окружён ореолом нежно-голубого цвета, который постепенно темнеет, становясь бирюзовым, синим, фиолетовым и, наконец, переходит в чёрный цвет…»</a:t>
            </a:r>
          </a:p>
        </p:txBody>
      </p:sp>
      <p:pic>
        <p:nvPicPr>
          <p:cNvPr id="154631" name="Picture 7" descr="geo01-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4149725"/>
            <a:ext cx="3810000" cy="2533650"/>
          </a:xfrm>
          <a:prstGeom prst="rect">
            <a:avLst/>
          </a:prstGeom>
          <a:noFill/>
        </p:spPr>
      </p:pic>
      <p:pic>
        <p:nvPicPr>
          <p:cNvPr id="154632" name="Picture 8" descr="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221163"/>
            <a:ext cx="3240088" cy="243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4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4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3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229600" cy="61198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Атмосфера Земли состоит из смеси газов: </a:t>
            </a:r>
          </a:p>
          <a:p>
            <a:pPr>
              <a:lnSpc>
                <a:spcPct val="90000"/>
              </a:lnSpc>
            </a:pPr>
            <a:r>
              <a:rPr lang="ru-RU"/>
              <a:t>Азот – 78,09%</a:t>
            </a:r>
          </a:p>
          <a:p>
            <a:pPr>
              <a:lnSpc>
                <a:spcPct val="90000"/>
              </a:lnSpc>
            </a:pPr>
            <a:r>
              <a:rPr lang="ru-RU"/>
              <a:t>Кислород – 20,95%</a:t>
            </a:r>
          </a:p>
          <a:p>
            <a:pPr>
              <a:lnSpc>
                <a:spcPct val="90000"/>
              </a:lnSpc>
            </a:pPr>
            <a:r>
              <a:rPr lang="ru-RU"/>
              <a:t>Аргон – 0,93%</a:t>
            </a:r>
          </a:p>
          <a:p>
            <a:pPr>
              <a:lnSpc>
                <a:spcPct val="90000"/>
              </a:lnSpc>
            </a:pPr>
            <a:r>
              <a:rPr lang="ru-RU"/>
              <a:t>Углекислый газ – 0,03%</a:t>
            </a:r>
          </a:p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Количество остальных газов в воздухе ничтожно мало: это водород, неон, гелий, криптон, радон, ксенон и другие.</a:t>
            </a:r>
          </a:p>
        </p:txBody>
      </p:sp>
      <p:pic>
        <p:nvPicPr>
          <p:cNvPr id="159748" name="Picture 4" descr="IM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125538"/>
            <a:ext cx="3960813" cy="3351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229600" cy="4495800"/>
          </a:xfrm>
        </p:spPr>
        <p:txBody>
          <a:bodyPr/>
          <a:lstStyle/>
          <a:p>
            <a:r>
              <a:rPr lang="ru-RU"/>
              <a:t>Исследования показали, что до высоты около 100 км состав атмосферы существенно не меняется.</a:t>
            </a:r>
          </a:p>
        </p:txBody>
      </p:sp>
      <p:pic>
        <p:nvPicPr>
          <p:cNvPr id="160772" name="Picture 4" descr="о о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916113"/>
            <a:ext cx="3052762" cy="1998662"/>
          </a:xfrm>
          <a:prstGeom prst="rect">
            <a:avLst/>
          </a:prstGeom>
          <a:noFill/>
        </p:spPr>
      </p:pic>
      <p:pic>
        <p:nvPicPr>
          <p:cNvPr id="160773" name="Picture 5" descr="n4-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700213"/>
            <a:ext cx="3040063" cy="5018087"/>
          </a:xfrm>
          <a:prstGeom prst="rect">
            <a:avLst/>
          </a:prstGeom>
          <a:noFill/>
        </p:spPr>
      </p:pic>
      <p:pic>
        <p:nvPicPr>
          <p:cNvPr id="160774" name="Picture 6" descr="g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076700"/>
            <a:ext cx="3284538" cy="2430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ChangeArrowheads="1"/>
          </p:cNvSpPr>
          <p:nvPr>
            <p:ph type="body" idx="1"/>
          </p:nvPr>
        </p:nvSpPr>
        <p:spPr>
          <a:xfrm>
            <a:off x="4787900" y="188913"/>
            <a:ext cx="4105275" cy="6335712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   Атмосфера , как показали наблюдения за полетом искусственных спутников Земли, простирается на высоту нескольких тысяч километров. </a:t>
            </a:r>
          </a:p>
        </p:txBody>
      </p:sp>
      <p:pic>
        <p:nvPicPr>
          <p:cNvPr id="161798" name="Picture 6" descr="atmosf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4389437" cy="636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61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435975" cy="5546725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Опытами установлено, что при температуре 0</a:t>
            </a:r>
            <a:r>
              <a:rPr lang="ru-RU">
                <a:cs typeface="Arial" charset="0"/>
              </a:rPr>
              <a:t>˚ и нормальном атмосферном давлении масса воздуха объёмом 1 м</a:t>
            </a:r>
            <a:r>
              <a:rPr lang="ru-RU" baseline="30000">
                <a:cs typeface="Arial" charset="0"/>
              </a:rPr>
              <a:t>3 </a:t>
            </a:r>
            <a:r>
              <a:rPr lang="ru-RU">
                <a:cs typeface="Arial" charset="0"/>
              </a:rPr>
              <a:t> равна 1,29 кг.</a:t>
            </a:r>
          </a:p>
          <a:p>
            <a:pPr algn="ctr">
              <a:buFontTx/>
              <a:buNone/>
            </a:pPr>
            <a:r>
              <a:rPr lang="en-US" b="1">
                <a:solidFill>
                  <a:srgbClr val="CC0000"/>
                </a:solidFill>
                <a:cs typeface="Arial" charset="0"/>
              </a:rPr>
              <a:t>P = gm,</a:t>
            </a:r>
          </a:p>
          <a:p>
            <a:pPr algn="ctr">
              <a:buFontTx/>
              <a:buNone/>
            </a:pPr>
            <a:r>
              <a:rPr lang="en-US" b="1">
                <a:solidFill>
                  <a:srgbClr val="CC0000"/>
                </a:solidFill>
                <a:cs typeface="Arial" charset="0"/>
              </a:rPr>
              <a:t>P = 9,8</a:t>
            </a:r>
            <a:r>
              <a:rPr lang="ru-RU" b="1">
                <a:solidFill>
                  <a:srgbClr val="CC0000"/>
                </a:solidFill>
                <a:cs typeface="Arial" charset="0"/>
              </a:rPr>
              <a:t> </a:t>
            </a:r>
            <a:r>
              <a:rPr lang="en-US" b="1">
                <a:solidFill>
                  <a:srgbClr val="CC0000"/>
                </a:solidFill>
                <a:cs typeface="Arial" charset="0"/>
              </a:rPr>
              <a:t>H</a:t>
            </a:r>
            <a:r>
              <a:rPr lang="ru-RU" b="1">
                <a:solidFill>
                  <a:srgbClr val="CC0000"/>
                </a:solidFill>
                <a:cs typeface="Arial" charset="0"/>
              </a:rPr>
              <a:t>/кг </a:t>
            </a:r>
            <a:r>
              <a:rPr lang="en-US" b="1">
                <a:solidFill>
                  <a:srgbClr val="CC0000"/>
                </a:solidFill>
                <a:cs typeface="Arial" charset="0"/>
              </a:rPr>
              <a:t>×</a:t>
            </a:r>
            <a:r>
              <a:rPr lang="ru-RU" b="1">
                <a:solidFill>
                  <a:srgbClr val="CC0000"/>
                </a:solidFill>
                <a:cs typeface="Arial" charset="0"/>
              </a:rPr>
              <a:t> 1,29 кг </a:t>
            </a:r>
            <a:r>
              <a:rPr lang="en-US" b="1">
                <a:solidFill>
                  <a:srgbClr val="CC0000"/>
                </a:solidFill>
                <a:cs typeface="Arial" charset="0"/>
              </a:rPr>
              <a:t>≈</a:t>
            </a:r>
            <a:r>
              <a:rPr lang="ru-RU" b="1">
                <a:solidFill>
                  <a:srgbClr val="CC0000"/>
                </a:solidFill>
                <a:cs typeface="Arial" charset="0"/>
              </a:rPr>
              <a:t> 13 Н</a:t>
            </a:r>
          </a:p>
          <a:p>
            <a:pPr>
              <a:buFontTx/>
              <a:buNone/>
            </a:pPr>
            <a:endParaRPr lang="en-US" b="1">
              <a:solidFill>
                <a:srgbClr val="CC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04813"/>
            <a:ext cx="8569325" cy="5329237"/>
          </a:xfrm>
        </p:spPr>
        <p:txBody>
          <a:bodyPr/>
          <a:lstStyle/>
          <a:p>
            <a:pPr algn="l"/>
            <a:r>
              <a:rPr lang="ru-RU">
                <a:solidFill>
                  <a:srgbClr val="FFFF00"/>
                </a:solidFill>
              </a:rPr>
              <a:t>« </a:t>
            </a:r>
            <a:r>
              <a:rPr lang="ru-RU" sz="2400">
                <a:solidFill>
                  <a:srgbClr val="FFFF00"/>
                </a:solidFill>
              </a:rPr>
              <a:t>Атмосфера оживляет Землю. Океаны, моря, реки, ручьи, леса, растения, животные, человек – всё живет в атмосфере и благодаря ей. Земля плавает в воздушном океане; его волны омывают как вершины гор, так и их подножия; а мы живём на дне этого океана, со всех сторон им охваченные, насквозь им проникнутые… Не кто иной, как она покрывает зеленью наши поля и луга, питает и нежный цветок, которым мы любуемся, и громадное, многовековое дерево, запасающее работу солнечного луча для того, чтобы отдать нам её впоследствии.»</a:t>
            </a:r>
          </a:p>
          <a:p>
            <a:pPr algn="l"/>
            <a:r>
              <a:rPr lang="ru-RU" sz="2400"/>
              <a:t>                                            </a:t>
            </a:r>
            <a:r>
              <a:rPr lang="ru-RU" sz="2400" i="1"/>
              <a:t>Камилл Фламмарион</a:t>
            </a:r>
          </a:p>
          <a:p>
            <a:pPr algn="l"/>
            <a:r>
              <a:rPr lang="ru-RU" sz="2400" i="1"/>
              <a:t>                               ( французский астроном </a:t>
            </a:r>
            <a:r>
              <a:rPr lang="en-US" sz="2400" i="1"/>
              <a:t>XIX </a:t>
            </a:r>
            <a:r>
              <a:rPr lang="ru-RU" sz="2400" i="1"/>
              <a:t>века)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60350"/>
            <a:ext cx="8713788" cy="6408738"/>
          </a:xfrm>
        </p:spPr>
        <p:txBody>
          <a:bodyPr/>
          <a:lstStyle/>
          <a:p>
            <a:r>
              <a:rPr lang="ru-RU"/>
              <a:t>Вследствие действия силы тяжести верхние слои воздуха, подобно воде океана, сжимают нижние слои.</a:t>
            </a:r>
          </a:p>
          <a:p>
            <a:r>
              <a:rPr lang="ru-RU"/>
              <a:t>Воздушный слой, прилегающий непосредственно к Земле, сжат больше всего.</a:t>
            </a:r>
          </a:p>
          <a:p>
            <a:r>
              <a:rPr lang="ru-RU"/>
              <a:t>В результате этого земная поверхность и тела, находящиеся на ней, испытывают атмосферное давление.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8913"/>
            <a:ext cx="8229600" cy="44958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Существованием атмосферного давления объясняются многие явления, встречающиеся в жизни:</a:t>
            </a:r>
          </a:p>
          <a:p>
            <a:pPr>
              <a:buFontTx/>
              <a:buNone/>
            </a:pPr>
            <a:r>
              <a:rPr lang="ru-RU"/>
              <a:t>   1.Действие шприца.</a:t>
            </a:r>
          </a:p>
          <a:p>
            <a:pPr>
              <a:buFontTx/>
              <a:buNone/>
            </a:pPr>
            <a:r>
              <a:rPr lang="ru-RU"/>
              <a:t>   2.Автоматическая поилка                          для птиц.</a:t>
            </a:r>
          </a:p>
          <a:p>
            <a:pPr>
              <a:buFontTx/>
              <a:buNone/>
            </a:pPr>
            <a:r>
              <a:rPr lang="ru-RU"/>
              <a:t>   3.Прибор ливер.</a:t>
            </a:r>
          </a:p>
          <a:p>
            <a:pPr>
              <a:buFontTx/>
              <a:buNone/>
            </a:pPr>
            <a:r>
              <a:rPr lang="ru-RU"/>
              <a:t>   </a:t>
            </a:r>
          </a:p>
        </p:txBody>
      </p:sp>
      <p:pic>
        <p:nvPicPr>
          <p:cNvPr id="164868" name="Picture 4" descr="IM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3372" y="3143248"/>
            <a:ext cx="2378075" cy="3455988"/>
          </a:xfrm>
          <a:prstGeom prst="rect">
            <a:avLst/>
          </a:prstGeom>
          <a:noFill/>
        </p:spPr>
      </p:pic>
      <p:pic>
        <p:nvPicPr>
          <p:cNvPr id="164869" name="Picture 5" descr="IM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025" y="1916113"/>
            <a:ext cx="2160588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64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8600"/>
            <a:ext cx="8713788" cy="1760538"/>
          </a:xfrm>
        </p:spPr>
        <p:txBody>
          <a:bodyPr/>
          <a:lstStyle/>
          <a:p>
            <a:r>
              <a:rPr lang="ru-RU"/>
              <a:t>4.Опыт «перевёрнутый стакан»</a:t>
            </a:r>
            <a:br>
              <a:rPr lang="ru-RU"/>
            </a:br>
            <a:endParaRPr lang="ru-RU"/>
          </a:p>
        </p:txBody>
      </p:sp>
      <p:pic>
        <p:nvPicPr>
          <p:cNvPr id="165893" name="Picture 5" descr="IMG_0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8640762" cy="4376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495800"/>
          </a:xfrm>
        </p:spPr>
        <p:txBody>
          <a:bodyPr/>
          <a:lstStyle/>
          <a:p>
            <a:r>
              <a:rPr lang="ru-RU"/>
              <a:t>Воздух может быть лекарем. Врач вносит в банку горящую вату, смоченную в спирте, воздух в банке нагревается, расширяется и частично выходит наружу. Банку прижимают к телу, атмосферное давление вдавливает внутрь банки часть кожи.</a:t>
            </a:r>
          </a:p>
        </p:txBody>
      </p:sp>
      <p:pic>
        <p:nvPicPr>
          <p:cNvPr id="166916" name="Picture 4" descr="IMG_00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3213100"/>
            <a:ext cx="7345362" cy="351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6696075" cy="1143000"/>
          </a:xfrm>
        </p:spPr>
        <p:txBody>
          <a:bodyPr/>
          <a:lstStyle/>
          <a:p>
            <a:r>
              <a:rPr lang="ru-RU"/>
              <a:t>Доклады: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495800"/>
          </a:xfrm>
        </p:spPr>
        <p:txBody>
          <a:bodyPr/>
          <a:lstStyle/>
          <a:p>
            <a:pPr>
              <a:buFontTx/>
              <a:buNone/>
            </a:pPr>
            <a:r>
              <a:rPr lang="ru-RU" sz="4000"/>
              <a:t>1.Как мы пьём?</a:t>
            </a:r>
          </a:p>
        </p:txBody>
      </p:sp>
      <p:pic>
        <p:nvPicPr>
          <p:cNvPr id="168964" name="Picture 4" descr="01_16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3351212" cy="4475162"/>
          </a:xfrm>
          <a:prstGeom prst="rect">
            <a:avLst/>
          </a:prstGeom>
          <a:noFill/>
        </p:spPr>
      </p:pic>
      <p:pic>
        <p:nvPicPr>
          <p:cNvPr id="168965" name="Picture 5" descr="voda_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60350"/>
            <a:ext cx="3235325" cy="4900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8229600" cy="1143000"/>
          </a:xfrm>
        </p:spPr>
        <p:txBody>
          <a:bodyPr/>
          <a:lstStyle/>
          <a:p>
            <a:r>
              <a:rPr lang="ru-RU" sz="4000"/>
              <a:t>2.Атмосферное давление в живой природе:</a:t>
            </a:r>
          </a:p>
        </p:txBody>
      </p:sp>
      <p:pic>
        <p:nvPicPr>
          <p:cNvPr id="169989" name="Picture 5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40200" y="3068638"/>
            <a:ext cx="4824413" cy="3619500"/>
          </a:xfrm>
          <a:prstGeom prst="rect">
            <a:avLst/>
          </a:prstGeom>
          <a:noFill/>
        </p:spPr>
      </p:pic>
      <p:pic>
        <p:nvPicPr>
          <p:cNvPr id="169990" name="Picture 6" descr="sinek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4445000" cy="2692400"/>
          </a:xfrm>
          <a:prstGeom prst="rect">
            <a:avLst/>
          </a:prstGeom>
          <a:noFill/>
        </p:spPr>
      </p:pic>
      <p:sp>
        <p:nvSpPr>
          <p:cNvPr id="169991" name="WordArt 7"/>
          <p:cNvSpPr>
            <a:spLocks noChangeArrowheads="1" noChangeShapeType="1" noTextEdit="1"/>
          </p:cNvSpPr>
          <p:nvPr/>
        </p:nvSpPr>
        <p:spPr bwMode="auto">
          <a:xfrm>
            <a:off x="684213" y="4221163"/>
            <a:ext cx="22320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Мухи</a:t>
            </a:r>
          </a:p>
        </p:txBody>
      </p:sp>
      <p:sp>
        <p:nvSpPr>
          <p:cNvPr id="169992" name="WordArt 8"/>
          <p:cNvSpPr>
            <a:spLocks noChangeArrowheads="1" noChangeShapeType="1" noTextEdit="1"/>
          </p:cNvSpPr>
          <p:nvPr/>
        </p:nvSpPr>
        <p:spPr bwMode="auto">
          <a:xfrm>
            <a:off x="4716463" y="2349500"/>
            <a:ext cx="4267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Древесные лягушки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9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9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/>
      <p:bldP spid="169991" grpId="0" animBg="1"/>
      <p:bldP spid="16999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895350"/>
          </a:xfrm>
        </p:spPr>
        <p:txBody>
          <a:bodyPr/>
          <a:lstStyle/>
          <a:p>
            <a:r>
              <a:rPr lang="ru-RU"/>
              <a:t>Рыбы-прилипалы</a:t>
            </a:r>
          </a:p>
        </p:txBody>
      </p:sp>
      <p:pic>
        <p:nvPicPr>
          <p:cNvPr id="171013" name="Picture 5" descr="rem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5715000" cy="4286250"/>
          </a:xfrm>
          <a:prstGeom prst="rect">
            <a:avLst/>
          </a:prstGeom>
          <a:noFill/>
        </p:spPr>
      </p:pic>
      <p:pic>
        <p:nvPicPr>
          <p:cNvPr id="171014" name="Picture 6" descr="remora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068638"/>
            <a:ext cx="4202113" cy="354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1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Слон</a:t>
            </a:r>
          </a:p>
        </p:txBody>
      </p:sp>
      <p:pic>
        <p:nvPicPr>
          <p:cNvPr id="172037" name="Picture 5" descr="кр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2482850" cy="1854200"/>
          </a:xfrm>
          <a:prstGeom prst="rect">
            <a:avLst/>
          </a:prstGeom>
          <a:noFill/>
        </p:spPr>
      </p:pic>
      <p:pic>
        <p:nvPicPr>
          <p:cNvPr id="172038" name="Picture 6" descr="36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628775"/>
            <a:ext cx="7620000" cy="505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968375"/>
          </a:xfrm>
        </p:spPr>
        <p:txBody>
          <a:bodyPr/>
          <a:lstStyle/>
          <a:p>
            <a:r>
              <a:rPr lang="ru-RU"/>
              <a:t>Болото</a:t>
            </a:r>
          </a:p>
        </p:txBody>
      </p:sp>
      <p:pic>
        <p:nvPicPr>
          <p:cNvPr id="174085" name="Picture 5" descr="z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3292475"/>
            <a:ext cx="5076825" cy="3565525"/>
          </a:xfrm>
          <a:prstGeom prst="rect">
            <a:avLst/>
          </a:prstGeom>
          <a:noFill/>
        </p:spPr>
      </p:pic>
      <p:pic>
        <p:nvPicPr>
          <p:cNvPr id="174086" name="Picture 6" descr="bol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836613"/>
            <a:ext cx="5508625" cy="3716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Животные болота</a:t>
            </a:r>
          </a:p>
        </p:txBody>
      </p:sp>
      <p:pic>
        <p:nvPicPr>
          <p:cNvPr id="176133" name="Picture 5" descr="0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165350"/>
            <a:ext cx="4679950" cy="4344988"/>
          </a:xfrm>
          <a:prstGeom prst="rect">
            <a:avLst/>
          </a:prstGeom>
          <a:noFill/>
        </p:spPr>
      </p:pic>
      <p:pic>
        <p:nvPicPr>
          <p:cNvPr id="176134" name="Picture 6" descr="0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28750"/>
            <a:ext cx="4037013" cy="3748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6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>
                <a:solidFill>
                  <a:srgbClr val="F731DF"/>
                </a:solidFill>
              </a:rPr>
              <a:t>Атмосфера -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400">
                <a:solidFill>
                  <a:srgbClr val="F731DF"/>
                </a:solidFill>
              </a:rPr>
              <a:t>воздушная оболочка , окружающая Землю</a:t>
            </a:r>
            <a:r>
              <a:rPr lang="ru-RU" sz="4400"/>
              <a:t> </a:t>
            </a:r>
            <a:r>
              <a:rPr lang="ru-RU" sz="4400">
                <a:solidFill>
                  <a:srgbClr val="F731DF"/>
                </a:solidFill>
              </a:rPr>
              <a:t>.</a:t>
            </a:r>
          </a:p>
          <a:p>
            <a:pPr>
              <a:buFontTx/>
              <a:buNone/>
            </a:pPr>
            <a:r>
              <a:rPr lang="ru-RU" sz="4400"/>
              <a:t>( от греческого </a:t>
            </a:r>
            <a:r>
              <a:rPr lang="ru-RU" sz="4400" i="1">
                <a:solidFill>
                  <a:srgbClr val="F731DF"/>
                </a:solidFill>
              </a:rPr>
              <a:t>атмос</a:t>
            </a:r>
            <a:r>
              <a:rPr lang="ru-RU" sz="4400"/>
              <a:t> - пар, воздух и </a:t>
            </a:r>
            <a:r>
              <a:rPr lang="ru-RU" sz="4400" i="1">
                <a:solidFill>
                  <a:srgbClr val="F731DF"/>
                </a:solidFill>
              </a:rPr>
              <a:t>сфера</a:t>
            </a:r>
            <a:r>
              <a:rPr lang="ru-RU" sz="4400">
                <a:solidFill>
                  <a:srgbClr val="F731DF"/>
                </a:solidFill>
              </a:rPr>
              <a:t> </a:t>
            </a:r>
            <a:r>
              <a:rPr lang="ru-RU" sz="4400"/>
              <a:t>– шар 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Вопросы: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   1.Предполагают,что Луна когда- то была окружена атмосферой, но постепенно потеряла её. Чем это можно объяснить?</a:t>
            </a:r>
          </a:p>
          <a:p>
            <a:pPr>
              <a:buFontTx/>
              <a:buNone/>
            </a:pPr>
            <a:r>
              <a:rPr lang="ru-RU"/>
              <a:t>   2.Чтобы вдохнуть воздух, человек, при помощи мышц расширяет грудную клетку. Почему воздух входит при этом в лёгкие? Как происходит выдох?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5256213" cy="6192837"/>
          </a:xfrm>
        </p:spPr>
        <p:txBody>
          <a:bodyPr/>
          <a:lstStyle/>
          <a:p>
            <a:r>
              <a:rPr lang="ru-RU" sz="3600">
                <a:solidFill>
                  <a:srgbClr val="FFFF00"/>
                </a:solidFill>
              </a:rPr>
              <a:t>По своему строению воздушный океан напоминает дом, в котором есть свои этажи.</a:t>
            </a:r>
          </a:p>
        </p:txBody>
      </p:sp>
      <p:pic>
        <p:nvPicPr>
          <p:cNvPr id="6151" name="Picture 7" descr="040403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76250"/>
            <a:ext cx="3649662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18488" cy="32400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              </a:t>
            </a:r>
            <a:r>
              <a:rPr lang="ru-RU" sz="2400">
                <a:solidFill>
                  <a:srgbClr val="F731DF"/>
                </a:solidFill>
              </a:rPr>
              <a:t>Первый «этаж»</a:t>
            </a:r>
            <a:r>
              <a:rPr lang="ru-RU" sz="2400"/>
              <a:t> </a:t>
            </a:r>
            <a:r>
              <a:rPr lang="ru-RU" sz="2400">
                <a:solidFill>
                  <a:srgbClr val="F731DF"/>
                </a:solidFill>
              </a:rPr>
              <a:t>-</a:t>
            </a:r>
            <a:r>
              <a:rPr lang="ru-RU" sz="2400"/>
              <a:t> </a:t>
            </a:r>
            <a:r>
              <a:rPr lang="ru-RU" sz="2400" i="1" u="sng">
                <a:solidFill>
                  <a:srgbClr val="F731DF"/>
                </a:solidFill>
              </a:rPr>
              <a:t>тропосфера</a:t>
            </a:r>
            <a:r>
              <a:rPr lang="ru-RU" sz="2400" u="sng">
                <a:solidFill>
                  <a:srgbClr val="F731DF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   </a:t>
            </a:r>
            <a:r>
              <a:rPr lang="ru-RU" sz="2400">
                <a:solidFill>
                  <a:schemeClr val="hlink"/>
                </a:solidFill>
              </a:rPr>
              <a:t>Он получил своё название от греческого слова «</a:t>
            </a:r>
            <a:r>
              <a:rPr lang="ru-RU" sz="2400" i="1">
                <a:solidFill>
                  <a:schemeClr val="hlink"/>
                </a:solidFill>
              </a:rPr>
              <a:t>тропос</a:t>
            </a:r>
            <a:r>
              <a:rPr lang="ru-RU" sz="2400">
                <a:solidFill>
                  <a:schemeClr val="hlink"/>
                </a:solidFill>
              </a:rPr>
              <a:t>»- поворот. Этот слой простирается в среднем до 11 км над уровнем моря, и температура в нем падает с высотой. В тропосфере сосредоточено около 4/5 всей массы атмосферы. Здесь находится почти весь водяной пар. Тропосфера – родина облаков. Большинство наблюдаемых нами явлений погоды образуются в этом слое.</a:t>
            </a:r>
          </a:p>
        </p:txBody>
      </p:sp>
      <p:pic>
        <p:nvPicPr>
          <p:cNvPr id="7172" name="Picture 4" descr="тропосф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44900"/>
            <a:ext cx="5616575" cy="2970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2" name="Picture 4" descr="10429794_polar_siya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3036888"/>
            <a:ext cx="5435600" cy="3624262"/>
          </a:xfrm>
          <a:prstGeom prst="rect">
            <a:avLst/>
          </a:prstGeom>
          <a:noFill/>
        </p:spPr>
      </p:pic>
      <p:pic>
        <p:nvPicPr>
          <p:cNvPr id="155653" name="Picture 5" descr="7591012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076700"/>
            <a:ext cx="3311525" cy="2151063"/>
          </a:xfrm>
          <a:prstGeom prst="rect">
            <a:avLst/>
          </a:prstGeom>
          <a:noFill/>
        </p:spPr>
      </p:pic>
      <p:sp>
        <p:nvSpPr>
          <p:cNvPr id="155654" name="WordArt 6"/>
          <p:cNvSpPr>
            <a:spLocks noChangeArrowheads="1" noChangeShapeType="1" noTextEdit="1"/>
          </p:cNvSpPr>
          <p:nvPr/>
        </p:nvSpPr>
        <p:spPr bwMode="auto">
          <a:xfrm>
            <a:off x="250825" y="476250"/>
            <a:ext cx="403225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Северное сияние</a:t>
            </a:r>
          </a:p>
        </p:txBody>
      </p:sp>
      <p:pic>
        <p:nvPicPr>
          <p:cNvPr id="155655" name="Picture 7" descr="Безымянны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60350"/>
            <a:ext cx="4340225" cy="292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WordArt 4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4105275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Дождь</a:t>
            </a:r>
          </a:p>
        </p:txBody>
      </p:sp>
      <p:pic>
        <p:nvPicPr>
          <p:cNvPr id="156677" name="Picture 5" descr="rain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84313"/>
            <a:ext cx="5329237" cy="3743325"/>
          </a:xfrm>
          <a:prstGeom prst="rect">
            <a:avLst/>
          </a:prstGeom>
          <a:noFill/>
        </p:spPr>
      </p:pic>
      <p:pic>
        <p:nvPicPr>
          <p:cNvPr id="156678" name="Picture 6" descr="ь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381375"/>
            <a:ext cx="4913313" cy="3275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WordArt 4"/>
          <p:cNvSpPr>
            <a:spLocks noChangeArrowheads="1" noChangeShapeType="1" noTextEdit="1"/>
          </p:cNvSpPr>
          <p:nvPr/>
        </p:nvSpPr>
        <p:spPr bwMode="auto">
          <a:xfrm>
            <a:off x="1547813" y="188913"/>
            <a:ext cx="5662612" cy="1679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Метеоритный дождь</a:t>
            </a:r>
          </a:p>
        </p:txBody>
      </p:sp>
      <p:pic>
        <p:nvPicPr>
          <p:cNvPr id="157701" name="Picture 5" descr="1450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738" y="3236913"/>
            <a:ext cx="4897437" cy="3267075"/>
          </a:xfrm>
          <a:prstGeom prst="rect">
            <a:avLst/>
          </a:prstGeom>
          <a:noFill/>
        </p:spPr>
      </p:pic>
      <p:pic>
        <p:nvPicPr>
          <p:cNvPr id="157703" name="Picture 7" descr="m_6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916113"/>
            <a:ext cx="2952750" cy="2214562"/>
          </a:xfrm>
          <a:prstGeom prst="rect">
            <a:avLst/>
          </a:prstGeom>
          <a:noFill/>
        </p:spPr>
      </p:pic>
      <p:pic>
        <p:nvPicPr>
          <p:cNvPr id="157704" name="Picture 8" descr="met_doj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292600"/>
            <a:ext cx="3529012" cy="240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887788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Молнии</a:t>
            </a:r>
          </a:p>
        </p:txBody>
      </p:sp>
      <p:pic>
        <p:nvPicPr>
          <p:cNvPr id="158725" name="Picture 5" descr="4мол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565400"/>
            <a:ext cx="6192837" cy="4149725"/>
          </a:xfrm>
          <a:prstGeom prst="rect">
            <a:avLst/>
          </a:prstGeom>
          <a:noFill/>
        </p:spPr>
      </p:pic>
      <p:pic>
        <p:nvPicPr>
          <p:cNvPr id="158726" name="Picture 6" descr="11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2051050" cy="2051050"/>
          </a:xfrm>
          <a:prstGeom prst="rect">
            <a:avLst/>
          </a:prstGeom>
          <a:noFill/>
        </p:spPr>
      </p:pic>
      <p:pic>
        <p:nvPicPr>
          <p:cNvPr id="158727" name="Picture 7" descr="Молния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260350"/>
            <a:ext cx="2227262" cy="222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animBg="1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Tx/>
          <a:buFontTx/>
          <a:buNone/>
          <a:tabLst/>
          <a:defRPr kumimoji="0" lang="ru-RU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345</TotalTime>
  <Words>921</Words>
  <Application>Microsoft Office PowerPoint</Application>
  <PresentationFormat>Экран (4:3)</PresentationFormat>
  <Paragraphs>70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Wingdings</vt:lpstr>
      <vt:lpstr>Вершина горы</vt:lpstr>
      <vt:lpstr>Слайд 1</vt:lpstr>
      <vt:lpstr>Слайд 2</vt:lpstr>
      <vt:lpstr>Атмосфера -</vt:lpstr>
      <vt:lpstr>По своему строению воздушный океан напоминает дом, в котором есть свои этажи.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4.Опыт «перевёрнутый стакан» </vt:lpstr>
      <vt:lpstr>Слайд 23</vt:lpstr>
      <vt:lpstr>Доклады:</vt:lpstr>
      <vt:lpstr>2.Атмосферное давление в живой природе:</vt:lpstr>
      <vt:lpstr>Рыбы-прилипалы</vt:lpstr>
      <vt:lpstr>Слон</vt:lpstr>
      <vt:lpstr>Болото</vt:lpstr>
      <vt:lpstr>Животные болота</vt:lpstr>
      <vt:lpstr>Вопросы:</vt:lpstr>
    </vt:vector>
  </TitlesOfParts>
  <Company>505.ru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FoM</dc:creator>
  <cp:lastModifiedBy>User</cp:lastModifiedBy>
  <cp:revision>7</cp:revision>
  <dcterms:created xsi:type="dcterms:W3CDTF">2009-01-12T13:32:47Z</dcterms:created>
  <dcterms:modified xsi:type="dcterms:W3CDTF">2011-12-10T11:41:21Z</dcterms:modified>
</cp:coreProperties>
</file>