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2" r:id="rId8"/>
    <p:sldId id="274" r:id="rId9"/>
    <p:sldId id="273" r:id="rId10"/>
    <p:sldId id="261" r:id="rId11"/>
    <p:sldId id="263" r:id="rId12"/>
    <p:sldId id="264" r:id="rId13"/>
    <p:sldId id="271" r:id="rId14"/>
    <p:sldId id="265" r:id="rId15"/>
    <p:sldId id="266" r:id="rId16"/>
    <p:sldId id="267" r:id="rId17"/>
    <p:sldId id="268" r:id="rId18"/>
    <p:sldId id="27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0000"/>
    <a:srgbClr val="CC00CC"/>
    <a:srgbClr val="33CC33"/>
    <a:srgbClr val="D60093"/>
    <a:srgbClr val="FFFF99"/>
    <a:srgbClr val="0000FF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6B16F-0468-47B9-A577-924C7F8374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C69B8-8227-4253-84D8-DAA08DD38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0F8DE-7DA0-4CB3-AB8D-15FB0686D1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EB294-A42B-4895-95A1-8873BA2E72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2C2DE-2744-4A88-9D4C-1D76E90D1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BE4B4-E919-4863-A649-ACB90EBE6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D9D91-6BEA-4F14-A87C-B6D1C4D04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6DBAF-7C15-42A5-BDAB-3CA8FCECF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81001-9206-42FC-B0AE-5BC80BF594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0A05D-5AD7-49D9-9E31-348A3DF3F7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8C8A9-4A24-4DE8-A081-64D921904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2A4CD18-867C-444D-9FD1-1478B089D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l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6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27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785786" y="214313"/>
            <a:ext cx="7999439" cy="18573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36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Инфразвук и ультразвук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5286388"/>
            <a:ext cx="57864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по физике </a:t>
            </a:r>
          </a:p>
          <a:p>
            <a:pPr algn="ctr">
              <a:spcBef>
                <a:spcPct val="50000"/>
              </a:spcBef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чителя ГОУ «Санаторная школа-интернат»  г.Калининска</a:t>
            </a:r>
          </a:p>
          <a:p>
            <a:pPr algn="ctr">
              <a:spcBef>
                <a:spcPct val="50000"/>
              </a:spcBef>
            </a:pPr>
            <a:r>
              <a:rPr lang="ru-RU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Васылык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Марины Викторовны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33CC"/>
            </a:gs>
            <a:gs pos="100000">
              <a:srgbClr val="0000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8229600" cy="280828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CECFF"/>
                </a:solidFill>
              </a:rPr>
              <a:t>Инфразвук слышат некоторые животные. Медузы воспринимают ультразвуковые волны с частотой 8-13 Гц и чувствуют приближение шторма за 15 часов.</a:t>
            </a:r>
          </a:p>
        </p:txBody>
      </p:sp>
      <p:pic>
        <p:nvPicPr>
          <p:cNvPr id="7172" name="Picture 4" descr="щдгн0з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652963"/>
            <a:ext cx="2808288" cy="193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ророр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9013" y="4483100"/>
            <a:ext cx="2557462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79ывеам9ы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2565400"/>
            <a:ext cx="2520950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ангнш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7050" y="3644900"/>
            <a:ext cx="196215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5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5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5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rgbClr val="CC00CC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eaLnBrk="1" hangingPunct="1"/>
            <a:r>
              <a:rPr lang="ru-RU" smtClean="0"/>
              <a:t>Инфразвук практически не поглощается в различных средах, поэтому он может распространяться на больших расстояниях. Это позволяет: </a:t>
            </a:r>
          </a:p>
          <a:p>
            <a:pPr eaLnBrk="1" hangingPunct="1"/>
            <a:r>
              <a:rPr lang="ru-RU" smtClean="0"/>
              <a:t>Определять места сильных взрывов; </a:t>
            </a:r>
          </a:p>
          <a:p>
            <a:pPr eaLnBrk="1" hangingPunct="1"/>
            <a:r>
              <a:rPr lang="ru-RU" smtClean="0"/>
              <a:t>Положение стреляющего орудия;</a:t>
            </a:r>
          </a:p>
          <a:p>
            <a:pPr eaLnBrk="1" hangingPunct="1"/>
            <a:r>
              <a:rPr lang="ru-RU" smtClean="0"/>
              <a:t>Вести контроль за подземными ядерными взрывами;</a:t>
            </a:r>
          </a:p>
          <a:p>
            <a:pPr eaLnBrk="1" hangingPunct="1"/>
            <a:r>
              <a:rPr lang="ru-RU" smtClean="0"/>
              <a:t>Предсказывать цунами.</a:t>
            </a:r>
          </a:p>
        </p:txBody>
      </p:sp>
      <p:pic>
        <p:nvPicPr>
          <p:cNvPr id="9220" name="Picture 4" descr="кшу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4130675"/>
            <a:ext cx="3348038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миь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5013325"/>
            <a:ext cx="2232025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100000">
              <a:srgbClr val="FF000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33375"/>
            <a:ext cx="8640763" cy="4525963"/>
          </a:xfrm>
        </p:spPr>
        <p:txBody>
          <a:bodyPr/>
          <a:lstStyle/>
          <a:p>
            <a:pPr eaLnBrk="1" hangingPunct="1"/>
            <a:r>
              <a:rPr lang="ru-RU" sz="3600" b="1" smtClean="0"/>
              <a:t>Ультразвук человек тоже не слышит, но его воспринимают некоторые животные.</a:t>
            </a:r>
          </a:p>
          <a:p>
            <a:pPr eaLnBrk="1" hangingPunct="1"/>
            <a:endParaRPr lang="ru-RU" smtClean="0"/>
          </a:p>
        </p:txBody>
      </p:sp>
      <p:pic>
        <p:nvPicPr>
          <p:cNvPr id="10244" name="Picture 4" descr="кеаншщевш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3573463"/>
            <a:ext cx="378142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жу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708275"/>
            <a:ext cx="4824412" cy="361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66FF"/>
            </a:gs>
            <a:gs pos="100000">
              <a:schemeClr val="tx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476250"/>
            <a:ext cx="8229600" cy="2192338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66FFFF"/>
                </a:solidFill>
              </a:rPr>
              <a:t>Летучие мыши- ничего не видят, но в темноте летают и ловят добычу.</a:t>
            </a:r>
          </a:p>
          <a:p>
            <a:pPr eaLnBrk="1" hangingPunct="1"/>
            <a:endParaRPr lang="ru-RU" smtClean="0"/>
          </a:p>
        </p:txBody>
      </p:sp>
      <p:pic>
        <p:nvPicPr>
          <p:cNvPr id="17412" name="Picture 4" descr="нркеног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492375"/>
            <a:ext cx="5508625" cy="413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рврнагое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4435475"/>
            <a:ext cx="2881312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a11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1844675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100000">
              <a:schemeClr val="accent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0"/>
            <a:ext cx="8229600" cy="4525963"/>
          </a:xfrm>
        </p:spPr>
        <p:txBody>
          <a:bodyPr/>
          <a:lstStyle/>
          <a:p>
            <a:pPr eaLnBrk="1" hangingPunct="1"/>
            <a:r>
              <a:rPr lang="ru-RU" b="1" smtClean="0"/>
              <a:t>Дельфины - благодаря ультразвуку ориентируются в мутной воде.</a:t>
            </a:r>
          </a:p>
        </p:txBody>
      </p:sp>
      <p:pic>
        <p:nvPicPr>
          <p:cNvPr id="11268" name="Picture 4" descr="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4437063"/>
            <a:ext cx="2951162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гемщгм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4437063"/>
            <a:ext cx="3024187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гнанг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989138"/>
            <a:ext cx="2790825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9" descr="кеаншщевшн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1613" y="4508500"/>
            <a:ext cx="2592387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2" descr="Дельфины-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59113" y="1412875"/>
            <a:ext cx="345122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3" descr="дельф (13)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40525" y="1557338"/>
            <a:ext cx="2403475" cy="272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33"/>
            </a:gs>
            <a:gs pos="100000">
              <a:srgbClr val="D6009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8913"/>
            <a:ext cx="8229600" cy="2879725"/>
          </a:xfrm>
        </p:spPr>
        <p:txBody>
          <a:bodyPr/>
          <a:lstStyle/>
          <a:p>
            <a:pPr eaLnBrk="1" hangingPunct="1"/>
            <a:r>
              <a:rPr lang="ru-RU" b="1" smtClean="0"/>
              <a:t>Ультразвук с частотой более 25 кГц вызывает болевые ощущения у птиц.</a:t>
            </a:r>
          </a:p>
          <a:p>
            <a:pPr eaLnBrk="1" hangingPunct="1"/>
            <a:r>
              <a:rPr lang="ru-RU" b="1" smtClean="0"/>
              <a:t>Это используется при отпугивании чаек от водоемов с питьевой водой и от траулеров с рыбой.</a:t>
            </a:r>
          </a:p>
        </p:txBody>
      </p:sp>
      <p:pic>
        <p:nvPicPr>
          <p:cNvPr id="12292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3573463"/>
            <a:ext cx="4211638" cy="315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3213100"/>
            <a:ext cx="4643437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FF"/>
            </a:gs>
            <a:gs pos="100000">
              <a:srgbClr val="33CC33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3141663"/>
            <a:ext cx="3492500" cy="3527425"/>
          </a:xfrm>
        </p:spPr>
        <p:txBody>
          <a:bodyPr/>
          <a:lstStyle/>
          <a:p>
            <a:pPr eaLnBrk="1" hangingPunct="1"/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Зубчатые киты – с помощью ультразвука охотятся на кальмаров.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92500" y="333375"/>
            <a:ext cx="5651500" cy="2879725"/>
          </a:xfrm>
        </p:spPr>
        <p:txBody>
          <a:bodyPr/>
          <a:lstStyle/>
          <a:p>
            <a:pPr eaLnBrk="1" hangingPunct="1"/>
            <a:r>
              <a:rPr lang="ru-RU" smtClean="0"/>
              <a:t>Ночные бабочки и жуки- слышат ультразвуковые волны, издаваемые мышами и успевают спрятаться от них.</a:t>
            </a:r>
          </a:p>
          <a:p>
            <a:pPr eaLnBrk="1" hangingPunct="1"/>
            <a:endParaRPr lang="ru-RU" smtClean="0"/>
          </a:p>
        </p:txBody>
      </p:sp>
      <p:pic>
        <p:nvPicPr>
          <p:cNvPr id="13316" name="Picture 4" descr="жу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3049588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кит2"/>
          <p:cNvPicPr>
            <a:picLocks noChangeAspect="1" noChangeArrowheads="1"/>
          </p:cNvPicPr>
          <p:nvPr/>
        </p:nvPicPr>
        <p:blipFill>
          <a:blip r:embed="rId3"/>
          <a:srcRect l="37331" r="14456"/>
          <a:stretch>
            <a:fillRect/>
          </a:stretch>
        </p:blipFill>
        <p:spPr bwMode="auto">
          <a:xfrm>
            <a:off x="6659563" y="2997200"/>
            <a:ext cx="2355850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 descr="кит3"/>
          <p:cNvPicPr>
            <a:picLocks noChangeAspect="1" noChangeArrowheads="1"/>
          </p:cNvPicPr>
          <p:nvPr/>
        </p:nvPicPr>
        <p:blipFill>
          <a:blip r:embed="rId4"/>
          <a:srcRect l="15508" r="17256" b="12654"/>
          <a:stretch>
            <a:fillRect/>
          </a:stretch>
        </p:blipFill>
        <p:spPr bwMode="auto">
          <a:xfrm>
            <a:off x="3708400" y="4581525"/>
            <a:ext cx="28082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CC00CC"/>
            </a:gs>
            <a:gs pos="100000">
              <a:srgbClr val="FFFF99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8913"/>
            <a:ext cx="3960812" cy="64087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Ультразвук применяют в технике.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Эхолоты и гидролокаторы позволяют измерять глубину моря, обнаруживают косяки рыб, обнаруживают подводные  лодки противника.</a:t>
            </a:r>
          </a:p>
        </p:txBody>
      </p:sp>
      <p:pic>
        <p:nvPicPr>
          <p:cNvPr id="14340" name="Picture 4" descr="IMG_0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115888"/>
            <a:ext cx="4246562" cy="647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25000">
              <a:srgbClr val="01A78F"/>
            </a:gs>
            <a:gs pos="50000">
              <a:srgbClr val="FFFF00"/>
            </a:gs>
            <a:gs pos="75000">
              <a:srgbClr val="FF6633"/>
            </a:gs>
            <a:gs pos="100000">
              <a:srgbClr val="FF33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179388" y="260350"/>
            <a:ext cx="8713787" cy="271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внимание!!!!</a:t>
            </a:r>
          </a:p>
        </p:txBody>
      </p:sp>
      <p:pic>
        <p:nvPicPr>
          <p:cNvPr id="23557" name="Picture 5" descr="Рисунок1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500438"/>
            <a:ext cx="3024187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j030049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4581525"/>
            <a:ext cx="1878013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 descr="%Киса%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3644900"/>
            <a:ext cx="2565400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60350"/>
            <a:ext cx="8229600" cy="2336800"/>
          </a:xfrm>
          <a:ln>
            <a:solidFill>
              <a:srgbClr val="FF3300"/>
            </a:solidFill>
          </a:ln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FFFF"/>
                </a:solidFill>
              </a:rPr>
              <a:t>Инфразвук человек не воспринимает, хотя может ощущать его воздействие вследствие резонанса.</a:t>
            </a:r>
          </a:p>
        </p:txBody>
      </p:sp>
      <p:pic>
        <p:nvPicPr>
          <p:cNvPr id="3076" name="Picture 4" descr="IMG_00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997200"/>
            <a:ext cx="8551862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00CC"/>
            </a:gs>
            <a:gs pos="100000">
              <a:srgbClr val="3399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893175" cy="4997450"/>
          </a:xfrm>
        </p:spPr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ru-RU" smtClean="0">
                <a:solidFill>
                  <a:srgbClr val="FFFF99"/>
                </a:solidFill>
                <a:latin typeface="Arial Black" pitchFamily="34" charset="0"/>
              </a:rPr>
              <a:t>Потерю чувства равновесия;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ru-RU" smtClean="0">
                <a:solidFill>
                  <a:srgbClr val="FFFF99"/>
                </a:solidFill>
                <a:latin typeface="Arial Black" pitchFamily="34" charset="0"/>
              </a:rPr>
              <a:t>Тошноту;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ru-RU" smtClean="0">
                <a:solidFill>
                  <a:srgbClr val="FFFF99"/>
                </a:solidFill>
                <a:latin typeface="Arial Black" pitchFamily="34" charset="0"/>
              </a:rPr>
              <a:t>Непроизвольное вращение глазных яблок;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ru-RU" smtClean="0">
                <a:solidFill>
                  <a:srgbClr val="FFFF99"/>
                </a:solidFill>
                <a:latin typeface="Arial Black" pitchFamily="34" charset="0"/>
              </a:rPr>
              <a:t>Перемещение внутренних органов(4-8 Гц);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ru-RU" smtClean="0">
                <a:solidFill>
                  <a:srgbClr val="FFFF99"/>
                </a:solidFill>
                <a:latin typeface="Arial Black" pitchFamily="34" charset="0"/>
              </a:rPr>
              <a:t>Приступ морской болезни(12 Гц)</a:t>
            </a: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2124075" y="188913"/>
            <a:ext cx="42386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Облучение человека </a:t>
            </a:r>
          </a:p>
        </p:txBody>
      </p:sp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1258888" y="981075"/>
            <a:ext cx="61055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инфразвуком может вызвать: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300"/>
                            </p:stCondLst>
                            <p:childTnLst>
                              <p:par>
                                <p:cTn id="3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400"/>
                            </p:stCondLst>
                            <p:childTnLst>
                              <p:par>
                                <p:cTn id="4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900"/>
                            </p:stCondLst>
                            <p:childTnLst>
                              <p:par>
                                <p:cTn id="5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101" grpId="0" animBg="1"/>
      <p:bldP spid="410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6699"/>
            </a:gs>
            <a:gs pos="19000">
              <a:srgbClr val="1170FF"/>
            </a:gs>
            <a:gs pos="28999">
              <a:srgbClr val="3333CC"/>
            </a:gs>
            <a:gs pos="39999">
              <a:srgbClr val="2E6792"/>
            </a:gs>
            <a:gs pos="53000">
              <a:srgbClr val="9999FF"/>
            </a:gs>
            <a:gs pos="84000">
              <a:srgbClr val="00CCCC"/>
            </a:gs>
            <a:gs pos="100000">
              <a:srgbClr val="3399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340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4000" b="1" smtClean="0"/>
              <a:t>Американский физик Р</a:t>
            </a:r>
            <a:r>
              <a:rPr lang="en-US" sz="4000" b="1" smtClean="0"/>
              <a:t>.</a:t>
            </a:r>
            <a:r>
              <a:rPr lang="ru-RU" sz="4000" b="1" smtClean="0"/>
              <a:t>Вуд однажды принес в театр аппарат, излучающий инфразвуковые волны, и, включив его, направил на сцену. Никакого звука никто не услышал, однако с актрисой случилась истерика.</a:t>
            </a:r>
            <a:r>
              <a:rPr lang="ru-RU" sz="4000" smtClean="0">
                <a:solidFill>
                  <a:srgbClr val="6600CC"/>
                </a:solidFill>
              </a:rPr>
              <a:t>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8229600" cy="4895850"/>
          </a:xfrm>
        </p:spPr>
        <p:txBody>
          <a:bodyPr/>
          <a:lstStyle/>
          <a:p>
            <a:pPr eaLnBrk="1" hangingPunct="1"/>
            <a:r>
              <a:rPr lang="ru-RU" b="1" smtClean="0"/>
              <a:t>Рок-музыка(низкие частоты больших барабанов и бас-гитар).</a:t>
            </a:r>
          </a:p>
          <a:p>
            <a:pPr eaLnBrk="1" hangingPunct="1"/>
            <a:r>
              <a:rPr lang="ru-RU" b="1" smtClean="0"/>
              <a:t>Музыкальное сопровождение фильмов ужасов и мистических триллеров(вызывает чувство тревоги, страха, что приводит к  нервным срывам).</a:t>
            </a:r>
          </a:p>
        </p:txBody>
      </p:sp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1116013" y="115888"/>
            <a:ext cx="6408737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Резонанское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влияние инфразвука. </a:t>
            </a:r>
          </a:p>
        </p:txBody>
      </p:sp>
      <p:pic>
        <p:nvPicPr>
          <p:cNvPr id="6150" name="Picture 6" descr="0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1989138"/>
            <a:ext cx="18605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%Кристофор Шнайдер% (36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4652963"/>
            <a:ext cx="2266950" cy="205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ф у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6100" y="4437063"/>
            <a:ext cx="1420813" cy="22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ф уж"/>
          <p:cNvPicPr>
            <a:picLocks noChangeAspect="1" noChangeArrowheads="1"/>
          </p:cNvPicPr>
          <p:nvPr/>
        </p:nvPicPr>
        <p:blipFill>
          <a:blip r:embed="rId5"/>
          <a:srcRect l="10083" t="8408" r="9277" b="24408"/>
          <a:stretch>
            <a:fillRect/>
          </a:stretch>
        </p:blipFill>
        <p:spPr bwMode="auto">
          <a:xfrm>
            <a:off x="827088" y="5084763"/>
            <a:ext cx="2519362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5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300"/>
                            </p:stCondLst>
                            <p:childTnLst>
                              <p:par>
                                <p:cTn id="3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300"/>
                            </p:stCondLst>
                            <p:childTnLst>
                              <p:par>
                                <p:cTn id="4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800"/>
                            </p:stCondLst>
                            <p:childTnLst>
                              <p:par>
                                <p:cTn id="5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70" decel="100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770" decel="100000"/>
                                        <p:tgtEl>
                                          <p:spTgt spid="61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800"/>
                            </p:stCondLst>
                            <p:childTnLst>
                              <p:par>
                                <p:cTn id="6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  <p:bldP spid="61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6699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3600" b="1" smtClean="0">
                <a:solidFill>
                  <a:srgbClr val="0000FF"/>
                </a:solidFill>
              </a:rPr>
              <a:t> 1.Извержение вулканов;</a:t>
            </a:r>
          </a:p>
          <a:p>
            <a:pPr marL="609600" indent="-609600" eaLnBrk="1" hangingPunct="1"/>
            <a:endParaRPr lang="ru-RU" sz="3600" b="1" smtClean="0">
              <a:solidFill>
                <a:srgbClr val="0000FF"/>
              </a:solidFill>
            </a:endParaRPr>
          </a:p>
          <a:p>
            <a:pPr marL="609600" indent="-609600" eaLnBrk="1" hangingPunct="1"/>
            <a:endParaRPr lang="ru-RU" sz="3600" b="1" smtClean="0">
              <a:solidFill>
                <a:srgbClr val="0000FF"/>
              </a:solidFill>
            </a:endParaRPr>
          </a:p>
          <a:p>
            <a:pPr marL="609600" indent="-609600" eaLnBrk="1" hangingPunct="1"/>
            <a:endParaRPr lang="ru-RU" sz="3600" b="1" smtClean="0">
              <a:solidFill>
                <a:srgbClr val="0000FF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ru-RU" b="1" smtClean="0">
                <a:solidFill>
                  <a:srgbClr val="0000FF"/>
                </a:solidFill>
              </a:rPr>
              <a:t>   2.Ветер, обтекающий гребни морских волн;</a:t>
            </a:r>
            <a:endParaRPr lang="ru-RU" sz="3600" b="1" smtClean="0">
              <a:solidFill>
                <a:srgbClr val="0000FF"/>
              </a:solidFill>
            </a:endParaRPr>
          </a:p>
          <a:p>
            <a:pPr marL="609600" indent="-609600" eaLnBrk="1" hangingPunct="1"/>
            <a:endParaRPr lang="ru-RU" sz="3600" b="1" smtClean="0">
              <a:solidFill>
                <a:srgbClr val="0000FF"/>
              </a:solidFill>
            </a:endParaRP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187450" y="188913"/>
            <a:ext cx="6481763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Источники инфразвука</a:t>
            </a:r>
          </a:p>
        </p:txBody>
      </p:sp>
      <p:pic>
        <p:nvPicPr>
          <p:cNvPr id="8200" name="Picture 8" descr="080505104513d"/>
          <p:cNvPicPr>
            <a:picLocks noChangeAspect="1" noChangeArrowheads="1"/>
          </p:cNvPicPr>
          <p:nvPr/>
        </p:nvPicPr>
        <p:blipFill>
          <a:blip r:embed="rId2"/>
          <a:srcRect l="36914" b="37434"/>
          <a:stretch>
            <a:fillRect/>
          </a:stretch>
        </p:blipFill>
        <p:spPr bwMode="auto">
          <a:xfrm>
            <a:off x="5795963" y="1196975"/>
            <a:ext cx="3201987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 descr="etna_eruption_200611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844675"/>
            <a:ext cx="23749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 descr="volcano-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700213"/>
            <a:ext cx="2989262" cy="186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1" descr="каегош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8175" y="4365625"/>
            <a:ext cx="3238500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12" descr="чарв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5963" y="4365625"/>
            <a:ext cx="31686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750"/>
                            </p:stCondLst>
                            <p:childTnLst>
                              <p:par>
                                <p:cTn id="4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750"/>
                            </p:stCondLst>
                            <p:childTnLst>
                              <p:par>
                                <p:cTn id="48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88913"/>
            <a:ext cx="5194300" cy="10810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smtClean="0">
                <a:solidFill>
                  <a:srgbClr val="FF0000"/>
                </a:solidFill>
              </a:rPr>
              <a:t>3.Грозовые разряды;</a:t>
            </a:r>
          </a:p>
          <a:p>
            <a:pPr eaLnBrk="1" hangingPunct="1">
              <a:buFontTx/>
              <a:buNone/>
            </a:pPr>
            <a:endParaRPr lang="ru-RU" sz="3600" b="1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ru-RU" sz="3600" b="1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endParaRPr lang="ru-RU" b="1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endParaRPr lang="ru-RU" b="1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endParaRPr lang="ru-RU" b="1" smtClean="0">
              <a:solidFill>
                <a:srgbClr val="0000FF"/>
              </a:solidFill>
            </a:endParaRPr>
          </a:p>
          <a:p>
            <a:pPr eaLnBrk="1" hangingPunct="1"/>
            <a:endParaRPr lang="ru-RU" smtClean="0"/>
          </a:p>
        </p:txBody>
      </p:sp>
      <p:pic>
        <p:nvPicPr>
          <p:cNvPr id="19461" name="Picture 5" descr="молн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260350"/>
            <a:ext cx="2701925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6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66FFFF"/>
            </a:gs>
            <a:gs pos="100000">
              <a:srgbClr val="CC00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8913"/>
            <a:ext cx="8229600" cy="1152525"/>
          </a:xfrm>
        </p:spPr>
        <p:txBody>
          <a:bodyPr/>
          <a:lstStyle/>
          <a:p>
            <a:pPr eaLnBrk="1" hangingPunct="1"/>
            <a:r>
              <a:rPr lang="ru-RU" sz="3600" b="1" smtClean="0"/>
              <a:t>4.Орудийные выстрелы;</a:t>
            </a:r>
          </a:p>
        </p:txBody>
      </p:sp>
      <p:pic>
        <p:nvPicPr>
          <p:cNvPr id="21508" name="Picture 4" descr="орудия34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468688"/>
            <a:ext cx="4824412" cy="32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ракет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908050"/>
            <a:ext cx="384175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55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3789363"/>
            <a:ext cx="3846512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FF"/>
            </a:gs>
            <a:gs pos="100000">
              <a:srgbClr val="0033CC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532813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00FF"/>
                </a:solidFill>
              </a:rPr>
              <a:t>   </a:t>
            </a:r>
            <a:r>
              <a:rPr lang="ru-RU" b="1" smtClean="0">
                <a:solidFill>
                  <a:schemeClr val="bg1"/>
                </a:solidFill>
              </a:rPr>
              <a:t>5.Взрывы атомных бомб;</a:t>
            </a:r>
          </a:p>
          <a:p>
            <a:pPr eaLnBrk="1" hangingPunct="1">
              <a:buFontTx/>
              <a:buNone/>
            </a:pPr>
            <a:endParaRPr lang="ru-RU" b="1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ru-RU" b="1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ru-RU" b="1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ru-RU" b="1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ru-RU" b="1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ru-RU" b="1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ru-RU" b="1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chemeClr val="bg1"/>
                </a:solidFill>
              </a:rPr>
              <a:t>   6.Землетрясение;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chemeClr val="bg1"/>
                </a:solidFill>
              </a:rPr>
              <a:t>   7.Работающие реактивные двигатели.</a:t>
            </a:r>
          </a:p>
          <a:p>
            <a:pPr eaLnBrk="1" hangingPunct="1"/>
            <a:endParaRPr lang="ru-RU" smtClean="0">
              <a:solidFill>
                <a:schemeClr val="bg1"/>
              </a:solidFill>
            </a:endParaRPr>
          </a:p>
        </p:txBody>
      </p:sp>
      <p:pic>
        <p:nvPicPr>
          <p:cNvPr id="20484" name="Picture 4" descr="взрыв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268413"/>
            <a:ext cx="40322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взры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981075"/>
            <a:ext cx="4716462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318</Words>
  <Application>Microsoft Office PowerPoint</Application>
  <PresentationFormat>Экран (4:3)</PresentationFormat>
  <Paragraphs>55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Arial Black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Зубчатые киты – с помощью ультразвука охотятся на кальмаров.</vt:lpstr>
      <vt:lpstr>Слайд 17</vt:lpstr>
      <vt:lpstr>Слайд 18</vt:lpstr>
    </vt:vector>
  </TitlesOfParts>
  <Company>моу "Сош №1 г. Калининска"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2008-12-09T09:45:12Z</dcterms:created>
  <dcterms:modified xsi:type="dcterms:W3CDTF">2011-12-10T11:50:29Z</dcterms:modified>
</cp:coreProperties>
</file>