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1" r:id="rId1"/>
  </p:sldMasterIdLst>
  <p:sldIdLst>
    <p:sldId id="257" r:id="rId2"/>
    <p:sldId id="263" r:id="rId3"/>
    <p:sldId id="258" r:id="rId4"/>
    <p:sldId id="267" r:id="rId5"/>
    <p:sldId id="260" r:id="rId6"/>
    <p:sldId id="265" r:id="rId7"/>
    <p:sldId id="259" r:id="rId8"/>
    <p:sldId id="264" r:id="rId9"/>
    <p:sldId id="290" r:id="rId10"/>
    <p:sldId id="266" r:id="rId11"/>
    <p:sldId id="268" r:id="rId12"/>
    <p:sldId id="269" r:id="rId13"/>
    <p:sldId id="271" r:id="rId14"/>
    <p:sldId id="272" r:id="rId15"/>
    <p:sldId id="273" r:id="rId16"/>
    <p:sldId id="279" r:id="rId17"/>
    <p:sldId id="278" r:id="rId18"/>
    <p:sldId id="275" r:id="rId19"/>
    <p:sldId id="276" r:id="rId20"/>
    <p:sldId id="280" r:id="rId21"/>
    <p:sldId id="281" r:id="rId22"/>
    <p:sldId id="283" r:id="rId23"/>
    <p:sldId id="286" r:id="rId24"/>
    <p:sldId id="287" r:id="rId25"/>
    <p:sldId id="285" r:id="rId26"/>
    <p:sldId id="288" r:id="rId27"/>
    <p:sldId id="289" r:id="rId28"/>
    <p:sldId id="292" r:id="rId29"/>
    <p:sldId id="291" r:id="rId30"/>
    <p:sldId id="29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45D"/>
    <a:srgbClr val="F7A45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A13B3D2-4427-437B-8E87-20D27914ACBD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FF767CF-CD05-43D0-B3D4-7D1F71245D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714544"/>
          </a:xfrm>
        </p:spPr>
        <p:txBody>
          <a:bodyPr>
            <a:normAutofit fontScale="25000" lnSpcReduction="20000"/>
          </a:bodyPr>
          <a:lstStyle/>
          <a:p>
            <a:pPr marL="64008" indent="0" algn="ctr">
              <a:buNone/>
            </a:pPr>
            <a:r>
              <a:rPr lang="ru-RU" sz="12800" b="1" i="1" dirty="0" smtClean="0"/>
              <a:t>Творческий проект</a:t>
            </a:r>
          </a:p>
          <a:p>
            <a:pPr marL="64008" indent="0" algn="ctr">
              <a:buNone/>
            </a:pPr>
            <a:endParaRPr lang="ru-RU" sz="57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64008" indent="0" algn="ctr">
              <a:buNone/>
            </a:pPr>
            <a:endParaRPr lang="ru-RU" sz="5700" b="1" i="1" dirty="0" smtClean="0">
              <a:solidFill>
                <a:srgbClr val="FFC000"/>
              </a:solidFill>
              <a:latin typeface="+mj-lt"/>
            </a:endParaRPr>
          </a:p>
          <a:p>
            <a:pPr marL="64008" indent="0" algn="ctr">
              <a:buNone/>
            </a:pPr>
            <a:r>
              <a:rPr lang="ru-RU" sz="112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Видеофильм </a:t>
            </a:r>
          </a:p>
          <a:p>
            <a:pPr marL="64008" indent="0" algn="ctr">
              <a:lnSpc>
                <a:spcPct val="120000"/>
              </a:lnSpc>
              <a:buNone/>
            </a:pPr>
            <a:r>
              <a:rPr lang="ru-RU" sz="112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«Русские изобретатели и учёные, оказавшие </a:t>
            </a:r>
            <a:r>
              <a:rPr lang="ru-RU" sz="112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значительное  </a:t>
            </a:r>
            <a:r>
              <a:rPr lang="ru-RU" sz="112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влияние  на историческое развитие чертежа» </a:t>
            </a:r>
          </a:p>
          <a:p>
            <a:pPr marL="64008" indent="0" algn="r">
              <a:buNone/>
            </a:pPr>
            <a:endParaRPr lang="ru-RU" sz="112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64008" indent="0" algn="r">
              <a:buNone/>
            </a:pPr>
            <a:endParaRPr lang="ru-RU" sz="1700" b="1" i="1" dirty="0"/>
          </a:p>
          <a:p>
            <a:pPr marL="64008" indent="0" algn="r">
              <a:buNone/>
            </a:pPr>
            <a:r>
              <a:rPr lang="ru-RU" sz="8000" b="1" i="1" dirty="0" smtClean="0">
                <a:solidFill>
                  <a:srgbClr val="002060"/>
                </a:solidFill>
              </a:rPr>
              <a:t> Учитель </a:t>
            </a:r>
            <a:r>
              <a:rPr lang="ru-RU" sz="8000" b="1" i="1" dirty="0">
                <a:solidFill>
                  <a:srgbClr val="002060"/>
                </a:solidFill>
              </a:rPr>
              <a:t>изобразительного искусства и черчения, </a:t>
            </a:r>
            <a:endParaRPr lang="ru-RU" sz="8000" b="1" i="1" dirty="0" smtClean="0">
              <a:solidFill>
                <a:srgbClr val="002060"/>
              </a:solidFill>
            </a:endParaRPr>
          </a:p>
          <a:p>
            <a:pPr marL="64008" indent="0" algn="r">
              <a:buNone/>
            </a:pPr>
            <a:r>
              <a:rPr lang="ru-RU" sz="8000" b="1" i="1" dirty="0" smtClean="0">
                <a:solidFill>
                  <a:srgbClr val="002060"/>
                </a:solidFill>
              </a:rPr>
              <a:t>Бейлина </a:t>
            </a:r>
            <a:r>
              <a:rPr lang="ru-RU" sz="8000" b="1" i="1" dirty="0">
                <a:solidFill>
                  <a:srgbClr val="002060"/>
                </a:solidFill>
              </a:rPr>
              <a:t>Ю.М.</a:t>
            </a:r>
          </a:p>
          <a:p>
            <a:pPr marL="64008" indent="0" algn="r">
              <a:buNone/>
            </a:pPr>
            <a:r>
              <a:rPr lang="ru-RU" sz="8000" b="1" i="1" dirty="0">
                <a:solidFill>
                  <a:srgbClr val="002060"/>
                </a:solidFill>
              </a:rPr>
              <a:t>ГОУ ЦО № 633</a:t>
            </a:r>
          </a:p>
          <a:p>
            <a:pPr marL="64008" indent="0" algn="r">
              <a:buNone/>
            </a:pPr>
            <a:r>
              <a:rPr lang="ru-RU" sz="8000" b="1" i="1" dirty="0">
                <a:solidFill>
                  <a:srgbClr val="002060"/>
                </a:solidFill>
              </a:rPr>
              <a:t>Санкт-Петербург</a:t>
            </a:r>
          </a:p>
          <a:p>
            <a:pPr marL="64008" indent="0" algn="ctr">
              <a:buNone/>
            </a:pPr>
            <a:r>
              <a:rPr lang="ru-RU" sz="8000" b="1" i="1" dirty="0"/>
              <a:t/>
            </a:r>
            <a:br>
              <a:rPr lang="ru-RU" sz="8000" b="1" i="1" dirty="0"/>
            </a:br>
            <a:endParaRPr lang="ru-RU" sz="80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89854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Тема: «Учебный предмет «Черчение» »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endParaRPr lang="ru-RU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32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218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3600" b="1" i="1" dirty="0">
                <a:solidFill>
                  <a:srgbClr val="C00000"/>
                </a:solidFill>
                <a:ea typeface="+mn-ea"/>
                <a:cs typeface="+mn-cs"/>
              </a:rPr>
              <a:t>АНДРЕЙ ЧОХОВ </a:t>
            </a:r>
            <a:br>
              <a:rPr lang="ru-RU" sz="3600" b="1" i="1" dirty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ru-RU" sz="3600" b="1" i="1" dirty="0">
                <a:solidFill>
                  <a:srgbClr val="C00000"/>
                </a:solidFill>
                <a:ea typeface="+mn-ea"/>
                <a:cs typeface="+mn-cs"/>
              </a:rPr>
              <a:t>(</a:t>
            </a:r>
            <a:r>
              <a:rPr lang="ru-RU" sz="3600" b="1" i="1" dirty="0" smtClean="0">
                <a:solidFill>
                  <a:srgbClr val="C00000"/>
                </a:solidFill>
                <a:ea typeface="+mn-ea"/>
                <a:cs typeface="+mn-cs"/>
              </a:rPr>
              <a:t>около </a:t>
            </a:r>
            <a:r>
              <a:rPr lang="ru-RU" sz="3600" b="1" i="1" dirty="0">
                <a:solidFill>
                  <a:srgbClr val="C00000"/>
                </a:solidFill>
                <a:ea typeface="+mn-ea"/>
                <a:cs typeface="+mn-cs"/>
              </a:rPr>
              <a:t>1545 — </a:t>
            </a:r>
            <a:r>
              <a:rPr lang="ru-RU" sz="3600" b="1" i="1" dirty="0" smtClean="0">
                <a:solidFill>
                  <a:srgbClr val="C00000"/>
                </a:solidFill>
                <a:ea typeface="+mn-ea"/>
                <a:cs typeface="+mn-cs"/>
              </a:rPr>
              <a:t>1629)</a:t>
            </a:r>
            <a:r>
              <a:rPr lang="ru-RU" sz="3600" b="1" i="1" dirty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ru-RU" sz="3600" b="1" i="1" dirty="0">
                <a:solidFill>
                  <a:srgbClr val="C00000"/>
                </a:solidFill>
                <a:ea typeface="+mn-ea"/>
                <a:cs typeface="+mn-cs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844824"/>
            <a:ext cx="3744415" cy="460851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499992" y="1916832"/>
            <a:ext cx="4392488" cy="4525963"/>
          </a:xfrm>
          <a:ln w="12700">
            <a:solidFill>
              <a:srgbClr val="00B0F0"/>
            </a:solidFill>
          </a:ln>
        </p:spPr>
        <p:txBody>
          <a:bodyPr/>
          <a:lstStyle/>
          <a:p>
            <a:endParaRPr lang="ru-RU" b="1" i="1" dirty="0" smtClean="0"/>
          </a:p>
          <a:p>
            <a:endParaRPr lang="ru-RU" b="1" i="1" dirty="0"/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Выдающийся </a:t>
            </a: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русский пушечный </a:t>
            </a:r>
            <a:endParaRPr lang="ru-RU" sz="36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" indent="0" algn="ctr">
              <a:buNone/>
            </a:pP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</a:t>
            </a: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колокольный мастер, </a:t>
            </a:r>
            <a:endParaRPr lang="ru-RU" sz="36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6576" indent="0" algn="ctr">
              <a:buNone/>
            </a:pP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литейщик </a:t>
            </a:r>
            <a:endParaRPr lang="ru-RU" sz="36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068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16016" y="1988840"/>
            <a:ext cx="4176464" cy="4248472"/>
          </a:xfrm>
          <a:ln w="9525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Отлил </a:t>
            </a: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1586г. </a:t>
            </a: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 </a:t>
            </a: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своим чертежам знаменитую </a:t>
            </a:r>
            <a:endParaRPr lang="ru-RU" sz="36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Царь-пушку</a:t>
            </a: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248472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6113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cs typeface="Arial" pitchFamily="34" charset="0"/>
              </a:rPr>
              <a:t>ПЁТР </a:t>
            </a:r>
            <a:r>
              <a:rPr lang="en-US" sz="3600" b="1" i="1" dirty="0">
                <a:solidFill>
                  <a:srgbClr val="C00000"/>
                </a:solidFill>
                <a:cs typeface="Arial" pitchFamily="34" charset="0"/>
              </a:rPr>
              <a:t>I</a:t>
            </a:r>
            <a:br>
              <a:rPr lang="en-US" sz="3600" b="1" i="1" dirty="0">
                <a:solidFill>
                  <a:srgbClr val="C00000"/>
                </a:solidFill>
                <a:cs typeface="Arial" pitchFamily="34" charset="0"/>
              </a:rPr>
            </a:br>
            <a:r>
              <a:rPr lang="en-US" sz="3600" b="1" i="1" dirty="0">
                <a:solidFill>
                  <a:srgbClr val="C00000"/>
                </a:solidFill>
                <a:cs typeface="Arial" pitchFamily="34" charset="0"/>
              </a:rPr>
              <a:t> (1672-1725)</a:t>
            </a:r>
            <a:endParaRPr lang="ru-RU" sz="3600" b="1" i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348880"/>
            <a:ext cx="4608512" cy="4032448"/>
          </a:xfrm>
          <a:ln w="9525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/>
              <a:t/>
            </a:r>
            <a:br>
              <a:rPr lang="ru-RU" sz="3600" b="1" i="1" dirty="0"/>
            </a:br>
            <a:r>
              <a:rPr lang="ru-RU" sz="4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Царь всея Руси </a:t>
            </a:r>
            <a:endParaRPr lang="ru-RU" sz="40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</a:t>
            </a:r>
            <a:r>
              <a:rPr lang="ru-RU" sz="4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первый</a:t>
            </a:r>
            <a:br>
              <a:rPr lang="ru-RU" sz="4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император Всероссийский.</a:t>
            </a:r>
          </a:p>
        </p:txBody>
      </p:sp>
      <p:pic>
        <p:nvPicPr>
          <p:cNvPr id="5" name="Picture 2" descr="E:\МАКСЕ печать\urfest_032[1] (NXPowerLite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64088" y="2348880"/>
            <a:ext cx="3294024" cy="4065315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892295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276872"/>
            <a:ext cx="4248472" cy="4176464"/>
          </a:xfrm>
          <a:ln w="9525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Значительного расцвета достигло кораблестроение во времена Петра I. До наших дней дошли многие чертежи судов</a:t>
            </a:r>
          </a:p>
        </p:txBody>
      </p:sp>
      <p:pic>
        <p:nvPicPr>
          <p:cNvPr id="5" name="Picture 2" descr="E:\МАКСЕ печать\2266-1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20072" y="2276872"/>
            <a:ext cx="3528392" cy="417646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084062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37626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Русские Чертёжники и </a:t>
            </a:r>
            <a:r>
              <a:rPr lang="ru-RU" sz="3200" b="1" i="1" dirty="0">
                <a:solidFill>
                  <a:srgbClr val="002060"/>
                </a:solidFill>
              </a:rPr>
              <a:t>с</a:t>
            </a:r>
            <a:r>
              <a:rPr lang="ru-RU" sz="3200" b="1" i="1" dirty="0" smtClean="0">
                <a:solidFill>
                  <a:srgbClr val="002060"/>
                </a:solidFill>
              </a:rPr>
              <a:t>ам Пётр </a:t>
            </a:r>
            <a:r>
              <a:rPr lang="en-US" sz="3200" b="1" i="1" dirty="0" smtClean="0">
                <a:solidFill>
                  <a:srgbClr val="002060"/>
                </a:solidFill>
              </a:rPr>
              <a:t>I</a:t>
            </a:r>
            <a:r>
              <a:rPr lang="ru-RU" sz="3200" b="1" i="1" dirty="0" smtClean="0">
                <a:solidFill>
                  <a:srgbClr val="002060"/>
                </a:solidFill>
              </a:rPr>
              <a:t> Выполняли чертежи методом, который позже будет назван 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методом прямоугольных проекций.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4" name="Picture 2" descr="E:\МАКСЕ печать\2_b[1]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96641" y="2674938"/>
            <a:ext cx="4958656" cy="345122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872305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Михаил Васильевич Ломоносов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(1711 – 1765)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779912" y="2204864"/>
            <a:ext cx="5112568" cy="4104456"/>
          </a:xfrm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0070C0"/>
                </a:solidFill>
              </a:rPr>
              <a:t>Первый в мире учёный – </a:t>
            </a:r>
          </a:p>
          <a:p>
            <a:pPr marL="0" indent="0" algn="ctr">
              <a:buNone/>
            </a:pPr>
            <a:r>
              <a:rPr lang="ru-RU" sz="3600" b="1" i="1" dirty="0">
                <a:solidFill>
                  <a:srgbClr val="0070C0"/>
                </a:solidFill>
              </a:rPr>
              <a:t>е</a:t>
            </a:r>
            <a:r>
              <a:rPr lang="ru-RU" sz="3600" b="1" i="1" dirty="0" smtClean="0">
                <a:solidFill>
                  <a:srgbClr val="0070C0"/>
                </a:solidFill>
              </a:rPr>
              <a:t>стествоиспытатель мирового значения.</a:t>
            </a: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0070C0"/>
                </a:solidFill>
              </a:rPr>
              <a:t>Человек разносторонних интересов и способностей.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5" name="Picture 2" descr="E:\МАКСЕ печать\i[10] (NXPowerLite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2204864"/>
            <a:ext cx="3096344" cy="410445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739588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212976"/>
            <a:ext cx="7408333" cy="291318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sz="4000" b="1" i="1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B0F0"/>
                </a:solidFill>
              </a:rPr>
              <a:t>Представляем наиболее известные его изобретения, изготовленные по собственным чертежам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658624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002060"/>
                </a:solidFill>
              </a:rPr>
              <a:t>Астроном, приборостроитель, географ</a:t>
            </a:r>
            <a:r>
              <a:rPr lang="ru-RU" sz="3600" b="1" i="1" dirty="0" smtClean="0">
                <a:solidFill>
                  <a:srgbClr val="002060"/>
                </a:solidFill>
              </a:rPr>
              <a:t>, химик и физик, поэт и историк</a:t>
            </a:r>
            <a:r>
              <a:rPr lang="ru-RU" sz="3600" b="1" i="1" dirty="0">
                <a:solidFill>
                  <a:srgbClr val="002060"/>
                </a:solidFill>
              </a:rPr>
              <a:t>, поборник развития отечественного </a:t>
            </a:r>
            <a:r>
              <a:rPr lang="ru-RU" sz="3600" b="1" i="1" dirty="0" smtClean="0">
                <a:solidFill>
                  <a:srgbClr val="002060"/>
                </a:solidFill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просвещения и науки.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048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83768" y="2204864"/>
            <a:ext cx="4705350" cy="39212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Инструмент  для  исследования вязкости  жидких  материй</a:t>
            </a:r>
            <a:endParaRPr lang="ru-RU" sz="3600" b="1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954" y="2204864"/>
            <a:ext cx="4705350" cy="4392488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</p:pic>
    </p:spTree>
    <p:extLst>
      <p:ext uri="{BB962C8B-B14F-4D97-AF65-F5344CB8AC3E}">
        <p14:creationId xmlns:p14="http://schemas.microsoft.com/office/powerpoint/2010/main" val="2054784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9496" y="2348880"/>
            <a:ext cx="5010150" cy="41764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Чертёж  солнечной  печи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496" y="2276872"/>
            <a:ext cx="5010150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164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16328" y="2492896"/>
            <a:ext cx="3514725" cy="3733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Точило  для  исследования  твёрдости камней  разных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4248472" cy="4093840"/>
          </a:xfrm>
          <a:prstGeom prst="rect">
            <a:avLst/>
          </a:prstGeom>
          <a:ln/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963691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68052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ЗАДАЧИ:</a:t>
            </a:r>
          </a:p>
          <a:p>
            <a:r>
              <a:rPr lang="ru-RU" sz="2000" b="1" i="1" dirty="0" smtClean="0"/>
              <a:t>Сформировать представления о проектной деятельности.</a:t>
            </a:r>
          </a:p>
          <a:p>
            <a:r>
              <a:rPr lang="ru-RU" sz="2000" b="1" i="1" dirty="0" smtClean="0"/>
              <a:t>Научить работать с различными информационными источниками.</a:t>
            </a:r>
          </a:p>
          <a:p>
            <a:r>
              <a:rPr lang="ru-RU" sz="2000" b="1" i="1" dirty="0" smtClean="0"/>
              <a:t>Развить умения работать в малых группах, коммуникативных навыков.</a:t>
            </a:r>
          </a:p>
          <a:p>
            <a:r>
              <a:rPr lang="ru-RU" sz="2000" b="1" i="1" dirty="0" smtClean="0"/>
              <a:t>Расширить знания школьников о жизни и деятельности великих русских учёных и изобретателей.</a:t>
            </a:r>
          </a:p>
          <a:p>
            <a:r>
              <a:rPr lang="ru-RU" sz="2000" b="1" i="1" dirty="0" smtClean="0"/>
              <a:t>Развить рефлексивные умения: оценка результатов, оценка личных достижений.</a:t>
            </a:r>
          </a:p>
          <a:p>
            <a:r>
              <a:rPr lang="ru-RU" sz="2000" b="1" i="1" dirty="0" smtClean="0"/>
              <a:t>Познакомить учащихся с такой формой сохранения и передачи информации, как видеофильм.</a:t>
            </a:r>
          </a:p>
          <a:p>
            <a:endParaRPr lang="ru-RU" sz="1800" b="1" i="1" dirty="0" smtClean="0"/>
          </a:p>
          <a:p>
            <a:endParaRPr lang="ru-RU" sz="1800" b="1" i="1" dirty="0" smtClean="0"/>
          </a:p>
          <a:p>
            <a:endParaRPr lang="ru-RU" sz="1800" b="1" i="1" dirty="0" smtClean="0"/>
          </a:p>
          <a:p>
            <a:endParaRPr lang="ru-RU" sz="18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ЦЕЛЬ ПРОЕКТА: 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chemeClr val="accent6"/>
                </a:solidFill>
              </a:rPr>
              <a:t>Создать условия для приобретения      учащимися умений самостоятельной проектной деятельности</a:t>
            </a:r>
            <a:endParaRPr lang="ru-RU" sz="2800" b="1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360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Иван </a:t>
            </a:r>
            <a:r>
              <a:rPr lang="ru-RU" sz="4000" b="1" i="1" dirty="0" smtClean="0">
                <a:solidFill>
                  <a:srgbClr val="C00000"/>
                </a:solidFill>
              </a:rPr>
              <a:t>Иванович</a:t>
            </a:r>
            <a:r>
              <a:rPr lang="ru-RU" b="1" i="1" dirty="0" smtClean="0">
                <a:solidFill>
                  <a:srgbClr val="C00000"/>
                </a:solidFill>
              </a:rPr>
              <a:t> Ползунов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(1728 – 1766)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348880"/>
            <a:ext cx="4392488" cy="3777600"/>
          </a:xfrm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b="1" i="1" dirty="0" smtClean="0"/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Один из выдающихся людей </a:t>
            </a:r>
            <a:r>
              <a:rPr lang="en-US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XVIII </a:t>
            </a: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века. </a:t>
            </a: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Талантливый русский изобретатель и теплотехник.</a:t>
            </a:r>
            <a:endParaRPr lang="ru-RU" sz="3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2" descr="E:\Ползунов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20072" y="2348880"/>
            <a:ext cx="3528392" cy="381642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375485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Важнейшее изобретение Ползунова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23928" y="2204865"/>
            <a:ext cx="4968552" cy="3921615"/>
          </a:xfrm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b="1" i="1" dirty="0" smtClean="0"/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Первый в мире универсальный проект парового двигателя.</a:t>
            </a: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Он сам выполнил чертежи всех своих изобретений</a:t>
            </a:r>
            <a:endParaRPr lang="ru-RU" sz="3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5"/>
            <a:ext cx="2808312" cy="3888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0316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156" y="404664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Иван Петрович Кулибин</a:t>
            </a:r>
            <a:br>
              <a:rPr lang="ru-RU" sz="3600" b="1" i="1" dirty="0">
                <a:solidFill>
                  <a:srgbClr val="C00000"/>
                </a:solidFill>
              </a:rPr>
            </a:br>
            <a:r>
              <a:rPr lang="ru-RU" sz="3600" b="1" i="1" dirty="0">
                <a:solidFill>
                  <a:srgbClr val="C00000"/>
                </a:solidFill>
              </a:rPr>
              <a:t>(1735 – 1818)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1" y="2348880"/>
            <a:ext cx="4968552" cy="4057251"/>
          </a:xfrm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b="1" i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sz="3200" b="1" i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Выдающийся русский механик, конструктор и изобретатель.</a:t>
            </a:r>
            <a:endParaRPr lang="ru-RU" sz="3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314" name="Picture 2" descr="E:\МАКСЕ печать\04211[1] (NXPowerLite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2348880"/>
            <a:ext cx="3222690" cy="405725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47655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1" y="2204864"/>
            <a:ext cx="4608511" cy="4078948"/>
          </a:xfrm>
          <a:ln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Только для изготовления одного из своих шедевров – часов в форме куриного яйца - Кулибин выполнил несколько десятков чертежей.</a:t>
            </a:r>
            <a:endParaRPr lang="ru-RU" sz="36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338" name="Picture 2" descr="E:\МАКСЕ печать\iCA0DOR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080" y="2204864"/>
            <a:ext cx="3480703" cy="4078948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53268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Ещё одним примером его таланта служат чертежи моста через Неву.</a:t>
            </a:r>
            <a:endParaRPr lang="ru-RU" sz="3600" b="1" i="1" dirty="0"/>
          </a:p>
        </p:txBody>
      </p:sp>
      <p:pic>
        <p:nvPicPr>
          <p:cNvPr id="4" name="Picture 2" descr="E:\МАКСЕ печать\kulibin_bridge[1] (NXPowerLite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2924944"/>
            <a:ext cx="7632847" cy="3456384"/>
          </a:xfrm>
          <a:prstGeom prst="rect">
            <a:avLst/>
          </a:prstGeom>
          <a:noFill/>
          <a:ln w="952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3884104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223224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 Черепанов Ефим Алексеевич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 (1774 – 1842)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Черепанов Мирон Ефимович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 (1803 – 1849)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996952"/>
            <a:ext cx="3816424" cy="3447288"/>
          </a:xfrm>
          <a:ln>
            <a:solidFill>
              <a:srgbClr val="00B0F0"/>
            </a:solidFill>
          </a:ln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Русские изобретатели –</a:t>
            </a:r>
          </a:p>
          <a:p>
            <a:pPr marL="0" indent="0" algn="ctr">
              <a:buNone/>
            </a:pPr>
            <a:r>
              <a:rPr lang="ru-RU" sz="32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</a:t>
            </a: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ашиностроители.</a:t>
            </a:r>
          </a:p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Отец и сын.</a:t>
            </a:r>
            <a:endParaRPr lang="ru-RU" sz="3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2" descr="E:\МАКСЕ печать\history_ZD_rus_01_3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5976" y="2996952"/>
            <a:ext cx="4536504" cy="345638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150542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2657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Чертежи   первого  в  мире  паровоза,</a:t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>созданного  Черепановыми,</a:t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демонстрируют  высокий  уровень  технической мысли  того  времени.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4" name="Picture 2" descr="E:\МАКСЕ печать\11[2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1680" y="2636912"/>
            <a:ext cx="5832648" cy="381642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0205654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8965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 ещё очень многие отечественные мастера, инженеры</a:t>
            </a:r>
            <a:r>
              <a:rPr lang="ru-RU" b="1" i="1" dirty="0">
                <a:solidFill>
                  <a:srgbClr val="C00000"/>
                </a:solidFill>
              </a:rPr>
              <a:t>, учёные, </a:t>
            </a:r>
            <a:r>
              <a:rPr lang="ru-RU" b="1" i="1" dirty="0" smtClean="0">
                <a:solidFill>
                  <a:srgbClr val="C00000"/>
                </a:solidFill>
              </a:rPr>
              <a:t>изобретатели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внесли существенный вклад в развитие чертежей.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4822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/>
          </a:bodyPr>
          <a:lstStyle/>
          <a:p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Содержание,  изложение материла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Использованные ресурсы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Элементы творчества, оригинальность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Самооценка участников проектных групп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Удовлетворённость всех участников проекта результатом общей работы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Критерии оценки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8776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916832"/>
            <a:ext cx="8640960" cy="4209331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Получен ли ответ на основополагающий вопрос?</a:t>
            </a:r>
          </a:p>
          <a:p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Что вы узнали, чему научились, что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поняли?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Были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 решены в ходе выполнения проекта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личные задачи каждого? 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Какой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из этапов работы над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видеофильмом запомнился больше всего и 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почему? </a:t>
            </a: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Сегодняшний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урок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понравился больше или меньше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чем обычный?</a:t>
            </a:r>
          </a:p>
          <a:p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Возникало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ли у вас в ходе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работы над созданием фильма желание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что-либо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изменить в организации работы или её содержании? 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Подведение итогов.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Рефлексия.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861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824536"/>
          </a:xfrm>
        </p:spPr>
        <p:txBody>
          <a:bodyPr>
            <a:noAutofit/>
          </a:bodyPr>
          <a:lstStyle/>
          <a:p>
            <a:pPr marL="36576" indent="0" algn="just">
              <a:buNone/>
            </a:pPr>
            <a:r>
              <a:rPr lang="ru-RU" b="1" i="1" dirty="0" smtClean="0"/>
              <a:t>   </a:t>
            </a:r>
            <a:r>
              <a:rPr lang="ru-RU" sz="2800" b="1" i="1" dirty="0" smtClean="0"/>
              <a:t>На первом уроке черчения «Введение в предмет» учащиеся познакомились с историей развития чертежей, проследили эволюцию чертежа со времён первобытного строя до наших дней, узнали, какой вклад внесли </a:t>
            </a:r>
            <a:r>
              <a:rPr lang="ru-RU" sz="2800" b="1" i="1" dirty="0"/>
              <a:t> </a:t>
            </a:r>
            <a:r>
              <a:rPr lang="ru-RU" sz="2800" b="1" i="1" dirty="0" smtClean="0"/>
              <a:t>в неё выдающиеся мыслители и </a:t>
            </a:r>
            <a:r>
              <a:rPr lang="ru-RU" sz="2800" b="1" i="1" dirty="0" smtClean="0"/>
              <a:t>учёные прошлого</a:t>
            </a:r>
            <a:r>
              <a:rPr lang="ru-RU" sz="2800" b="1" i="1" dirty="0" smtClean="0"/>
              <a:t>, самостоятельно пришли к выводу о необходимости изучения Черчения. </a:t>
            </a:r>
          </a:p>
          <a:p>
            <a:pPr marL="36576" indent="0" algn="just">
              <a:buNone/>
            </a:pPr>
            <a:r>
              <a:rPr lang="ru-RU" sz="2800" b="1" i="1" dirty="0"/>
              <a:t> </a:t>
            </a:r>
            <a:r>
              <a:rPr lang="ru-RU" sz="2800" b="1" i="1" dirty="0" smtClean="0"/>
              <a:t>  Однако, на уроке не было рассказано о великих русских учёных и изобретателях, которые внесли существенный вклад в развитие чертежей</a:t>
            </a:r>
            <a:r>
              <a:rPr lang="ru-RU" sz="2800" b="1" i="1" dirty="0" smtClean="0"/>
              <a:t>.</a:t>
            </a:r>
            <a:endParaRPr lang="ru-RU" sz="2800" b="1" i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467600" cy="70609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ИДЕЯ ПРОЕКТА</a:t>
            </a:r>
            <a:r>
              <a:rPr lang="ru-RU" sz="3200" b="1" i="1" dirty="0" smtClean="0">
                <a:solidFill>
                  <a:srgbClr val="C00000"/>
                </a:solidFill>
              </a:rPr>
              <a:t>: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898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1500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Дорогие ребята!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Вы создали замечательный видеофильм о великих русских учёных и изобретателях, которые внесли существенный вклад в историю развития чертежей.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Работа была напряжённой, вы справились с ней успешно!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Спасибо!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7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960" cy="504056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</a:t>
            </a:r>
            <a:r>
              <a:rPr lang="ru-RU" sz="3100" b="1" i="1" dirty="0" smtClean="0">
                <a:solidFill>
                  <a:srgbClr val="002060"/>
                </a:solidFill>
              </a:rPr>
              <a:t>Создать </a:t>
            </a:r>
            <a:r>
              <a:rPr lang="ru-RU" sz="3100" b="1" i="1" dirty="0">
                <a:solidFill>
                  <a:srgbClr val="002060"/>
                </a:solidFill>
              </a:rPr>
              <a:t>творческий проект  - видеофильм , </a:t>
            </a:r>
            <a:r>
              <a:rPr lang="ru-RU" sz="3100" b="1" i="1" dirty="0" smtClean="0">
                <a:solidFill>
                  <a:srgbClr val="002060"/>
                </a:solidFill>
              </a:rPr>
              <a:t/>
            </a:r>
            <a:br>
              <a:rPr lang="ru-RU" sz="3100" b="1" i="1" dirty="0" smtClean="0">
                <a:solidFill>
                  <a:srgbClr val="002060"/>
                </a:solidFill>
              </a:rPr>
            </a:br>
            <a:r>
              <a:rPr lang="ru-RU" sz="3100" b="1" i="1" dirty="0" smtClean="0">
                <a:solidFill>
                  <a:srgbClr val="002060"/>
                </a:solidFill>
              </a:rPr>
              <a:t>в </a:t>
            </a:r>
            <a:r>
              <a:rPr lang="ru-RU" sz="3100" b="1" i="1" dirty="0">
                <a:solidFill>
                  <a:srgbClr val="002060"/>
                </a:solidFill>
              </a:rPr>
              <a:t>котором должны обобщить собранную за неделю информацию о  выдающихся русских изобретателях, учёных и видных деятелях, оказавших значительное влияние  на историческое развитие чертежа.</a:t>
            </a:r>
            <a:br>
              <a:rPr lang="ru-RU" sz="3100" b="1" i="1" dirty="0">
                <a:solidFill>
                  <a:srgbClr val="002060"/>
                </a:solidFill>
              </a:rPr>
            </a:br>
            <a:r>
              <a:rPr lang="ru-RU" sz="3100" b="1" i="1" dirty="0" smtClean="0">
                <a:solidFill>
                  <a:srgbClr val="002060"/>
                </a:solidFill>
              </a:rPr>
              <a:t>   На </a:t>
            </a:r>
            <a:r>
              <a:rPr lang="ru-RU" sz="3100" b="1" i="1" dirty="0">
                <a:solidFill>
                  <a:srgbClr val="002060"/>
                </a:solidFill>
              </a:rPr>
              <a:t>данном уроке  демонстрируется итог </a:t>
            </a:r>
            <a:r>
              <a:rPr lang="ru-RU" sz="3100" b="1" i="1" dirty="0" smtClean="0">
                <a:solidFill>
                  <a:srgbClr val="002060"/>
                </a:solidFill>
              </a:rPr>
              <a:t/>
            </a:r>
            <a:br>
              <a:rPr lang="ru-RU" sz="3100" b="1" i="1" dirty="0" smtClean="0">
                <a:solidFill>
                  <a:srgbClr val="002060"/>
                </a:solidFill>
              </a:rPr>
            </a:br>
            <a:r>
              <a:rPr lang="ru-RU" sz="3100" b="1" i="1" dirty="0" smtClean="0">
                <a:solidFill>
                  <a:srgbClr val="002060"/>
                </a:solidFill>
              </a:rPr>
              <a:t>проделанной  работы.</a:t>
            </a:r>
            <a:r>
              <a:rPr lang="ru-RU" dirty="0" smtClean="0"/>
              <a:t> работы</a:t>
            </a:r>
            <a:r>
              <a:rPr lang="ru-RU" dirty="0"/>
              <a:t>.  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08012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3600" b="1" i="1" dirty="0">
                <a:solidFill>
                  <a:srgbClr val="C00000"/>
                </a:solidFill>
              </a:rPr>
              <a:t>Учащиеся  получили задание: </a:t>
            </a:r>
          </a:p>
        </p:txBody>
      </p:sp>
    </p:spTree>
    <p:extLst>
      <p:ext uri="{BB962C8B-B14F-4D97-AF65-F5344CB8AC3E}">
        <p14:creationId xmlns:p14="http://schemas.microsoft.com/office/powerpoint/2010/main" val="3387544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Изучение литературных источников, научных статей</a:t>
            </a:r>
          </a:p>
          <a:p>
            <a:r>
              <a:rPr lang="ru-RU" sz="2800" b="1" i="1" dirty="0" smtClean="0"/>
              <a:t>Знакомство с периодической литературой</a:t>
            </a:r>
          </a:p>
          <a:p>
            <a:r>
              <a:rPr lang="ru-RU" sz="2800" b="1" i="1" dirty="0" smtClean="0"/>
              <a:t>Интервью с учителями – предметниками</a:t>
            </a:r>
          </a:p>
          <a:p>
            <a:r>
              <a:rPr lang="ru-RU" sz="2800" b="1" i="1" dirty="0" smtClean="0"/>
              <a:t>Использование интернет – ресурсов</a:t>
            </a:r>
          </a:p>
          <a:p>
            <a:r>
              <a:rPr lang="ru-RU" sz="2800" b="1" i="1" dirty="0" smtClean="0"/>
              <a:t>Обсуждение результатов исследований и их оформление в видеофильм </a:t>
            </a:r>
            <a:endParaRPr lang="ru-RU" sz="28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МЕТОДЫ ПРОВЕДЕНИЯ ИССЛЕДОВАНИЯ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137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5040560"/>
          </a:xfrm>
        </p:spPr>
        <p:txBody>
          <a:bodyPr>
            <a:normAutofit lnSpcReduction="10000"/>
          </a:bodyPr>
          <a:lstStyle/>
          <a:p>
            <a:endParaRPr lang="ru-RU" b="1" i="1" dirty="0" smtClean="0"/>
          </a:p>
          <a:p>
            <a:r>
              <a:rPr lang="ru-RU" b="1" i="1" dirty="0" smtClean="0"/>
              <a:t>Подготовка </a:t>
            </a:r>
            <a:r>
              <a:rPr lang="ru-RU" b="1" i="1" dirty="0"/>
              <a:t>к работе над </a:t>
            </a:r>
            <a:r>
              <a:rPr lang="ru-RU" b="1" i="1" dirty="0" smtClean="0"/>
              <a:t>проектом: жеребьёвка, распределение ролей в группах.  </a:t>
            </a:r>
          </a:p>
          <a:p>
            <a:r>
              <a:rPr lang="ru-RU" b="1" i="1" dirty="0" smtClean="0"/>
              <a:t>Определение </a:t>
            </a:r>
            <a:r>
              <a:rPr lang="ru-RU" b="1" i="1" dirty="0"/>
              <a:t>плана работы каждой </a:t>
            </a:r>
            <a:r>
              <a:rPr lang="ru-RU" b="1" i="1" dirty="0" smtClean="0"/>
              <a:t>группы, </a:t>
            </a:r>
            <a:r>
              <a:rPr lang="ru-RU" b="1" i="1" dirty="0" smtClean="0"/>
              <a:t>способов </a:t>
            </a:r>
            <a:r>
              <a:rPr lang="ru-RU" b="1" i="1" dirty="0"/>
              <a:t>достижения </a:t>
            </a:r>
            <a:r>
              <a:rPr lang="ru-RU" b="1" i="1" dirty="0" smtClean="0"/>
              <a:t>результатов.</a:t>
            </a:r>
          </a:p>
          <a:p>
            <a:r>
              <a:rPr lang="ru-RU" b="1" i="1" dirty="0" smtClean="0"/>
              <a:t>Сбор информации, </a:t>
            </a:r>
            <a:r>
              <a:rPr lang="ru-RU" b="1" i="1" dirty="0"/>
              <a:t>систематизация ее, </a:t>
            </a:r>
            <a:r>
              <a:rPr lang="ru-RU" b="1" i="1" dirty="0" smtClean="0"/>
              <a:t>способы оформления </a:t>
            </a:r>
            <a:r>
              <a:rPr lang="ru-RU" b="1" i="1" dirty="0"/>
              <a:t>в выполнении </a:t>
            </a:r>
            <a:r>
              <a:rPr lang="ru-RU" b="1" i="1" dirty="0" smtClean="0"/>
              <a:t>проекта.</a:t>
            </a:r>
            <a:endParaRPr lang="ru-RU" b="1" i="1" dirty="0"/>
          </a:p>
          <a:p>
            <a:r>
              <a:rPr lang="ru-RU" b="1" i="1" dirty="0" smtClean="0"/>
              <a:t>Разработка </a:t>
            </a:r>
            <a:r>
              <a:rPr lang="ru-RU" b="1" i="1" dirty="0"/>
              <a:t>собственного варианта </a:t>
            </a:r>
            <a:r>
              <a:rPr lang="ru-RU" b="1" i="1" dirty="0" smtClean="0"/>
              <a:t>решения конечного «продукта», </a:t>
            </a:r>
            <a:r>
              <a:rPr lang="ru-RU" b="1" i="1" dirty="0"/>
              <a:t>обоснование </a:t>
            </a:r>
            <a:r>
              <a:rPr lang="ru-RU" b="1" i="1" dirty="0" smtClean="0"/>
              <a:t>целесообразности.</a:t>
            </a:r>
            <a:endParaRPr lang="ru-RU" b="1" i="1" dirty="0"/>
          </a:p>
          <a:p>
            <a:r>
              <a:rPr lang="ru-RU" b="1" i="1" dirty="0" smtClean="0"/>
              <a:t>Реализация </a:t>
            </a:r>
            <a:r>
              <a:rPr lang="ru-RU" b="1" i="1" dirty="0"/>
              <a:t>плана действий </a:t>
            </a:r>
            <a:r>
              <a:rPr lang="ru-RU" b="1" i="1" dirty="0" smtClean="0"/>
              <a:t>групп, </a:t>
            </a:r>
            <a:r>
              <a:rPr lang="ru-RU" b="1" i="1" dirty="0"/>
              <a:t>подготовка к защите </a:t>
            </a:r>
            <a:r>
              <a:rPr lang="ru-RU" b="1" i="1" dirty="0" smtClean="0"/>
              <a:t>проекта.</a:t>
            </a:r>
            <a:endParaRPr lang="ru-RU" b="1" i="1" dirty="0"/>
          </a:p>
          <a:p>
            <a:r>
              <a:rPr lang="ru-RU" b="1" i="1" dirty="0" smtClean="0"/>
              <a:t>Презентация проекта – видеофильма.</a:t>
            </a:r>
            <a:endParaRPr lang="ru-RU" b="1" i="1" dirty="0"/>
          </a:p>
          <a:p>
            <a:r>
              <a:rPr lang="ru-RU" b="1" i="1" dirty="0" smtClean="0"/>
              <a:t>Рефлексия</a:t>
            </a:r>
            <a:r>
              <a:rPr lang="ru-RU" b="1" i="1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ПОСЛЕДОВАТЕЛЬНОСТЬ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ВЫПОЛНЕНИЯ ПРОЕКТА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164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506916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ru-RU" sz="3200" b="1" i="1" dirty="0" smtClean="0">
              <a:solidFill>
                <a:srgbClr val="00B0F0"/>
              </a:solidFill>
            </a:endParaRPr>
          </a:p>
          <a:p>
            <a:pPr marL="36576" indent="0">
              <a:buNone/>
            </a:pP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Основополагающий вопрос</a:t>
            </a:r>
          </a:p>
          <a:p>
            <a:pPr marL="36576" indent="0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Какой вклад в историю развития чертежей внесли русские учёные и изобретатели?</a:t>
            </a:r>
          </a:p>
          <a:p>
            <a:pPr marL="36576" indent="0">
              <a:buNone/>
            </a:pP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Исследования учащихся</a:t>
            </a:r>
          </a:p>
          <a:p>
            <a:pPr marL="36576" indent="0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Жизнь и деятельность: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Андрея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Чохова</a:t>
            </a:r>
            <a:r>
              <a:rPr lang="ru-RU" sz="2400" b="1" i="1" dirty="0" smtClean="0">
                <a:solidFill>
                  <a:srgbClr val="002060"/>
                </a:solidFill>
              </a:rPr>
              <a:t> и Петра </a:t>
            </a:r>
            <a:r>
              <a:rPr lang="en-US" sz="2400" b="1" i="1" dirty="0" smtClean="0">
                <a:solidFill>
                  <a:srgbClr val="002060"/>
                </a:solidFill>
              </a:rPr>
              <a:t>I</a:t>
            </a: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 - 1 группа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М.В. Ломоносова и И.И. </a:t>
            </a:r>
            <a:r>
              <a:rPr lang="ru-RU" sz="2400" b="1" i="1" dirty="0" smtClean="0">
                <a:solidFill>
                  <a:srgbClr val="002060"/>
                </a:solidFill>
              </a:rPr>
              <a:t>Ползунова – 2 группа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И.П. Кулибина,  Е.А. и М.Е. </a:t>
            </a:r>
            <a:r>
              <a:rPr lang="ru-RU" sz="2400" b="1" i="1" dirty="0" smtClean="0">
                <a:solidFill>
                  <a:srgbClr val="002060"/>
                </a:solidFill>
              </a:rPr>
              <a:t>Черепановых – 3 группа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 marL="36576" indent="0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Выбор персоналий определяется жеребьёвкой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67600" cy="16421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УЧАСТНИКИ ПРОЕКТА: 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>учащиеся 7 класса </a:t>
            </a:r>
            <a:r>
              <a:rPr lang="ru-RU" sz="3600" b="1" i="1" dirty="0" smtClean="0">
                <a:solidFill>
                  <a:schemeClr val="bg1"/>
                </a:solidFill>
              </a:rPr>
              <a:t>(</a:t>
            </a:r>
            <a:r>
              <a:rPr lang="ru-RU" sz="2700" b="1" i="1" dirty="0" smtClean="0">
                <a:solidFill>
                  <a:schemeClr val="bg1"/>
                </a:solidFill>
              </a:rPr>
              <a:t>3 творческие группы, группа дизайна и монтажа, группа экспертов)</a:t>
            </a:r>
            <a:r>
              <a:rPr lang="ru-RU" sz="2700" b="1" i="1" dirty="0">
                <a:solidFill>
                  <a:schemeClr val="bg1"/>
                </a:solidFill>
              </a:rPr>
              <a:t/>
            </a:r>
            <a:br>
              <a:rPr lang="ru-RU" sz="2700" b="1" i="1" dirty="0">
                <a:solidFill>
                  <a:schemeClr val="bg1"/>
                </a:solidFill>
              </a:rPr>
            </a:br>
            <a:endParaRPr lang="ru-RU" sz="27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192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7" cy="5040560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По технологии:</a:t>
            </a:r>
          </a:p>
          <a:p>
            <a:pPr algn="ctr"/>
            <a:r>
              <a:rPr lang="ru-RU" sz="2800" b="1" i="1" dirty="0" smtClean="0"/>
              <a:t>Работа в малых группах</a:t>
            </a:r>
          </a:p>
          <a:p>
            <a:pPr marL="36576"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По доминирующей деятельности: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Творческий проект</a:t>
            </a:r>
          </a:p>
          <a:p>
            <a:pPr marL="36576"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По комплексности:</a:t>
            </a:r>
          </a:p>
          <a:p>
            <a:pPr algn="ctr"/>
            <a:r>
              <a:rPr lang="ru-RU" sz="2800" b="1" i="1" dirty="0" smtClean="0"/>
              <a:t>Моно-проект</a:t>
            </a:r>
          </a:p>
          <a:p>
            <a:pPr marL="36576"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По продолжительности:</a:t>
            </a:r>
          </a:p>
          <a:p>
            <a:pPr algn="ctr"/>
            <a:r>
              <a:rPr lang="ru-RU" sz="2800" b="1" i="1" dirty="0" smtClean="0"/>
              <a:t>Недельный проект</a:t>
            </a:r>
          </a:p>
          <a:p>
            <a:pPr marL="36576" indent="0" algn="ctr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По выходу проектной деятельности:</a:t>
            </a:r>
          </a:p>
          <a:p>
            <a:pPr algn="ctr"/>
            <a:r>
              <a:rPr lang="ru-RU" sz="2800" b="1" i="1" dirty="0" smtClean="0"/>
              <a:t>Видеофильм</a:t>
            </a:r>
            <a:endParaRPr lang="ru-RU" sz="28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5272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ХАРАКТЕРИСТИКА ПРОЕКТА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17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8989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900" b="1" i="1" dirty="0" smtClean="0">
                <a:solidFill>
                  <a:srgbClr val="C00000"/>
                </a:solidFill>
              </a:rPr>
              <a:t>Кадры из видеофильма.</a:t>
            </a:r>
            <a:br>
              <a:rPr lang="ru-RU" sz="4900" b="1" i="1" dirty="0" smtClean="0">
                <a:solidFill>
                  <a:srgbClr val="C00000"/>
                </a:solidFill>
              </a:rPr>
            </a:br>
            <a:r>
              <a:rPr lang="ru-RU" sz="4900" b="1" i="1" dirty="0" smtClean="0">
                <a:solidFill>
                  <a:srgbClr val="C00000"/>
                </a:solidFill>
              </a:rPr>
              <a:t/>
            </a:r>
            <a:br>
              <a:rPr lang="ru-RU" sz="49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Видеофильм из</a:t>
            </a:r>
            <a:b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Windows </a:t>
            </a:r>
            <a:r>
              <a:rPr lang="en-US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</a:t>
            </a:r>
            <a:r>
              <a:rPr lang="en-US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ovie Maker</a:t>
            </a:r>
            <a:br>
              <a:rPr lang="en-US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переведён </a:t>
            </a:r>
            <a:b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</a:t>
            </a:r>
            <a:r>
              <a:rPr lang="en-US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Microsoft Power Point</a:t>
            </a: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b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Изменён дизайн, содержание приводится </a:t>
            </a:r>
            <a:b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 сокращениями.</a:t>
            </a:r>
            <a:b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Музыкальное сопровождение:</a:t>
            </a:r>
            <a:b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М.И. Глинка</a:t>
            </a:r>
            <a:b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«Арагонская хота».</a:t>
            </a:r>
            <a:b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036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0F2EE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635</TotalTime>
  <Words>696</Words>
  <Application>Microsoft Office PowerPoint</Application>
  <PresentationFormat>Экран (4:3)</PresentationFormat>
  <Paragraphs>125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Волна</vt:lpstr>
      <vt:lpstr>Тема: «Учебный предмет «Черчение» » </vt:lpstr>
      <vt:lpstr>ЦЕЛЬ ПРОЕКТА:   Создать условия для приобретения      учащимися умений самостоятельной проектной деятельности</vt:lpstr>
      <vt:lpstr>ИДЕЯ ПРОЕКТА:</vt:lpstr>
      <vt:lpstr>   Создать творческий проект  - видеофильм ,  в котором должны обобщить собранную за неделю информацию о  выдающихся русских изобретателях, учёных и видных деятелях, оказавших значительное влияние  на историческое развитие чертежа.    На данном уроке  демонстрируется итог  проделанной  работы. работы.    </vt:lpstr>
      <vt:lpstr>МЕТОДЫ ПРОВЕДЕНИЯ ИССЛЕДОВАНИЯ</vt:lpstr>
      <vt:lpstr>ПОСЛЕДОВАТЕЛЬНОСТЬ ВЫПОЛНЕНИЯ ПРОЕКТА</vt:lpstr>
      <vt:lpstr>УЧАСТНИКИ ПРОЕКТА:  учащиеся 7 класса (3 творческие группы, группа дизайна и монтажа, группа экспертов) </vt:lpstr>
      <vt:lpstr>ХАРАКТЕРИСТИКА ПРОЕКТА</vt:lpstr>
      <vt:lpstr>       Кадры из видеофильма.  Видеофильм из Windows Movie Maker переведён  в Microsoft Power Point. Изменён дизайн, содержание приводится  с сокращениями. Музыкальное сопровождение: М.И. Глинка «Арагонская хота».       </vt:lpstr>
      <vt:lpstr>АНДРЕЙ ЧОХОВ  (около 1545 — 1629) </vt:lpstr>
      <vt:lpstr>Презентация PowerPoint</vt:lpstr>
      <vt:lpstr>ПЁТР I  (1672-1725)</vt:lpstr>
      <vt:lpstr>Презентация PowerPoint</vt:lpstr>
      <vt:lpstr>Русские Чертёжники и сам Пётр I Выполняли чертежи методом, который позже будет назван  методом прямоугольных проекций.</vt:lpstr>
      <vt:lpstr>Михаил Васильевич Ломоносов (1711 – 1765)</vt:lpstr>
      <vt:lpstr>Астроном, приборостроитель, географ, химик и физик, поэт и историк, поборник развития отечественного  просвещения и науки.</vt:lpstr>
      <vt:lpstr>Инструмент  для  исследования вязкости  жидких  материй</vt:lpstr>
      <vt:lpstr>Чертёж  солнечной  печи</vt:lpstr>
      <vt:lpstr>Точило  для  исследования  твёрдости камней  разных</vt:lpstr>
      <vt:lpstr>Иван Иванович Ползунов (1728 – 1766)</vt:lpstr>
      <vt:lpstr>Важнейшее изобретение Ползунова</vt:lpstr>
      <vt:lpstr>Иван Петрович Кулибин (1735 – 1818)</vt:lpstr>
      <vt:lpstr>Презентация PowerPoint</vt:lpstr>
      <vt:lpstr>Ещё одним примером его таланта служат чертежи моста через Неву.</vt:lpstr>
      <vt:lpstr> Черепанов Ефим Алексеевич  (1774 – 1842) Черепанов Мирон Ефимович  (1803 – 1849)</vt:lpstr>
      <vt:lpstr>Чертежи   первого  в  мире  паровоза, созданного  Черепановыми, демонстрируют  высокий  уровень  технической мысли  того  времени. </vt:lpstr>
      <vt:lpstr>И ещё очень многие отечественные мастера, инженеры, учёные, изобретатели  внесли существенный вклад в развитие чертежей.</vt:lpstr>
      <vt:lpstr>Критерии оценки</vt:lpstr>
      <vt:lpstr>Подведение итогов. Рефлексия.</vt:lpstr>
      <vt:lpstr>Дорогие ребята! Вы создали замечательный видеофильм о великих русских учёных и изобретателях, которые внесли существенный вклад в историю развития чертежей. Работа была напряжённой, вы справились с ней успешно! Спасибо!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58</cp:revision>
  <dcterms:created xsi:type="dcterms:W3CDTF">2011-11-19T16:50:57Z</dcterms:created>
  <dcterms:modified xsi:type="dcterms:W3CDTF">2011-12-06T23:05:14Z</dcterms:modified>
</cp:coreProperties>
</file>