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1" r:id="rId3"/>
    <p:sldId id="273" r:id="rId4"/>
    <p:sldId id="272" r:id="rId5"/>
    <p:sldId id="268" r:id="rId6"/>
    <p:sldId id="257" r:id="rId7"/>
    <p:sldId id="259" r:id="rId8"/>
    <p:sldId id="260" r:id="rId9"/>
    <p:sldId id="261" r:id="rId10"/>
    <p:sldId id="270" r:id="rId11"/>
    <p:sldId id="262" r:id="rId12"/>
    <p:sldId id="258" r:id="rId13"/>
    <p:sldId id="280" r:id="rId14"/>
    <p:sldId id="279" r:id="rId15"/>
    <p:sldId id="275" r:id="rId16"/>
    <p:sldId id="276" r:id="rId17"/>
    <p:sldId id="265" r:id="rId18"/>
    <p:sldId id="264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F9549-221C-4B0B-93B2-9A94588226AB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13115-8F40-4C4B-966F-17C8CF74C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65A18-CFCE-4ACA-A633-31CB12201DB7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93783-3D11-40E6-9DBB-B5DD8ABD04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93783-3D11-40E6-9DBB-B5DD8ABD0472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FED8A1-C968-4C6A-8832-8242B65F415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0D1D2E-E47D-472C-AAAC-BD301802A9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062912" cy="328614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Треугольник. 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Признаки равенства треугольников.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714752"/>
            <a:ext cx="8062912" cy="2714644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«Вдохновение нужно в геометрии не меньше, чем в поэзии»</a:t>
            </a:r>
          </a:p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А.С Пушкин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7 класс </a:t>
            </a:r>
          </a:p>
          <a:p>
            <a:pPr algn="r"/>
            <a:r>
              <a:rPr lang="ru-RU" dirty="0" smtClean="0"/>
              <a:t>учитель Еременко М. 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285860"/>
            <a:ext cx="8286808" cy="207170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92075" indent="53340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Какие два треугольника называются равными?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3714752"/>
            <a:ext cx="8286808" cy="239553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92075" indent="53340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Обязательно ли для равенства треугольников каждый раз искать 6 пар равных элементов?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Picture 2" descr="35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857364"/>
            <a:ext cx="2071702" cy="1462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686800" cy="94128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Признаки равенства треугольников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143248"/>
            <a:ext cx="5214974" cy="17145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298"/>
            <a:ext cx="4495800" cy="16859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929198"/>
            <a:ext cx="4672032" cy="17145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686800" cy="9412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Решение задач: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214422"/>
            <a:ext cx="8643998" cy="50006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Укажите пары равных треугольников: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7908130" cy="446594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Верно ли расставлены размеры?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3736231" cy="27860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161833"/>
            <a:ext cx="3786214" cy="27673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357166"/>
            <a:ext cx="7572428" cy="1928826"/>
          </a:xfrm>
        </p:spPr>
        <p:txBody>
          <a:bodyPr>
            <a:normAutofit/>
          </a:bodyPr>
          <a:lstStyle/>
          <a:p>
            <a:pPr indent="274638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Чтобы измерить длину озера (расстояние АВ), на местности провели прямую В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на ней выбрали точку С, из которой точка А видна под прямым углом, и отложили отрезок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С=ВС. Какое расстояние на местности надо измерить, чтобы узнать длину озера?   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984" y="2428868"/>
            <a:ext cx="7401990" cy="418541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142984"/>
            <a:ext cx="8410604" cy="9001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сторонах правильного треугольника АВС отложены отрезки 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D, 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Точки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D, E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соединены отрезками. Докажите, что треугольник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4572008"/>
            <a:ext cx="8420128" cy="1752592"/>
          </a:xfrm>
        </p:spPr>
        <p:txBody>
          <a:bodyPr>
            <a:normAutofit fontScale="70000" lnSpcReduction="20000"/>
          </a:bodyPr>
          <a:lstStyle/>
          <a:p>
            <a:pPr marL="0" indent="5334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5334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Cambria Math"/>
                <a:ea typeface="Cambria Math"/>
                <a:cs typeface="Times New Roman" pitchFamily="18" charset="0"/>
              </a:rPr>
              <a:t>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AFD=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FBC=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∆DEC (</a:t>
            </a:r>
            <a:r>
              <a:rPr lang="ru-RU" dirty="0" smtClean="0">
                <a:latin typeface="Cambria Math"/>
                <a:ea typeface="Cambria Math"/>
                <a:cs typeface="Times New Roman" pitchFamily="18" charset="0"/>
              </a:rPr>
              <a:t>по двум сторонам и углу между ними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)</a:t>
            </a:r>
            <a:r>
              <a:rPr lang="ru-RU" dirty="0" smtClean="0">
                <a:latin typeface="Cambria Math"/>
                <a:ea typeface="Cambria Math"/>
                <a:cs typeface="Times New Roman" pitchFamily="18" charset="0"/>
              </a:rPr>
              <a:t>, то есть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DF=FE=ED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следовательно, </a:t>
            </a:r>
            <a:r>
              <a:rPr lang="ru-RU" dirty="0" smtClean="0">
                <a:latin typeface="Cambria Math"/>
                <a:ea typeface="Cambria Math"/>
                <a:cs typeface="Times New Roman" pitchFamily="18" charset="0"/>
              </a:rPr>
              <a:t>∆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DEF</a:t>
            </a:r>
            <a:r>
              <a:rPr lang="ru-RU" dirty="0" smtClean="0">
                <a:latin typeface="Cambria Math"/>
                <a:ea typeface="Cambria Math"/>
                <a:cs typeface="Times New Roman" pitchFamily="18" charset="0"/>
              </a:rPr>
              <a:t> – правильный.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340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214554"/>
            <a:ext cx="3990993" cy="22313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071546"/>
            <a:ext cx="8553480" cy="928694"/>
          </a:xfrm>
        </p:spPr>
        <p:txBody>
          <a:bodyPr>
            <a:normAutofit fontScale="92500" lnSpcReduction="20000"/>
          </a:bodyPr>
          <a:lstStyle/>
          <a:p>
            <a:pPr marL="0" indent="365125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Дано: АВ = ВС,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AF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KC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smtClean="0">
                <a:latin typeface="Cambria Math"/>
                <a:ea typeface="Cambria Math"/>
                <a:cs typeface="Times New Roman" pitchFamily="18" charset="0"/>
              </a:rPr>
              <a:t>∠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DKA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200" dirty="0" smtClean="0">
                <a:latin typeface="Cambria Math"/>
                <a:ea typeface="Cambria Math"/>
                <a:cs typeface="Times New Roman" pitchFamily="18" charset="0"/>
              </a:rPr>
              <a:t>∠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EFC</a:t>
            </a:r>
            <a:r>
              <a:rPr lang="ru-RU" sz="2200" dirty="0" smtClean="0"/>
              <a:t>.</a:t>
            </a:r>
          </a:p>
          <a:p>
            <a:pPr marL="0" indent="365125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Доказать: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EC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4643446"/>
            <a:ext cx="8705880" cy="20002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Докажем, что треугольники 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DF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EKC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равны.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AF=KC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Cambria Math"/>
                <a:ea typeface="Cambria Math"/>
                <a:cs typeface="Times New Roman" pitchFamily="18" charset="0"/>
              </a:rPr>
              <a:t>∠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A=</a:t>
            </a:r>
            <a:r>
              <a:rPr lang="en-US" sz="2200" dirty="0" smtClean="0">
                <a:latin typeface="Cambria Math"/>
                <a:ea typeface="Cambria Math"/>
                <a:cs typeface="Times New Roman" pitchFamily="18" charset="0"/>
              </a:rPr>
              <a:t>∠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 (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как углы при основании равнобедренного треугольника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∠</a:t>
            </a:r>
            <a:r>
              <a:rPr lang="en-US" sz="2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AFD=</a:t>
            </a:r>
            <a:r>
              <a:rPr lang="ru-RU" sz="2200" dirty="0" smtClean="0">
                <a:latin typeface="Cambria Math"/>
                <a:ea typeface="Cambria Math"/>
                <a:cs typeface="Times New Roman" pitchFamily="18" charset="0"/>
              </a:rPr>
              <a:t>∠</a:t>
            </a:r>
            <a:r>
              <a:rPr lang="en-US" sz="2200" dirty="0" smtClean="0">
                <a:latin typeface="Cambria Math"/>
                <a:ea typeface="Cambria Math"/>
                <a:cs typeface="Times New Roman" pitchFamily="18" charset="0"/>
              </a:rPr>
              <a:t>CKD</a:t>
            </a:r>
            <a:r>
              <a:rPr lang="ru-RU" sz="2200" dirty="0" smtClean="0">
                <a:latin typeface="Cambria Math"/>
                <a:ea typeface="Cambria Math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dirty="0" smtClean="0">
                <a:latin typeface="Cambria Math"/>
                <a:ea typeface="Cambria Math"/>
                <a:cs typeface="Times New Roman" pitchFamily="18" charset="0"/>
              </a:rPr>
              <a:t>Следовательно, ∆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DF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200" dirty="0" smtClean="0">
                <a:latin typeface="Cambria Math"/>
                <a:ea typeface="Cambria Math"/>
                <a:cs typeface="Times New Roman" pitchFamily="18" charset="0"/>
              </a:rPr>
              <a:t>∆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EKC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(по стороне и двум прилежащим сторонам).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Т.е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EC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214554"/>
            <a:ext cx="3818352" cy="23782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8604"/>
            <a:ext cx="8686800" cy="866796"/>
          </a:xfrm>
        </p:spPr>
        <p:txBody>
          <a:bodyPr>
            <a:normAutofit/>
          </a:bodyPr>
          <a:lstStyle/>
          <a:p>
            <a:r>
              <a:rPr lang="uk-UA" sz="3200" cap="none" dirty="0" smtClean="0">
                <a:latin typeface="Times New Roman" pitchFamily="18" charset="0"/>
                <a:cs typeface="Times New Roman" pitchFamily="18" charset="0"/>
              </a:rPr>
              <a:t>Задача на построение:</a:t>
            </a:r>
            <a:endParaRPr lang="ru-RU" sz="32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274638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Построить  треугольник с данн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ыми сторонами а,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b, c.</a:t>
            </a:r>
          </a:p>
          <a:p>
            <a:pPr marL="0" indent="722313">
              <a:buNone/>
            </a:pPr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071810"/>
            <a:ext cx="4924738" cy="153828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357166"/>
            <a:ext cx="8429684" cy="571504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Невозможный треугольник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29190" y="2000240"/>
            <a:ext cx="4000528" cy="3143272"/>
          </a:xfrm>
        </p:spPr>
        <p:txBody>
          <a:bodyPr>
            <a:noAutofit/>
          </a:bodyPr>
          <a:lstStyle/>
          <a:p>
            <a:pPr indent="176213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Треугольник состоит из нескольких частей. Если их расположить по другому, то получится точно такой же треугольник, но с одним маленьким изъяном. Не будет хватать одного квадрата. Как такое возможно? Или все-таки это  иллюзия.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4648200" cy="46672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1825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Докажите, что у равных треугольников медианы, проведенные из соответствующих вершин, равны.</a:t>
            </a:r>
          </a:p>
          <a:p>
            <a:pPr marL="0" indent="1825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б)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Докажите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что у равных треугольников биссектрисы, проведенные из соответствующих вершин, равны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26511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Дано : АМ=СМ, ВМ=ДМ</a:t>
            </a:r>
          </a:p>
          <a:p>
            <a:pPr marL="0" indent="26511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Доказать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АВ=СД</a:t>
            </a:r>
          </a:p>
          <a:p>
            <a:pPr marL="0" indent="265113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18256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286124"/>
            <a:ext cx="3217112" cy="316349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Обобщить и систематизировать знания учащихся по данной теме</a:t>
            </a:r>
          </a:p>
          <a:p>
            <a:r>
              <a:rPr lang="ru-RU" dirty="0" smtClean="0"/>
              <a:t>Восполнить пробелы в знаниях учащихся</a:t>
            </a:r>
          </a:p>
          <a:p>
            <a:r>
              <a:rPr lang="ru-RU" dirty="0" smtClean="0"/>
              <a:t>Развивать познавательную активность учащихся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500306"/>
            <a:ext cx="8686800" cy="257176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Что называется треугольником?</a:t>
            </a:r>
            <a:endParaRPr lang="ru-RU" sz="4400" dirty="0"/>
          </a:p>
        </p:txBody>
      </p:sp>
      <p:pic>
        <p:nvPicPr>
          <p:cNvPr id="9" name="Picture 6" descr="b3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285728"/>
            <a:ext cx="2071702" cy="1803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1500174"/>
            <a:ext cx="8643998" cy="428628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442913">
              <a:buNone/>
            </a:pP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42913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Решите анаграмму:</a:t>
            </a:r>
          </a:p>
          <a:p>
            <a:pPr marL="0" indent="442913" algn="ctr">
              <a:buNone/>
            </a:pP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тонарос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шеринав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медиатр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новасоние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 исключите лишнее слово.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785926"/>
            <a:ext cx="8686800" cy="307183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Какие типы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треугольников вы знаете?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3880" cy="1214446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Типы треугольников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1748130" cy="1857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643050"/>
            <a:ext cx="2003326" cy="1857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571612"/>
            <a:ext cx="1735370" cy="1857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4000504"/>
            <a:ext cx="1982405" cy="19288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3857628"/>
            <a:ext cx="1888491" cy="207170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4000504"/>
            <a:ext cx="1753478" cy="1857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686800" cy="941282"/>
          </a:xfrm>
        </p:spPr>
        <p:txBody>
          <a:bodyPr/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Биссектриса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треугольника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000240"/>
            <a:ext cx="3996895" cy="35099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686800" cy="94128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Медиана треугольника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571612"/>
            <a:ext cx="4572032" cy="364674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686800" cy="94128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Высота треугольника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187181"/>
            <a:ext cx="4043365" cy="27373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3457577" cy="32810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476</TotalTime>
  <Words>416</Words>
  <Application>Microsoft Office PowerPoint</Application>
  <PresentationFormat>Экран (4:3)</PresentationFormat>
  <Paragraphs>50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Треугольник.  Признаки равенства треугольников.</vt:lpstr>
      <vt:lpstr>Задачи урока:</vt:lpstr>
      <vt:lpstr>Слайд 3</vt:lpstr>
      <vt:lpstr>Слайд 4</vt:lpstr>
      <vt:lpstr> Какие типы   треугольников вы знаете?</vt:lpstr>
      <vt:lpstr>Типы треугольников</vt:lpstr>
      <vt:lpstr>Биссектриса треугольника</vt:lpstr>
      <vt:lpstr>Медиана треугольника</vt:lpstr>
      <vt:lpstr>Высота треугольника</vt:lpstr>
      <vt:lpstr>Слайд 10</vt:lpstr>
      <vt:lpstr>Признаки равенства треугольников</vt:lpstr>
      <vt:lpstr>Решение задач:</vt:lpstr>
      <vt:lpstr>2. Верно ли расставлены размеры?</vt:lpstr>
      <vt:lpstr>Слайд 14</vt:lpstr>
      <vt:lpstr>Слайд 15</vt:lpstr>
      <vt:lpstr>Слайд 16</vt:lpstr>
      <vt:lpstr>Задача на построение:</vt:lpstr>
      <vt:lpstr>Невозможный треугольник</vt:lpstr>
      <vt:lpstr>Домашнее задание: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72</cp:revision>
  <dcterms:created xsi:type="dcterms:W3CDTF">2011-12-12T10:49:26Z</dcterms:created>
  <dcterms:modified xsi:type="dcterms:W3CDTF">2011-12-13T11:47:23Z</dcterms:modified>
</cp:coreProperties>
</file>