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6" r:id="rId12"/>
    <p:sldId id="266" r:id="rId13"/>
    <p:sldId id="267" r:id="rId14"/>
    <p:sldId id="268" r:id="rId15"/>
    <p:sldId id="269" r:id="rId16"/>
    <p:sldId id="270" r:id="rId17"/>
    <p:sldId id="271" r:id="rId18"/>
    <p:sldId id="277" r:id="rId19"/>
    <p:sldId id="278" r:id="rId20"/>
    <p:sldId id="272" r:id="rId21"/>
    <p:sldId id="273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8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685800"/>
            <a:ext cx="16954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685800"/>
            <a:ext cx="49339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1981200"/>
            <a:ext cx="3314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91100" y="1981200"/>
            <a:ext cx="3314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Now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685800"/>
            <a:ext cx="6705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81200"/>
            <a:ext cx="6781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CC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CC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CC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C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C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CC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семинар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Шипилова Ирина Александровна</a:t>
            </a:r>
          </a:p>
          <a:p>
            <a:r>
              <a:rPr lang="ru-RU" dirty="0" smtClean="0"/>
              <a:t>МОУ «СОШ №7»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981200"/>
            <a:ext cx="4714908" cy="2447932"/>
          </a:xfrm>
        </p:spPr>
        <p:txBody>
          <a:bodyPr/>
          <a:lstStyle/>
          <a:p>
            <a:r>
              <a:rPr lang="ru-RU" dirty="0" smtClean="0"/>
              <a:t>фронтальные задания;</a:t>
            </a:r>
          </a:p>
          <a:p>
            <a:r>
              <a:rPr lang="ru-RU" dirty="0" smtClean="0"/>
              <a:t>групповые задания;</a:t>
            </a:r>
          </a:p>
          <a:p>
            <a:r>
              <a:rPr lang="ru-RU" dirty="0" smtClean="0"/>
              <a:t>индивидуальные задания.</a:t>
            </a:r>
            <a:endParaRPr lang="ru-RU" dirty="0"/>
          </a:p>
        </p:txBody>
      </p:sp>
      <p:pic>
        <p:nvPicPr>
          <p:cNvPr id="23554" name="Picture 2" descr="Картинка 15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90738"/>
            <a:ext cx="4226658" cy="4867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85800"/>
            <a:ext cx="7658128" cy="1143000"/>
          </a:xfrm>
        </p:spPr>
        <p:txBody>
          <a:bodyPr/>
          <a:lstStyle/>
          <a:p>
            <a:r>
              <a:rPr lang="ru-RU" sz="3200" dirty="0" smtClean="0"/>
              <a:t>По характеру деятельности выделяют три разновидности семинара: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981200"/>
            <a:ext cx="7734328" cy="4114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1) развернутые выступления учащихся по заранее поставленным вопросам и обсуждение проблем и выступлений;</a:t>
            </a:r>
          </a:p>
          <a:p>
            <a:pPr>
              <a:buNone/>
            </a:pPr>
            <a:r>
              <a:rPr lang="ru-RU" dirty="0" smtClean="0"/>
              <a:t>2) обсуждения докладов или рефератов учащихся;</a:t>
            </a:r>
          </a:p>
          <a:p>
            <a:pPr>
              <a:buNone/>
            </a:pPr>
            <a:r>
              <a:rPr lang="ru-RU" dirty="0" smtClean="0"/>
              <a:t>3) семинары-диспуты.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работы на семинаре.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0" y="1981200"/>
            <a:ext cx="4048132" cy="33051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Начало:</a:t>
            </a:r>
          </a:p>
          <a:p>
            <a:r>
              <a:rPr lang="ru-RU" dirty="0" smtClean="0"/>
              <a:t>вступительное слово учителя;</a:t>
            </a:r>
          </a:p>
          <a:p>
            <a:r>
              <a:rPr lang="ru-RU" dirty="0" smtClean="0"/>
              <a:t>обсуждение эпиграфа;</a:t>
            </a:r>
          </a:p>
          <a:p>
            <a:r>
              <a:rPr lang="ru-RU" dirty="0" smtClean="0"/>
              <a:t>чтение наизусть( по проблеме).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4580" name="Picture 4" descr="Картинка 4 из 95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2786058"/>
            <a:ext cx="3427014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Обсуждение вопросов: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0" y="1981200"/>
            <a:ext cx="6781800" cy="2519370"/>
          </a:xfrm>
        </p:spPr>
        <p:txBody>
          <a:bodyPr/>
          <a:lstStyle/>
          <a:p>
            <a:r>
              <a:rPr lang="ru-RU" dirty="0" smtClean="0"/>
              <a:t>выступление учащихся;</a:t>
            </a:r>
          </a:p>
          <a:p>
            <a:r>
              <a:rPr lang="ru-RU" dirty="0" smtClean="0"/>
              <a:t>вопросы к выступающим;</a:t>
            </a:r>
          </a:p>
          <a:p>
            <a:r>
              <a:rPr lang="ru-RU" dirty="0" smtClean="0"/>
              <a:t>выступления оппонентов.</a:t>
            </a:r>
          </a:p>
          <a:p>
            <a:endParaRPr lang="ru-RU" dirty="0"/>
          </a:p>
        </p:txBody>
      </p:sp>
      <p:pic>
        <p:nvPicPr>
          <p:cNvPr id="25602" name="Picture 2" descr="Картинка 5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929066"/>
            <a:ext cx="2786082" cy="2742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Обсуждение доклада, реферата: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1200"/>
            <a:ext cx="4500562" cy="2876560"/>
          </a:xfrm>
        </p:spPr>
        <p:txBody>
          <a:bodyPr/>
          <a:lstStyle/>
          <a:p>
            <a:r>
              <a:rPr lang="ru-RU" dirty="0" smtClean="0"/>
              <a:t>письменные и устные ответы;</a:t>
            </a:r>
          </a:p>
          <a:p>
            <a:r>
              <a:rPr lang="ru-RU" dirty="0" smtClean="0"/>
              <a:t>составление тезиса по докладу;</a:t>
            </a:r>
          </a:p>
          <a:p>
            <a:r>
              <a:rPr lang="ru-RU" dirty="0" smtClean="0"/>
              <a:t>рецензирование </a:t>
            </a:r>
            <a:r>
              <a:rPr lang="ru-RU" dirty="0" err="1" smtClean="0"/>
              <a:t>доклада,реферата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6626" name="Picture 2" descr="Картинка 22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214554"/>
            <a:ext cx="4667282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Заключительное слово учителя: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1981200"/>
            <a:ext cx="4733932" cy="4114800"/>
          </a:xfrm>
        </p:spPr>
        <p:txBody>
          <a:bodyPr/>
          <a:lstStyle/>
          <a:p>
            <a:r>
              <a:rPr lang="ru-RU" dirty="0" smtClean="0"/>
              <a:t>высказывание мнений об уроке;</a:t>
            </a:r>
          </a:p>
          <a:p>
            <a:r>
              <a:rPr lang="ru-RU" dirty="0" smtClean="0"/>
              <a:t>извлечение уроков нравственности;</a:t>
            </a:r>
          </a:p>
          <a:p>
            <a:r>
              <a:rPr lang="ru-RU" dirty="0" smtClean="0"/>
              <a:t>подведение учащихся к выводу.</a:t>
            </a:r>
            <a:endParaRPr lang="ru-RU" dirty="0"/>
          </a:p>
        </p:txBody>
      </p:sp>
      <p:pic>
        <p:nvPicPr>
          <p:cNvPr id="27652" name="Picture 4" descr="Картинка 6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2500306"/>
            <a:ext cx="3083673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42852"/>
            <a:ext cx="6705600" cy="1071570"/>
          </a:xfrm>
        </p:spPr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1071546"/>
            <a:ext cx="5357850" cy="5024454"/>
          </a:xfrm>
        </p:spPr>
        <p:txBody>
          <a:bodyPr/>
          <a:lstStyle/>
          <a:p>
            <a:r>
              <a:rPr lang="ru-RU" dirty="0" smtClean="0"/>
              <a:t>письменная работа (сочинение);</a:t>
            </a:r>
          </a:p>
          <a:p>
            <a:r>
              <a:rPr lang="ru-RU" dirty="0" smtClean="0"/>
              <a:t>подготовка ответов на поставленные вопросы;</a:t>
            </a:r>
          </a:p>
          <a:p>
            <a:r>
              <a:rPr lang="ru-RU" dirty="0" smtClean="0"/>
              <a:t>выпуск стенгазеты;</a:t>
            </a:r>
          </a:p>
          <a:p>
            <a:r>
              <a:rPr lang="ru-RU" dirty="0" smtClean="0"/>
              <a:t>решение тематического кроссворда.</a:t>
            </a:r>
          </a:p>
          <a:p>
            <a:endParaRPr lang="ru-RU" dirty="0"/>
          </a:p>
        </p:txBody>
      </p:sp>
      <p:pic>
        <p:nvPicPr>
          <p:cNvPr id="27650" name="Picture 2" descr="Картинка 28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43182"/>
            <a:ext cx="3554531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Сформированные компетентности: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981200"/>
            <a:ext cx="8643998" cy="4114800"/>
          </a:xfrm>
        </p:spPr>
        <p:txBody>
          <a:bodyPr/>
          <a:lstStyle/>
          <a:p>
            <a:r>
              <a:rPr lang="ru-RU" dirty="0" smtClean="0"/>
              <a:t>умение анализировать художественный текст;</a:t>
            </a:r>
          </a:p>
          <a:p>
            <a:r>
              <a:rPr lang="ru-RU" dirty="0" smtClean="0"/>
              <a:t>умение работать со справочной литературой;</a:t>
            </a:r>
          </a:p>
          <a:p>
            <a:r>
              <a:rPr lang="ru-RU" dirty="0" smtClean="0"/>
              <a:t>умение владеть монологической и диалогической  речью;</a:t>
            </a:r>
          </a:p>
          <a:p>
            <a:r>
              <a:rPr lang="ru-RU" dirty="0" smtClean="0"/>
              <a:t>умение создавать устные и письменные сочинения.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643998" cy="6500858"/>
          </a:xfrm>
        </p:spPr>
        <p:txBody>
          <a:bodyPr/>
          <a:lstStyle/>
          <a:p>
            <a:r>
              <a:rPr lang="ru-RU" sz="2400" dirty="0" smtClean="0"/>
              <a:t>Тема урока </a:t>
            </a:r>
            <a:r>
              <a:rPr lang="ru-RU" sz="2400" dirty="0" smtClean="0">
                <a:solidFill>
                  <a:srgbClr val="FF0000"/>
                </a:solidFill>
              </a:rPr>
              <a:t>«Человеческие ценности глазами героев романа «Обломов» и современника  </a:t>
            </a:r>
            <a:r>
              <a:rPr lang="en-US" sz="2400" dirty="0" smtClean="0">
                <a:solidFill>
                  <a:srgbClr val="FF0000"/>
                </a:solidFill>
              </a:rPr>
              <a:t>XXI</a:t>
            </a:r>
            <a:r>
              <a:rPr lang="ru-RU" sz="2400" dirty="0" smtClean="0">
                <a:solidFill>
                  <a:srgbClr val="FF0000"/>
                </a:solidFill>
              </a:rPr>
              <a:t> века».</a:t>
            </a:r>
          </a:p>
          <a:p>
            <a:r>
              <a:rPr lang="ru-RU" sz="2400" dirty="0" smtClean="0"/>
              <a:t>Цель урока: </a:t>
            </a:r>
          </a:p>
          <a:p>
            <a:r>
              <a:rPr lang="ru-RU" sz="2400" dirty="0" smtClean="0"/>
              <a:t>- показать актуальность романа Гончарова, связь эпох в литературе, развивать навыки анализа текста, коммуникативную компетентность у учащихся.</a:t>
            </a:r>
          </a:p>
          <a:p>
            <a:endParaRPr lang="ru-RU" sz="2400" dirty="0" smtClean="0"/>
          </a:p>
          <a:p>
            <a:r>
              <a:rPr lang="ru-RU" sz="2400" dirty="0" smtClean="0"/>
              <a:t>Семинар включает в себя развернутые выступления учащихся по заранее поставленным вопросам и обсуждение проблем и выступлений.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9001156" cy="6500858"/>
          </a:xfrm>
        </p:spPr>
        <p:txBody>
          <a:bodyPr/>
          <a:lstStyle/>
          <a:p>
            <a:r>
              <a:rPr lang="ru-RU" sz="2400" dirty="0" smtClean="0"/>
              <a:t> Вопросы для обсуждения: </a:t>
            </a:r>
          </a:p>
          <a:p>
            <a:r>
              <a:rPr lang="ru-RU" sz="2400" dirty="0" smtClean="0"/>
              <a:t>1. Какие человеческие ценности вам известны? (любовь, свобода, истина, справедливость…).</a:t>
            </a:r>
          </a:p>
          <a:p>
            <a:r>
              <a:rPr lang="ru-RU" sz="2400" dirty="0" smtClean="0"/>
              <a:t>2. Какие из них, на ваш взгляд, способствуют укреплению Обломова как  личности? Аргументируйте.</a:t>
            </a:r>
          </a:p>
          <a:p>
            <a:r>
              <a:rPr lang="ru-RU" sz="2400" dirty="0" smtClean="0"/>
              <a:t>3. Какие ценности доминировали у  героев  романа в 19 веке? Отличаются ли они от сегодняшних  ценностей и чем?</a:t>
            </a:r>
          </a:p>
          <a:p>
            <a:r>
              <a:rPr lang="ru-RU" sz="2400" dirty="0" smtClean="0"/>
              <a:t>4. Определите взгляд главных героев, литературных критиков и ваш на состояние духовной жизни героев романа?</a:t>
            </a:r>
          </a:p>
          <a:p>
            <a:r>
              <a:rPr lang="ru-RU" sz="2400" dirty="0" smtClean="0"/>
              <a:t>5. Отчего зависит уровень духовной жизни Обломова как  личности?</a:t>
            </a:r>
          </a:p>
          <a:p>
            <a:r>
              <a:rPr lang="ru-RU" sz="2400" dirty="0" smtClean="0"/>
              <a:t>6. Кто из главных героев романа вам близок по уровню духовной жизни и ценностям?</a:t>
            </a:r>
          </a:p>
          <a:p>
            <a:r>
              <a:rPr lang="ru-RU" sz="2400" dirty="0" smtClean="0"/>
              <a:t>        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0"/>
            <a:ext cx="6705600" cy="1071546"/>
          </a:xfrm>
        </p:spPr>
        <p:txBody>
          <a:bodyPr/>
          <a:lstStyle/>
          <a:p>
            <a:r>
              <a:rPr lang="ru-RU" dirty="0" smtClean="0"/>
              <a:t>Семинар</a:t>
            </a:r>
            <a:r>
              <a:rPr lang="en-US" dirty="0" smtClean="0"/>
              <a:t>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857232"/>
            <a:ext cx="6643734" cy="5238768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форма занятий, применяемая на уроках литературы в старших классах, которая</a:t>
            </a:r>
          </a:p>
          <a:p>
            <a:pPr>
              <a:buNone/>
            </a:pPr>
            <a:r>
              <a:rPr lang="ru-RU" sz="2800" dirty="0" smtClean="0"/>
              <a:t>обеспечивает активное участие в уроке каждого ученика,</a:t>
            </a:r>
          </a:p>
          <a:p>
            <a:pPr>
              <a:buNone/>
            </a:pPr>
            <a:r>
              <a:rPr lang="ru-RU" sz="2800" dirty="0" smtClean="0"/>
              <a:t>повышает авторитет знаний и индивидуальную ответственность за результат учебного труда,</a:t>
            </a:r>
          </a:p>
          <a:p>
            <a:pPr>
              <a:buNone/>
            </a:pPr>
            <a:r>
              <a:rPr lang="ru-RU" sz="2800" dirty="0" smtClean="0"/>
              <a:t>способствует созданию атмосферы сотрудничества и коллективизма.</a:t>
            </a:r>
          </a:p>
          <a:p>
            <a:endParaRPr lang="ru-RU" dirty="0"/>
          </a:p>
        </p:txBody>
      </p:sp>
      <p:pic>
        <p:nvPicPr>
          <p:cNvPr id="1026" name="Picture 2" descr="Картинка 1 из 624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0240"/>
            <a:ext cx="2571768" cy="3099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7158062" cy="928694"/>
          </a:xfrm>
        </p:spPr>
        <p:txBody>
          <a:bodyPr/>
          <a:lstStyle/>
          <a:p>
            <a:r>
              <a:rPr lang="ru-RU" dirty="0" smtClean="0"/>
              <a:t>Критерии оценки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643998" cy="4429156"/>
          </a:xfrm>
        </p:spPr>
        <p:txBody>
          <a:bodyPr/>
          <a:lstStyle/>
          <a:p>
            <a:r>
              <a:rPr lang="ru-RU" dirty="0" smtClean="0"/>
              <a:t>Соответствует ли материал теме?</a:t>
            </a:r>
          </a:p>
          <a:p>
            <a:r>
              <a:rPr lang="ru-RU" dirty="0" smtClean="0"/>
              <a:t>Глубина раскрытия темы.</a:t>
            </a:r>
          </a:p>
          <a:p>
            <a:r>
              <a:rPr lang="ru-RU" dirty="0" smtClean="0"/>
              <a:t>Доступность, убедительность и аргументированность.</a:t>
            </a:r>
          </a:p>
          <a:p>
            <a:r>
              <a:rPr lang="ru-RU" dirty="0" smtClean="0"/>
              <a:t>Ясность, точность, простота, эмоциональность речи.</a:t>
            </a:r>
          </a:p>
          <a:p>
            <a:r>
              <a:rPr lang="ru-RU" dirty="0" smtClean="0"/>
              <a:t>Умение </a:t>
            </a:r>
          </a:p>
          <a:p>
            <a:pPr>
              <a:buNone/>
            </a:pPr>
            <a:r>
              <a:rPr lang="ru-RU" dirty="0" smtClean="0"/>
              <a:t>выступать </a:t>
            </a:r>
          </a:p>
          <a:p>
            <a:pPr>
              <a:buNone/>
            </a:pPr>
            <a:r>
              <a:rPr lang="ru-RU" dirty="0" smtClean="0"/>
              <a:t>перед аудиторией.</a:t>
            </a:r>
            <a:endParaRPr lang="ru-RU" dirty="0"/>
          </a:p>
        </p:txBody>
      </p:sp>
      <p:pic>
        <p:nvPicPr>
          <p:cNvPr id="30722" name="Picture 2" descr="Картинка 74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975953"/>
            <a:ext cx="3860758" cy="28820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а 21 из 84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214290"/>
            <a:ext cx="72866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«Мотивированный ученик рождает  живое знание»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4643446"/>
            <a:ext cx="74295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Урок – семинар является тем рычагом, который помог «зажечь» ребенка, вовлечь в мир познания и творческого поиска.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ЖЕЛАЮ ТВОРЧЕСКИХ ДОСТИЖЕНИЙ!!!</a:t>
            </a:r>
            <a:endParaRPr lang="ru-RU" dirty="0"/>
          </a:p>
        </p:txBody>
      </p:sp>
      <p:pic>
        <p:nvPicPr>
          <p:cNvPr id="126979" name="Picture 3" descr="D:\1313\любаша\презентации макеты\Ins0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0"/>
            <a:ext cx="4699780" cy="1714512"/>
          </a:xfrm>
          <a:prstGeom prst="rect">
            <a:avLst/>
          </a:prstGeom>
          <a:noFill/>
        </p:spPr>
      </p:pic>
      <p:pic>
        <p:nvPicPr>
          <p:cNvPr id="126980" name="Picture 4" descr="D:\1313\любаша\презентации макеты\анимация эрудиты\букетик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235951">
            <a:off x="6500826" y="4357694"/>
            <a:ext cx="1695450" cy="2214578"/>
          </a:xfrm>
          <a:prstGeom prst="rect">
            <a:avLst/>
          </a:prstGeom>
          <a:noFill/>
        </p:spPr>
      </p:pic>
      <p:pic>
        <p:nvPicPr>
          <p:cNvPr id="126981" name="Picture 5" descr="D:\1313\любаша\презентации макеты\цветок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14346" y="2643182"/>
            <a:ext cx="3182927" cy="22917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0"/>
            <a:ext cx="6705600" cy="1828800"/>
          </a:xfrm>
        </p:spPr>
        <p:txBody>
          <a:bodyPr/>
          <a:lstStyle/>
          <a:p>
            <a:r>
              <a:rPr lang="ru-RU" dirty="0" smtClean="0"/>
              <a:t>Каким должен быть семинар?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7643866" cy="4595826"/>
          </a:xfrm>
        </p:spPr>
        <p:txBody>
          <a:bodyPr/>
          <a:lstStyle/>
          <a:p>
            <a:r>
              <a:rPr lang="ru-RU" dirty="0" smtClean="0"/>
              <a:t>Рефераты и доклады – результат самостоятельного творческого мышления.</a:t>
            </a:r>
          </a:p>
          <a:p>
            <a:r>
              <a:rPr lang="ru-RU" dirty="0" smtClean="0"/>
              <a:t>Работа с книгой.</a:t>
            </a:r>
          </a:p>
          <a:p>
            <a:r>
              <a:rPr lang="ru-RU" dirty="0" smtClean="0"/>
              <a:t>Анализ прочитанного.</a:t>
            </a:r>
          </a:p>
          <a:p>
            <a:r>
              <a:rPr lang="ru-RU" dirty="0" smtClean="0"/>
              <a:t>Отбор главного для доклада.</a:t>
            </a:r>
          </a:p>
          <a:p>
            <a:r>
              <a:rPr lang="ru-RU" dirty="0" smtClean="0"/>
              <a:t>Связное изложение мысли.</a:t>
            </a:r>
          </a:p>
          <a:p>
            <a:r>
              <a:rPr lang="ru-RU" dirty="0" smtClean="0"/>
              <a:t>Рассказ без бумаги.</a:t>
            </a:r>
          </a:p>
          <a:p>
            <a:endParaRPr lang="ru-RU" dirty="0"/>
          </a:p>
        </p:txBody>
      </p:sp>
      <p:pic>
        <p:nvPicPr>
          <p:cNvPr id="15362" name="Picture 2" descr="Картинка 16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28007" y="-10529887"/>
            <a:ext cx="21088367" cy="9744045"/>
          </a:xfrm>
          <a:prstGeom prst="rect">
            <a:avLst/>
          </a:prstGeom>
          <a:noFill/>
        </p:spPr>
      </p:pic>
      <p:pic>
        <p:nvPicPr>
          <p:cNvPr id="15364" name="Picture 4" descr="Картинка 21 из 9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4974880"/>
            <a:ext cx="2000232" cy="18831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0"/>
            <a:ext cx="6705600" cy="1828800"/>
          </a:xfrm>
        </p:spPr>
        <p:txBody>
          <a:bodyPr/>
          <a:lstStyle/>
          <a:p>
            <a:r>
              <a:rPr lang="ru-RU" dirty="0" smtClean="0"/>
              <a:t>Нарушение норм компетентности компетентности.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0" y="1981200"/>
            <a:ext cx="1619240" cy="17335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7410" name="Picture 2" descr="Картинка 34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2000240"/>
            <a:ext cx="6572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Пустозвонство.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Словесная парадность.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685800"/>
            <a:ext cx="7715304" cy="1143000"/>
          </a:xfrm>
        </p:spPr>
        <p:txBody>
          <a:bodyPr/>
          <a:lstStyle/>
          <a:p>
            <a:r>
              <a:rPr lang="ru-RU" dirty="0" smtClean="0"/>
              <a:t>Специфика семинара.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81200"/>
            <a:ext cx="4929222" cy="2662246"/>
          </a:xfrm>
        </p:spPr>
        <p:txBody>
          <a:bodyPr/>
          <a:lstStyle/>
          <a:p>
            <a:r>
              <a:rPr lang="ru-RU" dirty="0" smtClean="0"/>
              <a:t>Проводить по таким темам, в ходе которых ученик  усвоит не просто определенные знания, но и находит решение проблем.</a:t>
            </a:r>
            <a:endParaRPr lang="ru-RU" dirty="0"/>
          </a:p>
        </p:txBody>
      </p:sp>
      <p:pic>
        <p:nvPicPr>
          <p:cNvPr id="18434" name="Picture 2" descr="Картинка 48 из 9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2000240"/>
            <a:ext cx="3048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0"/>
            <a:ext cx="6705600" cy="1214422"/>
          </a:xfrm>
        </p:spPr>
        <p:txBody>
          <a:bodyPr/>
          <a:lstStyle/>
          <a:p>
            <a:r>
              <a:rPr lang="ru-RU" dirty="0" smtClean="0"/>
              <a:t>Из опыта работы.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5429288" cy="502445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Семинар имеет   место:</a:t>
            </a:r>
          </a:p>
          <a:p>
            <a:pPr>
              <a:buNone/>
            </a:pPr>
            <a:r>
              <a:rPr lang="ru-RU" dirty="0" smtClean="0"/>
              <a:t>   при обращении к художественным произведениям с ярко выраженной гражданской, нравственной проблемой;</a:t>
            </a:r>
            <a:endParaRPr lang="ru-RU" dirty="0"/>
          </a:p>
        </p:txBody>
      </p:sp>
      <p:pic>
        <p:nvPicPr>
          <p:cNvPr id="19458" name="Picture 2" descr="Картинка 3 из 6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928670"/>
            <a:ext cx="2412737" cy="3160686"/>
          </a:xfrm>
          <a:prstGeom prst="rect">
            <a:avLst/>
          </a:prstGeom>
          <a:noFill/>
        </p:spPr>
      </p:pic>
      <p:pic>
        <p:nvPicPr>
          <p:cNvPr id="19462" name="Picture 6" descr="Картинка 2 из 6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143248"/>
            <a:ext cx="2074417" cy="3313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020080" cy="1214446"/>
          </a:xfrm>
        </p:spPr>
        <p:txBody>
          <a:bodyPr/>
          <a:lstStyle/>
          <a:p>
            <a:r>
              <a:rPr lang="ru-RU" dirty="0" smtClean="0"/>
              <a:t>при обсуждении героев, стоящих в состоянии выбора;</a:t>
            </a:r>
            <a:endParaRPr lang="ru-RU" dirty="0"/>
          </a:p>
        </p:txBody>
      </p:sp>
      <p:pic>
        <p:nvPicPr>
          <p:cNvPr id="20482" name="Picture 2" descr="Картинка 1 из 288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214422"/>
            <a:ext cx="2286016" cy="3257573"/>
          </a:xfrm>
          <a:prstGeom prst="rect">
            <a:avLst/>
          </a:prstGeom>
          <a:noFill/>
        </p:spPr>
      </p:pic>
      <p:pic>
        <p:nvPicPr>
          <p:cNvPr id="20484" name="Picture 4" descr="Картинка 5 из 65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2973836"/>
            <a:ext cx="2843208" cy="3884164"/>
          </a:xfrm>
          <a:prstGeom prst="rect">
            <a:avLst/>
          </a:prstGeom>
          <a:noFill/>
        </p:spPr>
      </p:pic>
      <p:pic>
        <p:nvPicPr>
          <p:cNvPr id="20486" name="Picture 6" descr="Картинка 2 из 5585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1285860"/>
            <a:ext cx="2833675" cy="3675014"/>
          </a:xfrm>
          <a:prstGeom prst="rect">
            <a:avLst/>
          </a:prstGeom>
          <a:noFill/>
        </p:spPr>
      </p:pic>
      <p:pic>
        <p:nvPicPr>
          <p:cNvPr id="20488" name="Picture 8" descr="Картинка 14 из 261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121043"/>
            <a:ext cx="2368911" cy="3736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357166"/>
            <a:ext cx="7234262" cy="1285884"/>
          </a:xfrm>
        </p:spPr>
        <p:txBody>
          <a:bodyPr/>
          <a:lstStyle/>
          <a:p>
            <a:r>
              <a:rPr lang="ru-RU" dirty="0" smtClean="0"/>
              <a:t>при анализе гражданской и философской лирики.</a:t>
            </a:r>
            <a:endParaRPr lang="ru-RU" dirty="0"/>
          </a:p>
        </p:txBody>
      </p:sp>
      <p:pic>
        <p:nvPicPr>
          <p:cNvPr id="21506" name="Picture 2" descr="Картинка 1 из 86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3733800" cy="2857500"/>
          </a:xfrm>
          <a:prstGeom prst="rect">
            <a:avLst/>
          </a:prstGeom>
          <a:noFill/>
        </p:spPr>
      </p:pic>
      <p:pic>
        <p:nvPicPr>
          <p:cNvPr id="21508" name="Picture 4" descr="Картинка 4 из 303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643182"/>
            <a:ext cx="2795582" cy="3568828"/>
          </a:xfrm>
          <a:prstGeom prst="rect">
            <a:avLst/>
          </a:prstGeom>
          <a:noFill/>
        </p:spPr>
      </p:pic>
      <p:pic>
        <p:nvPicPr>
          <p:cNvPr id="21510" name="Picture 6" descr="Картинка 8 из 1123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3260473"/>
            <a:ext cx="2438390" cy="3597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8858280" cy="1685948"/>
          </a:xfrm>
        </p:spPr>
        <p:txBody>
          <a:bodyPr/>
          <a:lstStyle/>
          <a:p>
            <a:r>
              <a:rPr lang="ru-RU" dirty="0" smtClean="0"/>
              <a:t>Характер деятельности учащихся: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1643050"/>
            <a:ext cx="4071966" cy="3143272"/>
          </a:xfrm>
        </p:spPr>
        <p:txBody>
          <a:bodyPr/>
          <a:lstStyle/>
          <a:p>
            <a:r>
              <a:rPr lang="ru-RU" dirty="0" smtClean="0"/>
              <a:t>исследовательская работа;</a:t>
            </a:r>
          </a:p>
          <a:p>
            <a:r>
              <a:rPr lang="ru-RU" dirty="0" smtClean="0"/>
              <a:t>работа по интересам и способностям учащихся.</a:t>
            </a:r>
            <a:endParaRPr lang="ru-RU" dirty="0"/>
          </a:p>
        </p:txBody>
      </p:sp>
      <p:pic>
        <p:nvPicPr>
          <p:cNvPr id="22530" name="Picture 2" descr="Картинка 14 из 36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2786058"/>
            <a:ext cx="5429256" cy="4071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9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Тема9</Template>
  <TotalTime>95</TotalTime>
  <Words>461</Words>
  <Application>Microsoft Office PowerPoint</Application>
  <PresentationFormat>Экран (4:3)</PresentationFormat>
  <Paragraphs>88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Тема9</vt:lpstr>
      <vt:lpstr>семинар</vt:lpstr>
      <vt:lpstr>Семинар-</vt:lpstr>
      <vt:lpstr>Каким должен быть семинар?</vt:lpstr>
      <vt:lpstr>Нарушение норм компетентности компетентности.</vt:lpstr>
      <vt:lpstr>Специфика семинара.</vt:lpstr>
      <vt:lpstr>Из опыта работы.</vt:lpstr>
      <vt:lpstr>Слайд 7</vt:lpstr>
      <vt:lpstr>Слайд 8</vt:lpstr>
      <vt:lpstr>Характер деятельности учащихся:</vt:lpstr>
      <vt:lpstr>Форма работы:</vt:lpstr>
      <vt:lpstr>По характеру деятельности выделяют три разновидности семинара: </vt:lpstr>
      <vt:lpstr>Структура работы на семинаре.</vt:lpstr>
      <vt:lpstr>Обсуждение вопросов:</vt:lpstr>
      <vt:lpstr>Обсуждение доклада, реферата:</vt:lpstr>
      <vt:lpstr>Заключительное слово учителя:</vt:lpstr>
      <vt:lpstr>Домашнее задание:</vt:lpstr>
      <vt:lpstr>Сформированные компетентности:</vt:lpstr>
      <vt:lpstr>Слайд 18</vt:lpstr>
      <vt:lpstr>Слайд 19</vt:lpstr>
      <vt:lpstr>Критерии оценки </vt:lpstr>
      <vt:lpstr>Слайд 21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</dc:title>
  <cp:lastModifiedBy>Домашний</cp:lastModifiedBy>
  <cp:revision>22</cp:revision>
  <dcterms:modified xsi:type="dcterms:W3CDTF">2010-12-12T17:37:03Z</dcterms:modified>
</cp:coreProperties>
</file>