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948" r:id="rId2"/>
    <p:sldMasterId id="2147484044" r:id="rId3"/>
    <p:sldMasterId id="2147484056" r:id="rId4"/>
    <p:sldMasterId id="2147484068" r:id="rId5"/>
  </p:sldMasterIdLst>
  <p:sldIdLst>
    <p:sldId id="270" r:id="rId6"/>
    <p:sldId id="271" r:id="rId7"/>
    <p:sldId id="257" r:id="rId8"/>
    <p:sldId id="272" r:id="rId9"/>
    <p:sldId id="273" r:id="rId10"/>
    <p:sldId id="274" r:id="rId11"/>
    <p:sldId id="265" r:id="rId12"/>
    <p:sldId id="256" r:id="rId13"/>
    <p:sldId id="262" r:id="rId14"/>
    <p:sldId id="279" r:id="rId15"/>
    <p:sldId id="258" r:id="rId16"/>
    <p:sldId id="275" r:id="rId17"/>
    <p:sldId id="260" r:id="rId18"/>
    <p:sldId id="259" r:id="rId19"/>
    <p:sldId id="266" r:id="rId20"/>
    <p:sldId id="267" r:id="rId21"/>
    <p:sldId id="264" r:id="rId22"/>
    <p:sldId id="268" r:id="rId23"/>
    <p:sldId id="269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0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4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FA40167-032B-4B3B-BC45-CD4C1278384B}" type="datetimeFigureOut">
              <a:rPr lang="ru-RU" smtClean="0"/>
              <a:pPr/>
              <a:t>29.10.2009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928802"/>
            <a:ext cx="8515352" cy="321471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  питание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 ОЗОЖ   </a:t>
            </a:r>
            <a:r>
              <a:rPr lang="ru-RU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Акирова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ru-RU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. А .</a:t>
            </a:r>
            <a:b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МОУ  « </a:t>
            </a:r>
            <a:r>
              <a:rPr lang="ru-RU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сош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р.  П. </a:t>
            </a:r>
            <a:r>
              <a:rPr lang="ru-RU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духовницкое</a:t>
            </a:r>
            <a:r>
              <a:rPr lang="ru-RU" sz="18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2.Хлеб, крупы и картофель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C:\Documents and Settings\Администратор\Рабочий стол\j02853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143116"/>
            <a:ext cx="2857520" cy="3929089"/>
          </a:xfrm>
          <a:prstGeom prst="rect">
            <a:avLst/>
          </a:prstGeom>
          <a:noFill/>
        </p:spPr>
      </p:pic>
      <p:pic>
        <p:nvPicPr>
          <p:cNvPr id="3074" name="Picture 2" descr="C:\Documents and Settings\Администратор\Рабочий стол\j01779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285992"/>
            <a:ext cx="3657600" cy="35814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3.Мясо,рыба,яйца</a:t>
            </a:r>
            <a:endParaRPr lang="ru-RU" dirty="0"/>
          </a:p>
        </p:txBody>
      </p:sp>
      <p:pic>
        <p:nvPicPr>
          <p:cNvPr id="4" name="Picture 2" descr="C:\Documents and Settings\Администратор\Рабочий стол\j01779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928802"/>
            <a:ext cx="3643338" cy="4010036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j02897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857364"/>
            <a:ext cx="3545301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u-RU" dirty="0" smtClean="0"/>
              <a:t>.</a:t>
            </a:r>
            <a:r>
              <a:rPr lang="ru-RU" dirty="0" err="1" smtClean="0"/>
              <a:t>Жиры,масло,сладости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Documents and Settings\Администратор\Рабочий стол\j03459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000240"/>
            <a:ext cx="2925762" cy="4086228"/>
          </a:xfrm>
          <a:prstGeom prst="rect">
            <a:avLst/>
          </a:prstGeom>
          <a:noFill/>
        </p:spPr>
      </p:pic>
      <p:pic>
        <p:nvPicPr>
          <p:cNvPr id="2056" name="Picture 8" descr="C:\Documents and Settings\Администратор\Рабочий стол\j02020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928802"/>
            <a:ext cx="2857520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5.Фрукты и овощи</a:t>
            </a:r>
            <a:endParaRPr lang="ru-RU" dirty="0"/>
          </a:p>
        </p:txBody>
      </p:sp>
      <p:pic>
        <p:nvPicPr>
          <p:cNvPr id="5" name="Picture 2" descr="C:\Documents and Settings\Администратор\Рабочий стол\003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095750" y="3148806"/>
            <a:ext cx="952500" cy="1428750"/>
          </a:xfrm>
          <a:prstGeom prst="rect">
            <a:avLst/>
          </a:prstGeom>
          <a:noFill/>
        </p:spPr>
      </p:pic>
      <p:pic>
        <p:nvPicPr>
          <p:cNvPr id="3074" name="Picture 2" descr="C:\Documents and Settings\Администратор\Рабочий стол\c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214422"/>
            <a:ext cx="5572164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Рабочий стол\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85728"/>
            <a:ext cx="6297622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Таблица  2.</a:t>
            </a:r>
            <a:br>
              <a:rPr lang="ru-RU" sz="2500" dirty="0" smtClean="0"/>
            </a:br>
            <a:r>
              <a:rPr lang="ru-RU" sz="2500" dirty="0" smtClean="0"/>
              <a:t>Повседневный рацион.</a:t>
            </a:r>
            <a:endParaRPr lang="ru-RU" sz="25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3127" y="1285861"/>
          <a:ext cx="9060873" cy="5598609"/>
        </p:xfrm>
        <a:graphic>
          <a:graphicData uri="http://schemas.openxmlformats.org/drawingml/2006/table">
            <a:tbl>
              <a:tblPr/>
              <a:tblGrid>
                <a:gridCol w="2742829"/>
                <a:gridCol w="1888920"/>
                <a:gridCol w="2042995"/>
                <a:gridCol w="2386129"/>
              </a:tblGrid>
              <a:tr h="1092994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Продукты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Мой  выбор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 группы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11">
                <a:tc>
                  <a:txBody>
                    <a:bodyPr/>
                    <a:lstStyle/>
                    <a:p>
                      <a:r>
                        <a:rPr lang="ru-RU" dirty="0" smtClean="0"/>
                        <a:t>1.Молоко  и  молочные</a:t>
                      </a:r>
                    </a:p>
                    <a:p>
                      <a:r>
                        <a:rPr lang="ru-RU" dirty="0" smtClean="0"/>
                        <a:t>продукты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402">
                <a:tc>
                  <a:txBody>
                    <a:bodyPr/>
                    <a:lstStyle/>
                    <a:p>
                      <a:r>
                        <a:rPr lang="ru-RU" dirty="0" smtClean="0"/>
                        <a:t>2.Хлеб , крупы, картофель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402">
                <a:tc>
                  <a:txBody>
                    <a:bodyPr/>
                    <a:lstStyle/>
                    <a:p>
                      <a:r>
                        <a:rPr lang="ru-RU" dirty="0" smtClean="0"/>
                        <a:t>3.Мясо,</a:t>
                      </a:r>
                      <a:r>
                        <a:rPr lang="ru-RU" baseline="0" dirty="0" smtClean="0"/>
                        <a:t> рыба, 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274">
                <a:tc>
                  <a:txBody>
                    <a:bodyPr/>
                    <a:lstStyle/>
                    <a:p>
                      <a:r>
                        <a:rPr lang="ru-RU" dirty="0" smtClean="0"/>
                        <a:t>4.Жиры,</a:t>
                      </a:r>
                      <a:r>
                        <a:rPr lang="ru-RU" baseline="0" dirty="0" smtClean="0"/>
                        <a:t> масло, сладости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402">
                <a:tc>
                  <a:txBody>
                    <a:bodyPr/>
                    <a:lstStyle/>
                    <a:p>
                      <a:r>
                        <a:rPr lang="ru-RU" dirty="0" smtClean="0"/>
                        <a:t>5.Фрукты</a:t>
                      </a:r>
                      <a:r>
                        <a:rPr lang="ru-RU" baseline="0" dirty="0" smtClean="0"/>
                        <a:t>  и  овощи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055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r>
              <a:rPr lang="ru-RU" sz="2500" dirty="0" smtClean="0"/>
              <a:t>Таблица  3.Питательные вещества различных продуктов и их </a:t>
            </a:r>
            <a:br>
              <a:rPr lang="ru-RU" sz="2500" dirty="0" smtClean="0"/>
            </a:br>
            <a:r>
              <a:rPr lang="ru-RU" sz="2500" dirty="0" smtClean="0"/>
              <a:t>основные функции.</a:t>
            </a:r>
            <a:endParaRPr lang="ru-RU" sz="25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895719"/>
          <a:ext cx="9215471" cy="6035040"/>
        </p:xfrm>
        <a:graphic>
          <a:graphicData uri="http://schemas.openxmlformats.org/drawingml/2006/table">
            <a:tbl>
              <a:tblPr/>
              <a:tblGrid>
                <a:gridCol w="1500166"/>
                <a:gridCol w="2214578"/>
                <a:gridCol w="3500462"/>
                <a:gridCol w="2000265"/>
              </a:tblGrid>
              <a:tr h="902007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Группы</a:t>
                      </a:r>
                      <a:r>
                        <a:rPr lang="ru-RU" baseline="0" dirty="0" smtClean="0"/>
                        <a:t>  продуктов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Основные питательные  вещества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Основная</a:t>
                      </a:r>
                      <a:r>
                        <a:rPr lang="ru-RU" baseline="0" dirty="0" smtClean="0"/>
                        <a:t>  функция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Источники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3211">
                <a:tc>
                  <a:txBody>
                    <a:bodyPr/>
                    <a:lstStyle/>
                    <a:p>
                      <a:r>
                        <a:rPr lang="ru-RU" dirty="0" smtClean="0"/>
                        <a:t>1.Молоко  и</a:t>
                      </a:r>
                    </a:p>
                    <a:p>
                      <a:r>
                        <a:rPr lang="ru-RU" dirty="0" smtClean="0"/>
                        <a:t>молочные </a:t>
                      </a:r>
                    </a:p>
                    <a:p>
                      <a:r>
                        <a:rPr lang="ru-RU" dirty="0" smtClean="0"/>
                        <a:t>продукты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Кальций,</a:t>
                      </a:r>
                      <a:r>
                        <a:rPr lang="ru-RU" baseline="0" dirty="0" smtClean="0"/>
                        <a:t> витамины</a:t>
                      </a:r>
                    </a:p>
                    <a:p>
                      <a:r>
                        <a:rPr lang="ru-RU" baseline="0" dirty="0" smtClean="0"/>
                        <a:t>А  и  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Способствуют </a:t>
                      </a:r>
                      <a:r>
                        <a:rPr lang="ru-RU" dirty="0" err="1" smtClean="0"/>
                        <a:t>росту,</a:t>
                      </a:r>
                      <a:r>
                        <a:rPr lang="ru-RU" baseline="0" dirty="0" err="1" smtClean="0"/>
                        <a:t>укреплению</a:t>
                      </a:r>
                      <a:r>
                        <a:rPr lang="ru-RU" baseline="0" dirty="0" smtClean="0"/>
                        <a:t> костей и зубов, помогают  работе  мышц  и  нервной системы</a:t>
                      </a:r>
                    </a:p>
                    <a:p>
                      <a:endParaRPr lang="ru-RU" baseline="0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Молоко, сыр,</a:t>
                      </a:r>
                    </a:p>
                    <a:p>
                      <a:r>
                        <a:rPr lang="ru-RU" dirty="0" smtClean="0"/>
                        <a:t>творог,</a:t>
                      </a:r>
                      <a:r>
                        <a:rPr lang="ru-RU" baseline="0" dirty="0" smtClean="0"/>
                        <a:t> йогурты,</a:t>
                      </a:r>
                    </a:p>
                    <a:p>
                      <a:r>
                        <a:rPr lang="ru-RU" baseline="0" dirty="0" smtClean="0"/>
                        <a:t>мороженое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405">
                <a:tc>
                  <a:txBody>
                    <a:bodyPr/>
                    <a:lstStyle/>
                    <a:p>
                      <a:r>
                        <a:rPr lang="ru-RU" dirty="0" smtClean="0"/>
                        <a:t>2.Хлеб,крупы</a:t>
                      </a:r>
                    </a:p>
                    <a:p>
                      <a:r>
                        <a:rPr lang="ru-RU" dirty="0" smtClean="0"/>
                        <a:t>картофель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Углеводы, </a:t>
                      </a:r>
                      <a:r>
                        <a:rPr lang="ru-RU" dirty="0" err="1" smtClean="0"/>
                        <a:t>витами</a:t>
                      </a:r>
                      <a:endParaRPr lang="ru-RU" dirty="0" smtClean="0"/>
                    </a:p>
                    <a:p>
                      <a:r>
                        <a:rPr lang="ru-RU" dirty="0" err="1" smtClean="0"/>
                        <a:t>ны,минер.вещества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Источники</a:t>
                      </a:r>
                      <a:r>
                        <a:rPr lang="ru-RU" baseline="0" dirty="0" smtClean="0"/>
                        <a:t> энергии, формируют</a:t>
                      </a:r>
                    </a:p>
                    <a:p>
                      <a:r>
                        <a:rPr lang="ru-RU" baseline="0" dirty="0" smtClean="0"/>
                        <a:t>здоровую нервную систему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Изделия из</a:t>
                      </a:r>
                      <a:r>
                        <a:rPr lang="ru-RU" baseline="0" dirty="0" smtClean="0"/>
                        <a:t> муки,</a:t>
                      </a:r>
                    </a:p>
                    <a:p>
                      <a:r>
                        <a:rPr lang="ru-RU" baseline="0" dirty="0" smtClean="0"/>
                        <a:t>каши, злаки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07">
                <a:tc>
                  <a:txBody>
                    <a:bodyPr/>
                    <a:lstStyle/>
                    <a:p>
                      <a:r>
                        <a:rPr lang="ru-RU" dirty="0" smtClean="0"/>
                        <a:t>3.Мясо,</a:t>
                      </a:r>
                      <a:r>
                        <a:rPr lang="ru-RU" baseline="0" dirty="0" smtClean="0"/>
                        <a:t> рыба</a:t>
                      </a:r>
                    </a:p>
                    <a:p>
                      <a:r>
                        <a:rPr lang="ru-RU" baseline="0" dirty="0" smtClean="0"/>
                        <a:t>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Белок,</a:t>
                      </a:r>
                      <a:r>
                        <a:rPr lang="ru-RU" baseline="0" dirty="0" smtClean="0"/>
                        <a:t> железо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Участвуют в образовании и восстановлении</a:t>
                      </a:r>
                      <a:r>
                        <a:rPr lang="ru-RU" baseline="0" dirty="0" smtClean="0"/>
                        <a:t> тканей кожи, костей, крови, мышц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Мясо животных,</a:t>
                      </a:r>
                    </a:p>
                    <a:p>
                      <a:r>
                        <a:rPr lang="ru-RU" dirty="0" smtClean="0"/>
                        <a:t>птиц, </a:t>
                      </a:r>
                      <a:r>
                        <a:rPr lang="ru-RU" dirty="0" err="1" smtClean="0"/>
                        <a:t>мясопро</a:t>
                      </a:r>
                      <a:endParaRPr lang="ru-RU" dirty="0" smtClean="0"/>
                    </a:p>
                    <a:p>
                      <a:r>
                        <a:rPr lang="ru-RU" dirty="0" err="1" smtClean="0"/>
                        <a:t>дукты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рыба,яйца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07">
                <a:tc>
                  <a:txBody>
                    <a:bodyPr/>
                    <a:lstStyle/>
                    <a:p>
                      <a:r>
                        <a:rPr lang="ru-RU" dirty="0" smtClean="0"/>
                        <a:t>4.Жиры,мас</a:t>
                      </a:r>
                    </a:p>
                    <a:p>
                      <a:r>
                        <a:rPr lang="ru-RU" dirty="0" err="1" smtClean="0"/>
                        <a:t>ло</a:t>
                      </a:r>
                      <a:r>
                        <a:rPr lang="ru-RU" dirty="0" smtClean="0"/>
                        <a:t>,</a:t>
                      </a:r>
                      <a:r>
                        <a:rPr lang="ru-RU" baseline="0" dirty="0" smtClean="0"/>
                        <a:t> сладости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Жиры</a:t>
                      </a:r>
                      <a:r>
                        <a:rPr lang="ru-RU" baseline="0" dirty="0" smtClean="0"/>
                        <a:t> и углеводы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Жиры-важное</a:t>
                      </a:r>
                      <a:r>
                        <a:rPr lang="ru-RU" dirty="0" smtClean="0"/>
                        <a:t> клеточное «топ</a:t>
                      </a:r>
                    </a:p>
                    <a:p>
                      <a:r>
                        <a:rPr lang="ru-RU" dirty="0" err="1" smtClean="0"/>
                        <a:t>ливо</a:t>
                      </a:r>
                      <a:r>
                        <a:rPr lang="ru-RU" dirty="0" smtClean="0"/>
                        <a:t>».Углеводы снабжают</a:t>
                      </a:r>
                    </a:p>
                    <a:p>
                      <a:r>
                        <a:rPr lang="ru-RU" dirty="0" smtClean="0"/>
                        <a:t>организм  энергией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Масло сливочное</a:t>
                      </a:r>
                    </a:p>
                    <a:p>
                      <a:r>
                        <a:rPr lang="ru-RU" dirty="0" smtClean="0"/>
                        <a:t>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растительное,</a:t>
                      </a:r>
                    </a:p>
                    <a:p>
                      <a:r>
                        <a:rPr lang="ru-RU" dirty="0" err="1" smtClean="0"/>
                        <a:t>конфеты,мед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644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ru-RU" dirty="0" smtClean="0"/>
                        <a:t>.Фрукты</a:t>
                      </a:r>
                      <a:r>
                        <a:rPr lang="ru-RU" baseline="0" dirty="0" smtClean="0"/>
                        <a:t> и</a:t>
                      </a:r>
                    </a:p>
                    <a:p>
                      <a:r>
                        <a:rPr lang="ru-RU" baseline="0" dirty="0" smtClean="0"/>
                        <a:t>овощи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Углеводы,витамины</a:t>
                      </a:r>
                      <a:r>
                        <a:rPr lang="ru-RU" dirty="0" smtClean="0"/>
                        <a:t>,</a:t>
                      </a:r>
                    </a:p>
                    <a:p>
                      <a:r>
                        <a:rPr lang="ru-RU" dirty="0" err="1" smtClean="0"/>
                        <a:t>минерал.вещества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Источники клетчатки и энергии,</a:t>
                      </a:r>
                    </a:p>
                    <a:p>
                      <a:r>
                        <a:rPr lang="ru-RU" dirty="0" smtClean="0"/>
                        <a:t>регулируют обменные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err="1" smtClean="0"/>
                        <a:t>процессы,способствуют</a:t>
                      </a:r>
                      <a:r>
                        <a:rPr lang="ru-RU" smtClean="0"/>
                        <a:t> хорошему </a:t>
                      </a:r>
                      <a:r>
                        <a:rPr lang="ru-RU" dirty="0" smtClean="0"/>
                        <a:t>зрению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  фрукты и </a:t>
                      </a:r>
                      <a:r>
                        <a:rPr lang="ru-RU" smtClean="0"/>
                        <a:t>овощи,ягода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авнобедренный треугольник 10"/>
          <p:cNvSpPr/>
          <p:nvPr/>
        </p:nvSpPr>
        <p:spPr>
          <a:xfrm>
            <a:off x="500034" y="0"/>
            <a:ext cx="8429684" cy="6858000"/>
          </a:xfrm>
          <a:prstGeom prst="triangle">
            <a:avLst>
              <a:gd name="adj" fmla="val 49756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571868" y="1928802"/>
            <a:ext cx="221457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357422" y="3786190"/>
            <a:ext cx="4786346" cy="71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28728" y="5429264"/>
            <a:ext cx="657229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858282" y="3713958"/>
            <a:ext cx="35719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2786050" y="285728"/>
            <a:ext cx="3571900" cy="1643074"/>
          </a:xfrm>
        </p:spPr>
        <p:txBody>
          <a:bodyPr>
            <a:normAutofit/>
          </a:bodyPr>
          <a:lstStyle/>
          <a:p>
            <a:r>
              <a:rPr lang="ru-RU" sz="2500" dirty="0" smtClean="0"/>
              <a:t> 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   </a:t>
            </a:r>
            <a:r>
              <a:rPr lang="ru-RU" sz="2500" dirty="0" smtClean="0"/>
              <a:t>ЖИРЫ</a:t>
            </a:r>
            <a:br>
              <a:rPr lang="ru-RU" sz="2500" dirty="0" smtClean="0"/>
            </a:br>
            <a:r>
              <a:rPr lang="ru-RU" sz="2500" dirty="0" smtClean="0"/>
              <a:t>    МАСЛА</a:t>
            </a:r>
            <a:br>
              <a:rPr lang="ru-RU" sz="2500" dirty="0" smtClean="0"/>
            </a:br>
            <a:r>
              <a:rPr lang="ru-RU" sz="2500" dirty="0" smtClean="0"/>
              <a:t>     СЛАДОСТИ</a:t>
            </a:r>
            <a:endParaRPr lang="ru-RU" sz="2500" dirty="0"/>
          </a:p>
        </p:txBody>
      </p:sp>
      <p:sp>
        <p:nvSpPr>
          <p:cNvPr id="32" name="Заголовок 24"/>
          <p:cNvSpPr txBox="1">
            <a:spLocks/>
          </p:cNvSpPr>
          <p:nvPr/>
        </p:nvSpPr>
        <p:spPr>
          <a:xfrm>
            <a:off x="2786050" y="2285992"/>
            <a:ext cx="1857388" cy="1500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МОЛОКО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СЫРЫ</a:t>
            </a: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Заголовок 24"/>
          <p:cNvSpPr txBox="1">
            <a:spLocks/>
          </p:cNvSpPr>
          <p:nvPr/>
        </p:nvSpPr>
        <p:spPr>
          <a:xfrm>
            <a:off x="4643438" y="2357430"/>
            <a:ext cx="1847864" cy="1500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МЯСО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dirty="0" smtClean="0">
                <a:latin typeface="+mj-lt"/>
                <a:ea typeface="+mj-ea"/>
                <a:cs typeface="+mj-cs"/>
              </a:rPr>
              <a:t>РЫБА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ЯЙЦА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dirty="0" smtClean="0">
                <a:latin typeface="+mj-lt"/>
                <a:ea typeface="+mj-ea"/>
                <a:cs typeface="+mj-cs"/>
              </a:rPr>
              <a:t>ОРЕХИ</a:t>
            </a:r>
            <a:endParaRPr kumimoji="0" lang="ru-RU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Заголовок 24"/>
          <p:cNvSpPr txBox="1">
            <a:spLocks/>
          </p:cNvSpPr>
          <p:nvPr/>
        </p:nvSpPr>
        <p:spPr>
          <a:xfrm>
            <a:off x="2428860" y="3786190"/>
            <a:ext cx="220505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dirty="0" smtClean="0">
                <a:latin typeface="+mj-lt"/>
                <a:ea typeface="+mj-ea"/>
                <a:cs typeface="+mj-cs"/>
              </a:rPr>
              <a:t>ОВОЩИ</a:t>
            </a:r>
            <a:endParaRPr kumimoji="0" lang="ru-RU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Заголовок 24"/>
          <p:cNvSpPr txBox="1">
            <a:spLocks/>
          </p:cNvSpPr>
          <p:nvPr/>
        </p:nvSpPr>
        <p:spPr>
          <a:xfrm>
            <a:off x="4643438" y="3857628"/>
            <a:ext cx="220505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ФРУКТЫ</a:t>
            </a:r>
          </a:p>
        </p:txBody>
      </p:sp>
      <p:sp>
        <p:nvSpPr>
          <p:cNvPr id="36" name="Заголовок 24"/>
          <p:cNvSpPr txBox="1">
            <a:spLocks/>
          </p:cNvSpPr>
          <p:nvPr/>
        </p:nvSpPr>
        <p:spPr>
          <a:xfrm>
            <a:off x="1357290" y="5429264"/>
            <a:ext cx="6643734" cy="1428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ХЛЕБ,МАКАРОННЫЕ ИЗДЕЛИЯ,КРУПЫ,РИС</a:t>
            </a:r>
          </a:p>
        </p:txBody>
      </p:sp>
      <p:sp>
        <p:nvSpPr>
          <p:cNvPr id="14" name="Заголовок 24"/>
          <p:cNvSpPr txBox="1">
            <a:spLocks/>
          </p:cNvSpPr>
          <p:nvPr/>
        </p:nvSpPr>
        <p:spPr>
          <a:xfrm>
            <a:off x="0" y="0"/>
            <a:ext cx="2786050" cy="221455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</a:t>
            </a:r>
            <a:endParaRPr kumimoji="0" lang="ru-RU" sz="25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24"/>
          <p:cNvSpPr txBox="1">
            <a:spLocks/>
          </p:cNvSpPr>
          <p:nvPr/>
        </p:nvSpPr>
        <p:spPr>
          <a:xfrm>
            <a:off x="0" y="0"/>
            <a:ext cx="3571900" cy="164307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Пирамида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Здорового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Питания.</a:t>
            </a:r>
            <a:endParaRPr kumimoji="0" lang="ru-RU" sz="25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85776"/>
            <a:ext cx="8229600" cy="121442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Таблица 4.Классификация пищевых добавок в системе</a:t>
            </a:r>
            <a:br>
              <a:rPr lang="ru-RU" sz="1800" dirty="0" smtClean="0"/>
            </a:br>
            <a:r>
              <a:rPr lang="ru-RU" sz="1800" dirty="0" smtClean="0"/>
              <a:t>«</a:t>
            </a:r>
            <a:r>
              <a:rPr lang="en-US" sz="1800" dirty="0" smtClean="0"/>
              <a:t>Codex  </a:t>
            </a:r>
            <a:r>
              <a:rPr lang="en-US" sz="1800" dirty="0" err="1" smtClean="0"/>
              <a:t>Alimentarius</a:t>
            </a:r>
            <a:r>
              <a:rPr lang="ru-RU" sz="1800" dirty="0" smtClean="0"/>
              <a:t>»</a:t>
            </a: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662251"/>
          <a:ext cx="9144000" cy="6195749"/>
        </p:xfrm>
        <a:graphic>
          <a:graphicData uri="http://schemas.openxmlformats.org/drawingml/2006/table">
            <a:tbl>
              <a:tblPr/>
              <a:tblGrid>
                <a:gridCol w="1214414"/>
                <a:gridCol w="7929586"/>
              </a:tblGrid>
              <a:tr h="714380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Коды пищевых</a:t>
                      </a:r>
                    </a:p>
                    <a:p>
                      <a:r>
                        <a:rPr lang="ru-RU" baseline="0" dirty="0" smtClean="0"/>
                        <a:t>добавок   </a:t>
                      </a:r>
                    </a:p>
                    <a:p>
                      <a:r>
                        <a:rPr lang="ru-RU" baseline="0" dirty="0" smtClean="0"/>
                        <a:t>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 пищевых добавок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145">
                <a:tc>
                  <a:txBody>
                    <a:bodyPr/>
                    <a:lstStyle/>
                    <a:p>
                      <a:r>
                        <a:rPr lang="ru-RU" dirty="0" smtClean="0"/>
                        <a:t>Е 100-182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Красители – усиливают или восстанавливают цвет продукта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832">
                <a:tc>
                  <a:txBody>
                    <a:bodyPr/>
                    <a:lstStyle/>
                    <a:p>
                      <a:r>
                        <a:rPr lang="ru-RU" dirty="0" smtClean="0"/>
                        <a:t>Е 200-299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Консерванты – повышают срок хранения продуктов, защищая их от микробов,</a:t>
                      </a:r>
                    </a:p>
                    <a:p>
                      <a:r>
                        <a:rPr lang="ru-RU" dirty="0" smtClean="0"/>
                        <a:t>грибков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238">
                <a:tc>
                  <a:txBody>
                    <a:bodyPr/>
                    <a:lstStyle/>
                    <a:p>
                      <a:r>
                        <a:rPr lang="ru-RU" dirty="0" smtClean="0"/>
                        <a:t>Е 300-399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Антиокислители</a:t>
                      </a:r>
                      <a:r>
                        <a:rPr lang="ru-RU" baseline="0" dirty="0" smtClean="0"/>
                        <a:t> – защищают от окисления, например, от </a:t>
                      </a:r>
                      <a:r>
                        <a:rPr lang="ru-RU" baseline="0" dirty="0" err="1" smtClean="0"/>
                        <a:t>прогоркания</a:t>
                      </a:r>
                      <a:r>
                        <a:rPr lang="ru-RU" baseline="0" dirty="0" smtClean="0"/>
                        <a:t> жиров</a:t>
                      </a:r>
                    </a:p>
                    <a:p>
                      <a:r>
                        <a:rPr lang="ru-RU" baseline="0" dirty="0" smtClean="0"/>
                        <a:t>и изменения цвета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238">
                <a:tc>
                  <a:txBody>
                    <a:bodyPr/>
                    <a:lstStyle/>
                    <a:p>
                      <a:r>
                        <a:rPr lang="ru-RU" dirty="0" smtClean="0"/>
                        <a:t>Е 400-499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Стабилизаторы – сохраняют заданную консистенцию.</a:t>
                      </a:r>
                    </a:p>
                    <a:p>
                      <a:r>
                        <a:rPr lang="ru-RU" dirty="0" smtClean="0"/>
                        <a:t>Загустители</a:t>
                      </a:r>
                      <a:r>
                        <a:rPr lang="ru-RU" baseline="0" dirty="0" smtClean="0"/>
                        <a:t>  -  повышают вязкость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832">
                <a:tc>
                  <a:txBody>
                    <a:bodyPr/>
                    <a:lstStyle/>
                    <a:p>
                      <a:r>
                        <a:rPr lang="ru-RU" dirty="0" smtClean="0"/>
                        <a:t>Е 500-599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Эмульгаторы – создают однородную смесь несмешиваемых </a:t>
                      </a:r>
                      <a:r>
                        <a:rPr lang="ru-RU" dirty="0" err="1" smtClean="0"/>
                        <a:t>фаз,например</a:t>
                      </a:r>
                      <a:r>
                        <a:rPr lang="ru-RU" dirty="0" smtClean="0"/>
                        <a:t>,</a:t>
                      </a:r>
                    </a:p>
                    <a:p>
                      <a:r>
                        <a:rPr lang="ru-RU" dirty="0" smtClean="0"/>
                        <a:t>воды и масла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332"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r>
                        <a:rPr lang="ru-RU" baseline="0" dirty="0" smtClean="0"/>
                        <a:t> 600-699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Усилители вкуса</a:t>
                      </a:r>
                      <a:r>
                        <a:rPr lang="ru-RU" baseline="0" dirty="0" smtClean="0"/>
                        <a:t> и аромата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332">
                <a:tc>
                  <a:txBody>
                    <a:bodyPr/>
                    <a:lstStyle/>
                    <a:p>
                      <a:r>
                        <a:rPr lang="ru-RU" dirty="0" smtClean="0"/>
                        <a:t>Е 900-999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Пеногасители</a:t>
                      </a:r>
                      <a:r>
                        <a:rPr lang="ru-RU" dirty="0" smtClean="0"/>
                        <a:t> – предупреждают или снижают образование пены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Глазирователи</a:t>
                      </a:r>
                      <a:r>
                        <a:rPr lang="ru-RU" dirty="0" smtClean="0"/>
                        <a:t> ,</a:t>
                      </a:r>
                      <a:r>
                        <a:rPr lang="ru-RU" dirty="0" err="1" smtClean="0"/>
                        <a:t>подсластители,разрыхлители,регуляторы</a:t>
                      </a:r>
                      <a:r>
                        <a:rPr lang="ru-RU" dirty="0" smtClean="0"/>
                        <a:t> кислотности и др.</a:t>
                      </a:r>
                    </a:p>
                    <a:p>
                      <a:r>
                        <a:rPr lang="ru-RU" dirty="0" smtClean="0"/>
                        <a:t>входят во все указанные группы, а также в группу с Е 1000-…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2500" dirty="0" smtClean="0"/>
              <a:t>Таблица  5.</a:t>
            </a:r>
            <a:br>
              <a:rPr lang="ru-RU" sz="2500" dirty="0" smtClean="0"/>
            </a:br>
            <a:r>
              <a:rPr lang="ru-RU" sz="2500" dirty="0" smtClean="0"/>
              <a:t>Запрещенные в России ,опасные  и неразрешенные</a:t>
            </a:r>
            <a:br>
              <a:rPr lang="ru-RU" sz="2500" dirty="0" smtClean="0"/>
            </a:br>
            <a:r>
              <a:rPr lang="ru-RU" sz="2500" dirty="0" smtClean="0"/>
              <a:t>пищевые  добавки.</a:t>
            </a:r>
            <a:endParaRPr lang="ru-RU" sz="25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000108"/>
          <a:ext cx="9088582" cy="5786446"/>
        </p:xfrm>
        <a:graphic>
          <a:graphicData uri="http://schemas.openxmlformats.org/drawingml/2006/table">
            <a:tbl>
              <a:tblPr/>
              <a:tblGrid>
                <a:gridCol w="9088582"/>
              </a:tblGrid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3074">
                <a:tc>
                  <a:txBody>
                    <a:bodyPr/>
                    <a:lstStyle/>
                    <a:p>
                      <a:r>
                        <a:rPr lang="ru-RU" dirty="0" smtClean="0"/>
                        <a:t>Опасные 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вызывают злокачественные опухоли : Е 103, 105,121,125,126,130,131,142,152,210,211,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213-217,240,330,447;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-вызывают заболевания желудочно-кишечного тракта : Е 221-226, 320-322,338-341,407,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450,461-466;-аллергены</a:t>
                      </a:r>
                      <a:r>
                        <a:rPr lang="ru-RU" baseline="0" dirty="0" smtClean="0"/>
                        <a:t> : Е 230-232,239,311-313;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baseline="0" dirty="0" smtClean="0"/>
                        <a:t>- вызывают  болезни печени и почек: Е 171-173,320-322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11">
                <a:tc>
                  <a:txBody>
                    <a:bodyPr/>
                    <a:lstStyle/>
                    <a:p>
                      <a:r>
                        <a:rPr lang="ru-RU" dirty="0" smtClean="0"/>
                        <a:t>Не разрешены в России (т.к.</a:t>
                      </a:r>
                      <a:r>
                        <a:rPr lang="ru-RU" baseline="0" dirty="0" smtClean="0"/>
                        <a:t> не завершен комплекс испытаний) :</a:t>
                      </a:r>
                    </a:p>
                    <a:p>
                      <a:r>
                        <a:rPr lang="ru-RU" baseline="0" dirty="0" smtClean="0"/>
                        <a:t>Е 103,107,125,127,128,140,153-155,160</a:t>
                      </a:r>
                      <a:r>
                        <a:rPr lang="en-US" baseline="0" dirty="0" smtClean="0"/>
                        <a:t>d</a:t>
                      </a:r>
                      <a:r>
                        <a:rPr lang="ru-RU" baseline="0" dirty="0" smtClean="0"/>
                        <a:t>,160</a:t>
                      </a:r>
                      <a:r>
                        <a:rPr lang="en-US" baseline="0" dirty="0" smtClean="0"/>
                        <a:t>f</a:t>
                      </a:r>
                      <a:r>
                        <a:rPr lang="ru-RU" baseline="0" dirty="0" smtClean="0"/>
                        <a:t>,166,173-175,180,182;</a:t>
                      </a:r>
                    </a:p>
                    <a:p>
                      <a:r>
                        <a:rPr lang="ru-RU" baseline="0" dirty="0" smtClean="0"/>
                        <a:t>Е 209,213-219,225-228,230-233,237,238,241,263,264,282,283;</a:t>
                      </a:r>
                    </a:p>
                    <a:p>
                      <a:r>
                        <a:rPr lang="ru-RU" baseline="0" dirty="0" smtClean="0"/>
                        <a:t>Е 302,303,305,308-314,317,318,323-325,328,329,343-345,349-352,355-357,359,365-368,370,</a:t>
                      </a:r>
                    </a:p>
                    <a:p>
                      <a:r>
                        <a:rPr lang="ru-RU" baseline="0" dirty="0" smtClean="0"/>
                        <a:t>375,381,384,387-390,399;</a:t>
                      </a:r>
                    </a:p>
                    <a:p>
                      <a:r>
                        <a:rPr lang="ru-RU" baseline="0" dirty="0" smtClean="0"/>
                        <a:t>Е 403,408,409,418,419,429-436,441-444,446,462,463,465,467,474,476-480,482-489,491-496;</a:t>
                      </a:r>
                    </a:p>
                    <a:p>
                      <a:r>
                        <a:rPr lang="ru-RU" baseline="0" dirty="0" smtClean="0"/>
                        <a:t>Е 505,512,519,521-523,535,537,538,541,542,550,554-557,559,560,574,576,577,580;</a:t>
                      </a:r>
                    </a:p>
                    <a:p>
                      <a:r>
                        <a:rPr lang="ru-RU" baseline="0" dirty="0" smtClean="0"/>
                        <a:t>Е 622-625,628,629,632-635,640,641;</a:t>
                      </a:r>
                    </a:p>
                    <a:p>
                      <a:r>
                        <a:rPr lang="ru-RU" baseline="0" dirty="0" smtClean="0"/>
                        <a:t>Е 906,908,909-911,913,916-919,922,923,924</a:t>
                      </a:r>
                      <a:r>
                        <a:rPr lang="en-US" baseline="0" dirty="0" smtClean="0"/>
                        <a:t>b</a:t>
                      </a:r>
                      <a:r>
                        <a:rPr lang="ru-RU" baseline="0" dirty="0" smtClean="0"/>
                        <a:t>,925,926,929,943</a:t>
                      </a:r>
                      <a:r>
                        <a:rPr lang="en-US" baseline="0" dirty="0" smtClean="0"/>
                        <a:t>a,943b,944-946</a:t>
                      </a:r>
                      <a:r>
                        <a:rPr lang="ru-RU" baseline="0" dirty="0" smtClean="0"/>
                        <a:t>,957,959;</a:t>
                      </a:r>
                    </a:p>
                    <a:p>
                      <a:r>
                        <a:rPr lang="ru-RU" baseline="0" smtClean="0"/>
                        <a:t>Е 1000,1001,1105,1503,1521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954397"/>
          <a:ext cx="9144000" cy="118872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143007">
                <a:tc>
                  <a:txBody>
                    <a:bodyPr/>
                    <a:lstStyle/>
                    <a:p>
                      <a:r>
                        <a:rPr lang="ru-RU" dirty="0" smtClean="0"/>
                        <a:t>Запрещены :</a:t>
                      </a:r>
                    </a:p>
                    <a:p>
                      <a:r>
                        <a:rPr lang="ru-RU" dirty="0" smtClean="0"/>
                        <a:t>Е 121 – цитрусовый</a:t>
                      </a:r>
                      <a:r>
                        <a:rPr lang="ru-RU" baseline="0" dirty="0" smtClean="0"/>
                        <a:t> красный 2 (краситель)</a:t>
                      </a:r>
                    </a:p>
                    <a:p>
                      <a:r>
                        <a:rPr lang="ru-RU" baseline="0" dirty="0" smtClean="0"/>
                        <a:t>Е 123 – красный амарант (краситель)</a:t>
                      </a:r>
                    </a:p>
                    <a:p>
                      <a:r>
                        <a:rPr lang="ru-RU" baseline="0" dirty="0" smtClean="0"/>
                        <a:t>Е 240 – формальдегид (консервант)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429000"/>
            <a:ext cx="8229600" cy="24288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« Мы едим для того, чтобы жить,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а  не  живем для того, чтобы есть».</a:t>
            </a:r>
            <a:endParaRPr lang="ru-RU" dirty="0"/>
          </a:p>
        </p:txBody>
      </p:sp>
    </p:spTree>
  </p:cSld>
  <p:clrMapOvr>
    <a:masterClrMapping/>
  </p:clrMapOvr>
  <p:transition>
    <p:wip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Помните!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90 % болезней  к  нам  приходят  через </a:t>
            </a:r>
          </a:p>
          <a:p>
            <a:pPr>
              <a:buNone/>
            </a:pPr>
            <a:r>
              <a:rPr lang="ru-RU" dirty="0" smtClean="0"/>
              <a:t>желудок.</a:t>
            </a:r>
            <a:endParaRPr lang="ru-RU" dirty="0"/>
          </a:p>
        </p:txBody>
      </p:sp>
      <p:pic>
        <p:nvPicPr>
          <p:cNvPr id="4" name="Picture 2" descr="C:\Documents and Settings\Администратор\Рабочий стол\AG00057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000372"/>
            <a:ext cx="3143272" cy="343952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  <p:sndAc>
      <p:stSnd loop="1"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3" name="Picture 5" descr="C:\Documents and Settings\Администратор\Рабочий стол\{BF0E162D-892A-4CA9-A5CC-69DDB42A6688}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031"/>
            <a:ext cx="9144000" cy="6846571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Гигиена питания -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 отрасль гигиены , которая изучает</a:t>
            </a:r>
          </a:p>
          <a:p>
            <a:pPr>
              <a:buNone/>
            </a:pPr>
            <a:r>
              <a:rPr lang="ru-RU" dirty="0" smtClean="0"/>
              <a:t>проблемы  полноценной  пищи  и </a:t>
            </a:r>
          </a:p>
          <a:p>
            <a:pPr>
              <a:buNone/>
            </a:pPr>
            <a:r>
              <a:rPr lang="ru-RU" dirty="0" smtClean="0"/>
              <a:t>рационального питания здорового  человека.</a:t>
            </a:r>
            <a:endParaRPr lang="ru-RU" dirty="0"/>
          </a:p>
        </p:txBody>
      </p:sp>
    </p:spTree>
  </p:cSld>
  <p:clrMapOvr>
    <a:masterClrMapping/>
  </p:clrMapOvr>
  <p:transition>
    <p:wip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Рациональное питание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э</a:t>
            </a:r>
            <a:r>
              <a:rPr lang="ru-RU" dirty="0" smtClean="0"/>
              <a:t>то  питание, наилучшим  образом  </a:t>
            </a:r>
            <a:r>
              <a:rPr lang="ru-RU" dirty="0" err="1" smtClean="0"/>
              <a:t>удовлет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/>
              <a:t>в</a:t>
            </a:r>
            <a:r>
              <a:rPr lang="ru-RU" dirty="0" err="1" smtClean="0"/>
              <a:t>оряющее</a:t>
            </a:r>
            <a:r>
              <a:rPr lang="ru-RU" dirty="0" smtClean="0"/>
              <a:t>  потребности  организма  человека</a:t>
            </a:r>
          </a:p>
          <a:p>
            <a:pPr>
              <a:buNone/>
            </a:pPr>
            <a:r>
              <a:rPr lang="ru-RU" dirty="0"/>
              <a:t>в</a:t>
            </a:r>
            <a:r>
              <a:rPr lang="ru-RU" dirty="0" smtClean="0"/>
              <a:t> энергии  и  жизненно  важных  веществах</a:t>
            </a:r>
          </a:p>
          <a:p>
            <a:pPr>
              <a:buNone/>
            </a:pPr>
            <a:r>
              <a:rPr lang="ru-RU" dirty="0" smtClean="0"/>
              <a:t>в  конкретных  условиях  его  </a:t>
            </a:r>
            <a:r>
              <a:rPr lang="ru-RU" dirty="0" err="1" smtClean="0"/>
              <a:t>жизнедеятель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/>
              <a:t>н</a:t>
            </a:r>
            <a:r>
              <a:rPr lang="ru-RU" dirty="0" err="1" smtClean="0"/>
              <a:t>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Пометки на полях 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+  это  я знаю;</a:t>
            </a:r>
          </a:p>
          <a:p>
            <a:pPr>
              <a:buNone/>
            </a:pPr>
            <a:r>
              <a:rPr lang="ru-RU" dirty="0" smtClean="0"/>
              <a:t>-   это  я  не знал;</a:t>
            </a:r>
          </a:p>
          <a:p>
            <a:pPr>
              <a:buNone/>
            </a:pPr>
            <a:r>
              <a:rPr lang="ru-RU" dirty="0" smtClean="0"/>
              <a:t>?  </a:t>
            </a:r>
            <a:r>
              <a:rPr lang="ru-RU" dirty="0"/>
              <a:t>х</a:t>
            </a:r>
            <a:r>
              <a:rPr lang="ru-RU" dirty="0" smtClean="0"/>
              <a:t>очу  спросить;</a:t>
            </a:r>
          </a:p>
          <a:p>
            <a:pPr>
              <a:buNone/>
            </a:pPr>
            <a:r>
              <a:rPr lang="ru-RU" dirty="0" smtClean="0"/>
              <a:t>!   </a:t>
            </a:r>
            <a:r>
              <a:rPr lang="ru-RU" dirty="0"/>
              <a:t>с</a:t>
            </a:r>
            <a:r>
              <a:rPr lang="ru-RU" dirty="0" smtClean="0"/>
              <a:t>амое главное;</a:t>
            </a:r>
          </a:p>
          <a:p>
            <a:pPr>
              <a:buNone/>
            </a:pPr>
            <a:r>
              <a:rPr lang="ru-RU" dirty="0" smtClean="0"/>
              <a:t>*  это для меня новое.</a:t>
            </a:r>
            <a:endParaRPr lang="ru-RU" dirty="0"/>
          </a:p>
        </p:txBody>
      </p:sp>
    </p:spTree>
  </p:cSld>
  <p:clrMapOvr>
    <a:masterClrMapping/>
  </p:clrMapOvr>
  <p:transition>
    <p:wip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3000" dirty="0" smtClean="0"/>
              <a:t>Таблица 1.</a:t>
            </a:r>
            <a:br>
              <a:rPr lang="ru-RU" sz="3000" dirty="0" smtClean="0"/>
            </a:br>
            <a:r>
              <a:rPr lang="ru-RU" sz="3000" dirty="0" smtClean="0"/>
              <a:t>Анализ содержания текста учебного пособия</a:t>
            </a:r>
            <a:endParaRPr lang="ru-RU" sz="30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454727"/>
          <a:ext cx="9130145" cy="4046823"/>
        </p:xfrm>
        <a:graphic>
          <a:graphicData uri="http://schemas.openxmlformats.org/drawingml/2006/table">
            <a:tbl>
              <a:tblPr/>
              <a:tblGrid>
                <a:gridCol w="2000232"/>
                <a:gridCol w="2544059"/>
                <a:gridCol w="2385163"/>
                <a:gridCol w="2200691"/>
              </a:tblGrid>
              <a:tr h="1331331">
                <a:tc>
                  <a:txBody>
                    <a:bodyPr/>
                    <a:lstStyle/>
                    <a:p>
                      <a:r>
                        <a:rPr lang="ru-RU" dirty="0" smtClean="0"/>
                        <a:t>Мне</a:t>
                      </a:r>
                      <a:r>
                        <a:rPr lang="ru-RU" baseline="0" dirty="0" smtClean="0"/>
                        <a:t>   было</a:t>
                      </a:r>
                    </a:p>
                    <a:p>
                      <a:r>
                        <a:rPr lang="ru-RU" baseline="0" dirty="0" smtClean="0"/>
                        <a:t>известно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  хотел бы  узнать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  узнал,  что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Мне </a:t>
                      </a:r>
                      <a:r>
                        <a:rPr lang="ru-RU" baseline="0" dirty="0" smtClean="0"/>
                        <a:t> еще  было  бы</a:t>
                      </a:r>
                    </a:p>
                    <a:p>
                      <a:r>
                        <a:rPr lang="ru-RU" baseline="0" smtClean="0"/>
                        <a:t>интересно </a:t>
                      </a:r>
                      <a:r>
                        <a:rPr lang="ru-RU" baseline="0" dirty="0" smtClean="0"/>
                        <a:t>узнать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9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7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3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3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{2C4AFA75-0736-47BB-A59F-92FDC51620EC}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1.Молоко и молокопродукты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</a:t>
            </a:r>
            <a:endParaRPr lang="ru-RU" dirty="0"/>
          </a:p>
        </p:txBody>
      </p:sp>
      <p:pic>
        <p:nvPicPr>
          <p:cNvPr id="5122" name="Picture 2" descr="C:\Documents and Settings\Администратор\Рабочий стол\j01779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00174"/>
            <a:ext cx="5214974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</TotalTime>
  <Words>559</Words>
  <Application>Microsoft Office PowerPoint</Application>
  <PresentationFormat>Экран (4:3)</PresentationFormat>
  <Paragraphs>152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Апекс</vt:lpstr>
      <vt:lpstr>Поток</vt:lpstr>
      <vt:lpstr>Тема Office</vt:lpstr>
      <vt:lpstr>Официальная</vt:lpstr>
      <vt:lpstr>Аспект</vt:lpstr>
      <vt:lpstr>Рациональное   питание    Учитель  ОЗОЖ   Акирова   ю . А .       МОУ  « сош  р.  П. духовницкое» </vt:lpstr>
      <vt:lpstr>Слайд 2</vt:lpstr>
      <vt:lpstr>Слайд 3</vt:lpstr>
      <vt:lpstr>Гигиена питания -  </vt:lpstr>
      <vt:lpstr>Рациональное питание -</vt:lpstr>
      <vt:lpstr>Пометки на полях : </vt:lpstr>
      <vt:lpstr>Таблица 1. Анализ содержания текста учебного пособия</vt:lpstr>
      <vt:lpstr>Слайд 8</vt:lpstr>
      <vt:lpstr>1.Молоко и молокопродукты</vt:lpstr>
      <vt:lpstr>2.Хлеб, крупы и картофель</vt:lpstr>
      <vt:lpstr>3.Мясо,рыба,яйца</vt:lpstr>
      <vt:lpstr>4.Жиры,масло,сладости.</vt:lpstr>
      <vt:lpstr>5.Фрукты и овощи</vt:lpstr>
      <vt:lpstr>Слайд 14</vt:lpstr>
      <vt:lpstr>Таблица  2. Повседневный рацион.</vt:lpstr>
      <vt:lpstr>Таблица  3.Питательные вещества различных продуктов и их  основные функции.</vt:lpstr>
      <vt:lpstr>      ЖИРЫ     МАСЛА      СЛАДОСТИ</vt:lpstr>
      <vt:lpstr>Таблица 4.Классификация пищевых добавок в системе «Codex  Alimentarius»</vt:lpstr>
      <vt:lpstr>Таблица  5. Запрещенные в России ,опасные  и неразрешенные пищевые  добавки.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72</cp:revision>
  <dcterms:created xsi:type="dcterms:W3CDTF">2009-10-21T10:13:42Z</dcterms:created>
  <dcterms:modified xsi:type="dcterms:W3CDTF">2009-10-29T15:20:29Z</dcterms:modified>
</cp:coreProperties>
</file>