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FFCCFF"/>
    <a:srgbClr val="33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11E65-2A1C-4FCD-AAC7-39FAD24C674F}" type="datetimeFigureOut">
              <a:rPr lang="ru-RU" smtClean="0"/>
              <a:pPr/>
              <a:t>03.11.2011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69B7F-BE62-46C4-9538-EBDC9F6F0B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>
    <p:cover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11E65-2A1C-4FCD-AAC7-39FAD24C674F}" type="datetimeFigureOut">
              <a:rPr lang="ru-RU" smtClean="0"/>
              <a:pPr/>
              <a:t>03.11.2011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69B7F-BE62-46C4-9538-EBDC9F6F0B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11E65-2A1C-4FCD-AAC7-39FAD24C674F}" type="datetimeFigureOut">
              <a:rPr lang="ru-RU" smtClean="0"/>
              <a:pPr/>
              <a:t>03.11.2011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69B7F-BE62-46C4-9538-EBDC9F6F0B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11E65-2A1C-4FCD-AAC7-39FAD24C674F}" type="datetimeFigureOut">
              <a:rPr lang="ru-RU" smtClean="0"/>
              <a:pPr/>
              <a:t>03.11.2011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69B7F-BE62-46C4-9538-EBDC9F6F0B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11E65-2A1C-4FCD-AAC7-39FAD24C674F}" type="datetimeFigureOut">
              <a:rPr lang="ru-RU" smtClean="0"/>
              <a:pPr/>
              <a:t>03.11.2011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4E769B7F-BE62-46C4-9538-EBDC9F6F0B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over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11E65-2A1C-4FCD-AAC7-39FAD24C674F}" type="datetimeFigureOut">
              <a:rPr lang="ru-RU" smtClean="0"/>
              <a:pPr/>
              <a:t>03.11.2011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69B7F-BE62-46C4-9538-EBDC9F6F0B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11E65-2A1C-4FCD-AAC7-39FAD24C674F}" type="datetimeFigureOut">
              <a:rPr lang="ru-RU" smtClean="0"/>
              <a:pPr/>
              <a:t>03.11.2011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69B7F-BE62-46C4-9538-EBDC9F6F0B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11E65-2A1C-4FCD-AAC7-39FAD24C674F}" type="datetimeFigureOut">
              <a:rPr lang="ru-RU" smtClean="0"/>
              <a:pPr/>
              <a:t>03.11.2011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69B7F-BE62-46C4-9538-EBDC9F6F0B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11E65-2A1C-4FCD-AAC7-39FAD24C674F}" type="datetimeFigureOut">
              <a:rPr lang="ru-RU" smtClean="0"/>
              <a:pPr/>
              <a:t>03.11.2011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69B7F-BE62-46C4-9538-EBDC9F6F0B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11E65-2A1C-4FCD-AAC7-39FAD24C674F}" type="datetimeFigureOut">
              <a:rPr lang="ru-RU" smtClean="0"/>
              <a:pPr/>
              <a:t>03.11.2011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69B7F-BE62-46C4-9538-EBDC9F6F0B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11E65-2A1C-4FCD-AAC7-39FAD24C674F}" type="datetimeFigureOut">
              <a:rPr lang="ru-RU" smtClean="0"/>
              <a:pPr/>
              <a:t>03.11.2011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69B7F-BE62-46C4-9538-EBDC9F6F0B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A711E65-2A1C-4FCD-AAC7-39FAD24C674F}" type="datetimeFigureOut">
              <a:rPr lang="ru-RU" smtClean="0"/>
              <a:pPr/>
              <a:t>03.11.2011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E769B7F-BE62-46C4-9538-EBDC9F6F0BD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cover dir="ru"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CCFF"/>
                </a:solidFill>
                <a:effectLst/>
              </a:rPr>
              <a:t>Политическая</a:t>
            </a:r>
            <a:br>
              <a:rPr lang="ru-RU" sz="6000" dirty="0" smtClean="0">
                <a:solidFill>
                  <a:srgbClr val="FFCCFF"/>
                </a:solidFill>
                <a:effectLst/>
              </a:rPr>
            </a:br>
            <a:r>
              <a:rPr lang="ru-RU" sz="6000" dirty="0" smtClean="0">
                <a:solidFill>
                  <a:srgbClr val="FFCCFF"/>
                </a:solidFill>
                <a:effectLst/>
              </a:rPr>
              <a:t>культура </a:t>
            </a:r>
            <a:endParaRPr lang="ru-RU" sz="6000" dirty="0">
              <a:solidFill>
                <a:srgbClr val="FFCCFF"/>
              </a:solidFill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97670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332656"/>
            <a:ext cx="8208912" cy="136815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Проблема.</a:t>
            </a:r>
            <a:r>
              <a:rPr lang="ru-RU" sz="2000" b="1" dirty="0" smtClean="0"/>
              <a:t> </a:t>
            </a: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Все ли в политической деятельности и ее результатах является политической культурой? Можно ли говорить о политической культуре гитлеровского фашизма или сталинской диктатуры?</a:t>
            </a:r>
            <a:endParaRPr lang="ru-RU" sz="20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2204864"/>
            <a:ext cx="3888432" cy="914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Оценочный подход </a:t>
            </a:r>
          </a:p>
          <a:p>
            <a:pPr algn="ctr"/>
            <a:r>
              <a:rPr lang="ru-RU" sz="2000" b="1" dirty="0" smtClean="0"/>
              <a:t>(ценностный подход)</a:t>
            </a:r>
            <a:endParaRPr lang="ru-RU" sz="20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3140968"/>
            <a:ext cx="3888432" cy="273630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rgbClr val="663300"/>
                </a:solidFill>
              </a:rPr>
              <a:t>Не вся политическая деятельность и ее результаты являются политической культурой (т.к. культура по определению – ценности, созданные человеком)</a:t>
            </a:r>
            <a:endParaRPr lang="ru-RU" sz="2200" b="1" dirty="0">
              <a:solidFill>
                <a:srgbClr val="6633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16016" y="2204864"/>
            <a:ext cx="4032448" cy="914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Описательный подход (</a:t>
            </a:r>
            <a:r>
              <a:rPr lang="ru-RU" sz="2000" b="1" dirty="0" err="1" smtClean="0"/>
              <a:t>деятельностный</a:t>
            </a:r>
            <a:r>
              <a:rPr lang="ru-RU" sz="2000" b="1" dirty="0" smtClean="0"/>
              <a:t> подход)</a:t>
            </a:r>
            <a:endParaRPr lang="ru-RU" sz="20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716015" y="3140968"/>
            <a:ext cx="4034089" cy="266429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rgbClr val="663300"/>
                </a:solidFill>
              </a:rPr>
              <a:t>Вся политическая деятельность и ее результаты являются политической культурой (т.е. культура по определению – все созданное человеком)</a:t>
            </a:r>
            <a:endParaRPr lang="ru-RU" sz="2200" b="1" dirty="0">
              <a:solidFill>
                <a:srgbClr val="663300"/>
              </a:solidFill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rot="10800000" flipV="1">
            <a:off x="2267744" y="1700808"/>
            <a:ext cx="1368152" cy="50405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>
            <a:endCxn id="7" idx="0"/>
          </p:cNvCxnSpPr>
          <p:nvPr/>
        </p:nvCxnSpPr>
        <p:spPr>
          <a:xfrm>
            <a:off x="5436096" y="1700808"/>
            <a:ext cx="1296144" cy="50405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 animBg="1"/>
      <p:bldP spid="5" grpId="0" animBg="1"/>
      <p:bldP spid="6" grpId="0" animBg="1"/>
      <p:bldP spid="7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90469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1619672" y="404664"/>
            <a:ext cx="6192688" cy="1224136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chemeClr val="accent4">
                    <a:lumMod val="50000"/>
                  </a:schemeClr>
                </a:solidFill>
              </a:rPr>
              <a:t>Основные пути формирования политической культуры</a:t>
            </a:r>
            <a:endParaRPr lang="ru-RU" sz="22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2708920"/>
            <a:ext cx="3240360" cy="36004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663300"/>
                </a:solidFill>
              </a:rPr>
              <a:t>Целеустремленная духовно-идеологическая, образцово-просветительская деятельность государства, политических партий, церкви, средств массовой информации, общественно-политических организаций и движений</a:t>
            </a:r>
            <a:endParaRPr lang="ru-RU" sz="2000" b="1" dirty="0">
              <a:solidFill>
                <a:srgbClr val="6633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95936" y="2708920"/>
            <a:ext cx="2304256" cy="36004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663300"/>
                </a:solidFill>
              </a:rPr>
              <a:t>Стихийное воздействие на уровне обыденного сознания, положения в семье, трудовом коллективе и т.</a:t>
            </a:r>
            <a:r>
              <a:rPr lang="ru-RU" b="1" dirty="0" smtClean="0">
                <a:solidFill>
                  <a:srgbClr val="663300"/>
                </a:solidFill>
              </a:rPr>
              <a:t>д.</a:t>
            </a:r>
            <a:endParaRPr lang="ru-RU" b="1" dirty="0">
              <a:solidFill>
                <a:srgbClr val="6633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660232" y="2708920"/>
            <a:ext cx="2066528" cy="36004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663300"/>
                </a:solidFill>
              </a:rPr>
              <a:t>Вовлечение граждан в практику общественно-политической жизни обществ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а</a:t>
            </a:r>
            <a:endParaRPr lang="ru-RU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Стрелка вниз 7"/>
          <p:cNvSpPr/>
          <p:nvPr/>
        </p:nvSpPr>
        <p:spPr>
          <a:xfrm rot="1483704">
            <a:off x="2010977" y="1573862"/>
            <a:ext cx="640369" cy="978408"/>
          </a:xfrm>
          <a:prstGeom prst="down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4788024" y="1700808"/>
            <a:ext cx="628648" cy="978408"/>
          </a:xfrm>
          <a:prstGeom prst="down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 rot="20221528">
            <a:off x="7233601" y="1571790"/>
            <a:ext cx="644648" cy="978408"/>
          </a:xfrm>
          <a:prstGeom prst="down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2068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260648"/>
            <a:ext cx="8280920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Различия правовой и политической культур</a:t>
            </a:r>
            <a:endParaRPr lang="ru-RU" sz="28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1196752"/>
            <a:ext cx="3960440" cy="136815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Правовая культура в большей мере, чем политическая, подразумевает четкое знание нормативной стороны дела</a:t>
            </a:r>
            <a:endParaRPr lang="ru-RU" sz="2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16016" y="1196752"/>
            <a:ext cx="4010744" cy="136815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Политическая культура больше подразумевает знание принципов и концепций политической жизни</a:t>
            </a:r>
            <a:endParaRPr lang="ru-RU" sz="2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rot="10800000" flipV="1">
            <a:off x="2555776" y="836712"/>
            <a:ext cx="1044116" cy="36004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5724128" y="836712"/>
            <a:ext cx="1141276" cy="36004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467544" y="2708920"/>
            <a:ext cx="8280920" cy="50405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Политическая культура учащегося</a:t>
            </a:r>
            <a:endParaRPr lang="ru-RU" sz="24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467544" y="3212976"/>
            <a:ext cx="3024336" cy="201622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Желание и умение самостоятельно осмысливать политическую информацию, в том числе о деятельности правительства</a:t>
            </a:r>
            <a:endParaRPr lang="ru-RU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491880" y="3212976"/>
            <a:ext cx="2592288" cy="201622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Способность и готовность к политическому диалогу</a:t>
            </a:r>
            <a:endParaRPr lang="ru-RU" b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6084168" y="3212976"/>
            <a:ext cx="2664296" cy="201622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Проявление нравственной убежденности и гражданской позиции</a:t>
            </a:r>
            <a:endParaRPr lang="ru-RU" b="1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67544" y="5373216"/>
            <a:ext cx="8280920" cy="115212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Политическая культура является неотъемлемым компонентом профессионализма любого человека, какой бы деятельностью он ни занимался</a:t>
            </a:r>
            <a:endParaRPr lang="ru-RU" sz="2000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 animBg="1"/>
      <p:bldP spid="5" grpId="0" animBg="1"/>
      <p:bldP spid="6" grpId="0" animBg="1"/>
      <p:bldP spid="13" grpId="0" build="p" animBg="1"/>
      <p:bldP spid="14" grpId="0" animBg="1"/>
      <p:bldP spid="15" grpId="0" animBg="1"/>
      <p:bldP spid="16" grpId="0" animBg="1"/>
      <p:bldP spid="1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656184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effectLst/>
              </a:rPr>
              <a:t>Политическая культура</a:t>
            </a:r>
            <a:r>
              <a:rPr lang="ru-RU" sz="3200" dirty="0" smtClean="0">
                <a:effectLst/>
              </a:rPr>
              <a:t>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– это отношение граждан к политике и политическому устройству общества, политический образ жизни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248512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19672" y="2564904"/>
            <a:ext cx="6048672" cy="914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663300"/>
                </a:solidFill>
              </a:rPr>
              <a:t>Факторы формирования политической культуры</a:t>
            </a:r>
            <a:endParaRPr lang="ru-RU" sz="2400" b="1" dirty="0">
              <a:solidFill>
                <a:srgbClr val="6633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4005064"/>
            <a:ext cx="3888432" cy="13681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Знания граждан о политической системе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16016" y="4005064"/>
            <a:ext cx="4032448" cy="13681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Личное участие граждан в функционировании политической системы</a:t>
            </a:r>
            <a:endParaRPr lang="ru-RU" sz="2400" b="1" dirty="0">
              <a:solidFill>
                <a:srgbClr val="002060"/>
              </a:solidFill>
            </a:endParaRPr>
          </a:p>
        </p:txBody>
      </p:sp>
      <p:cxnSp>
        <p:nvCxnSpPr>
          <p:cNvPr id="10" name="Прямая соединительная линия 9"/>
          <p:cNvCxnSpPr>
            <a:endCxn id="5" idx="0"/>
          </p:cNvCxnSpPr>
          <p:nvPr/>
        </p:nvCxnSpPr>
        <p:spPr>
          <a:xfrm rot="10800000" flipV="1">
            <a:off x="2411760" y="3501008"/>
            <a:ext cx="1008112" cy="504056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>
            <a:endCxn id="6" idx="0"/>
          </p:cNvCxnSpPr>
          <p:nvPr/>
        </p:nvCxnSpPr>
        <p:spPr>
          <a:xfrm>
            <a:off x="5652120" y="3501008"/>
            <a:ext cx="1080120" cy="504056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75656" y="260648"/>
            <a:ext cx="6192688" cy="108012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Понятие политической культуры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1772816"/>
            <a:ext cx="3024336" cy="72008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rgbClr val="002060"/>
                </a:solidFill>
              </a:rPr>
              <a:t>Узкое значение</a:t>
            </a:r>
            <a:endParaRPr lang="ru-RU" sz="2200" b="1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2492896"/>
            <a:ext cx="3024336" cy="324036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663300"/>
                </a:solidFill>
              </a:rPr>
              <a:t>Представления личности, социальной группы о мире политики, политической системе того или иного общества, их законах и особенностях функционирования</a:t>
            </a:r>
            <a:endParaRPr lang="ru-RU" sz="2000" b="1" dirty="0">
              <a:solidFill>
                <a:srgbClr val="6633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95936" y="1772816"/>
            <a:ext cx="4752528" cy="72008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rgbClr val="002060"/>
                </a:solidFill>
              </a:rPr>
              <a:t>Широкое значение</a:t>
            </a:r>
            <a:endParaRPr lang="ru-RU" sz="2200" b="1" dirty="0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995936" y="2492896"/>
            <a:ext cx="4752528" cy="165618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663300"/>
                </a:solidFill>
              </a:rPr>
              <a:t>Представления личности, социальной группы о мире политики, политической системе того или иного общества, их законах и особенностях функционирования</a:t>
            </a:r>
            <a:endParaRPr lang="ru-RU" sz="2000" b="1" dirty="0">
              <a:solidFill>
                <a:srgbClr val="6633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995936" y="4149080"/>
            <a:ext cx="4752528" cy="10081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663300"/>
                </a:solidFill>
              </a:rPr>
              <a:t>Политические отношения индивидуума, гражданского общества и государства</a:t>
            </a:r>
            <a:endParaRPr lang="ru-RU" sz="2000" b="1" dirty="0">
              <a:solidFill>
                <a:srgbClr val="6633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995936" y="5157192"/>
            <a:ext cx="4752528" cy="914400"/>
          </a:xfrm>
          <a:prstGeom prst="rect">
            <a:avLst/>
          </a:prstGeom>
          <a:solidFill>
            <a:schemeClr val="tx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663300"/>
                </a:solidFill>
              </a:rPr>
              <a:t>Политические институты общества</a:t>
            </a:r>
            <a:endParaRPr lang="ru-RU" sz="2000" b="1" dirty="0">
              <a:solidFill>
                <a:srgbClr val="663300"/>
              </a:solidFill>
            </a:endParaRPr>
          </a:p>
        </p:txBody>
      </p:sp>
      <p:cxnSp>
        <p:nvCxnSpPr>
          <p:cNvPr id="13" name="Прямая соединительная линия 12"/>
          <p:cNvCxnSpPr>
            <a:endCxn id="5" idx="0"/>
          </p:cNvCxnSpPr>
          <p:nvPr/>
        </p:nvCxnSpPr>
        <p:spPr>
          <a:xfrm rot="10800000" flipV="1">
            <a:off x="1979712" y="1340768"/>
            <a:ext cx="1512168" cy="43204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>
            <a:endCxn id="7" idx="0"/>
          </p:cNvCxnSpPr>
          <p:nvPr/>
        </p:nvCxnSpPr>
        <p:spPr>
          <a:xfrm>
            <a:off x="5724128" y="1340768"/>
            <a:ext cx="648072" cy="43204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 animBg="1"/>
      <p:bldP spid="5" grpId="0" animBg="1"/>
      <p:bldP spid="6" grpId="0" animBg="1"/>
      <p:bldP spid="7" grpId="0" animBg="1"/>
      <p:bldP spid="9" grpId="0" animBg="1"/>
      <p:bldP spid="10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Структура политической культуры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ru-RU" sz="2600" b="1" dirty="0" smtClean="0">
                <a:solidFill>
                  <a:srgbClr val="00B0F0"/>
                </a:solidFill>
              </a:rPr>
              <a:t>Функционирование политических институтов: </a:t>
            </a:r>
            <a:r>
              <a:rPr lang="ru-RU" sz="2600" b="1" dirty="0" smtClean="0">
                <a:solidFill>
                  <a:srgbClr val="002060"/>
                </a:solidFill>
              </a:rPr>
              <a:t>избирательный процесс, принятие и реализация политических решений, воспитание и регулирование социально-политических конфликтов</a:t>
            </a:r>
          </a:p>
          <a:p>
            <a:pPr>
              <a:buFont typeface="Wingdings" pitchFamily="2" charset="2"/>
              <a:buChar char="v"/>
            </a:pPr>
            <a:r>
              <a:rPr lang="ru-RU" sz="2600" b="1" dirty="0" smtClean="0">
                <a:solidFill>
                  <a:srgbClr val="00B0F0"/>
                </a:solidFill>
              </a:rPr>
              <a:t>Политическое сознание: </a:t>
            </a:r>
            <a:r>
              <a:rPr lang="ru-RU" sz="2600" b="1" dirty="0" smtClean="0">
                <a:solidFill>
                  <a:srgbClr val="002060"/>
                </a:solidFill>
              </a:rPr>
              <a:t>политические представления и убеждения, политические установки, политические ценности, традиции, обычаи и нормы</a:t>
            </a:r>
          </a:p>
          <a:p>
            <a:pPr>
              <a:buFont typeface="Wingdings" pitchFamily="2" charset="2"/>
              <a:buChar char="v"/>
            </a:pPr>
            <a:r>
              <a:rPr lang="ru-RU" sz="2600" b="1" dirty="0" smtClean="0">
                <a:solidFill>
                  <a:srgbClr val="00B0F0"/>
                </a:solidFill>
              </a:rPr>
              <a:t>Политическое поведение: </a:t>
            </a:r>
            <a:r>
              <a:rPr lang="ru-RU" sz="2600" b="1" dirty="0" smtClean="0">
                <a:solidFill>
                  <a:srgbClr val="002060"/>
                </a:solidFill>
              </a:rPr>
              <a:t>политические действия, политическое участие, политическая деятельность</a:t>
            </a:r>
            <a:endParaRPr lang="ru-RU" sz="2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04871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835696" y="260648"/>
            <a:ext cx="5544616" cy="64807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Формы политической культуры</a:t>
            </a:r>
            <a:endParaRPr lang="ru-RU" sz="2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1340768"/>
            <a:ext cx="3888432" cy="9144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Политические знания, убеждения</a:t>
            </a:r>
            <a:endParaRPr lang="ru-RU" sz="20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932040" y="1340768"/>
            <a:ext cx="3816424" cy="9144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Навыки, умения участвовать в политической жизни</a:t>
            </a:r>
            <a:endParaRPr lang="ru-RU" sz="20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691680" y="2708920"/>
            <a:ext cx="5832648" cy="648072"/>
          </a:xfrm>
          <a:prstGeom prst="rect">
            <a:avLst/>
          </a:prstGeom>
          <a:solidFill>
            <a:schemeClr val="tx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663300"/>
                </a:solidFill>
              </a:rPr>
              <a:t>Уровни политической культуры</a:t>
            </a:r>
            <a:endParaRPr lang="ru-RU" sz="2400" b="1" dirty="0">
              <a:solidFill>
                <a:srgbClr val="6633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3501008"/>
            <a:ext cx="8208912" cy="9144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rgbClr val="002060"/>
                </a:solidFill>
              </a:rPr>
              <a:t>Политическая культура общества</a:t>
            </a:r>
            <a:endParaRPr lang="ru-RU" sz="2200" b="1" dirty="0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67544" y="4509120"/>
            <a:ext cx="8208912" cy="9144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rgbClr val="002060"/>
                </a:solidFill>
              </a:rPr>
              <a:t>Политическая культура социальной или национальной группы</a:t>
            </a:r>
            <a:endParaRPr lang="ru-RU" sz="2200" b="1" dirty="0">
              <a:solidFill>
                <a:srgbClr val="00206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67544" y="5517232"/>
            <a:ext cx="8208912" cy="9144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rgbClr val="002060"/>
                </a:solidFill>
              </a:rPr>
              <a:t>Политическая культура личности</a:t>
            </a:r>
            <a:endParaRPr lang="ru-RU" sz="2200" b="1" dirty="0">
              <a:solidFill>
                <a:srgbClr val="002060"/>
              </a:solidFill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rot="10800000" flipV="1">
            <a:off x="2267744" y="908720"/>
            <a:ext cx="1584176" cy="432048"/>
          </a:xfrm>
          <a:prstGeom prst="line">
            <a:avLst/>
          </a:prstGeom>
          <a:ln w="57150">
            <a:solidFill>
              <a:schemeClr val="tx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>
            <a:endCxn id="6" idx="0"/>
          </p:cNvCxnSpPr>
          <p:nvPr/>
        </p:nvCxnSpPr>
        <p:spPr>
          <a:xfrm>
            <a:off x="5220072" y="908720"/>
            <a:ext cx="1620180" cy="432048"/>
          </a:xfrm>
          <a:prstGeom prst="line">
            <a:avLst/>
          </a:prstGeom>
          <a:ln w="57150">
            <a:solidFill>
              <a:schemeClr val="tx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97670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75656" y="332656"/>
            <a:ext cx="6408712" cy="105841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Типы политических культур</a:t>
            </a:r>
          </a:p>
          <a:p>
            <a:pPr algn="ctr"/>
            <a:r>
              <a:rPr lang="ru-RU" sz="2000" b="1" dirty="0" smtClean="0"/>
              <a:t>по Г. </a:t>
            </a:r>
            <a:r>
              <a:rPr lang="ru-RU" sz="2000" b="1" dirty="0" err="1" smtClean="0"/>
              <a:t>Алмонду</a:t>
            </a:r>
            <a:r>
              <a:rPr lang="ru-RU" sz="2000" b="1" dirty="0" smtClean="0"/>
              <a:t> и В. Вербе (</a:t>
            </a:r>
            <a:r>
              <a:rPr lang="ru-RU" sz="2000" b="1" dirty="0" err="1" smtClean="0"/>
              <a:t>амер</a:t>
            </a:r>
            <a:r>
              <a:rPr lang="ru-RU" sz="2000" b="1" dirty="0" smtClean="0"/>
              <a:t>. </a:t>
            </a:r>
            <a:r>
              <a:rPr lang="ru-RU" sz="2000" b="1" dirty="0" err="1" smtClean="0"/>
              <a:t>политол</a:t>
            </a:r>
            <a:r>
              <a:rPr lang="ru-RU" sz="2000" b="1" dirty="0" smtClean="0"/>
              <a:t>.)</a:t>
            </a:r>
            <a:endParaRPr lang="ru-RU" sz="20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1772816"/>
            <a:ext cx="2088232" cy="108012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Патриархальный, или тип общин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27784" y="1772816"/>
            <a:ext cx="2016224" cy="108012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Подданнический, или тип субъекта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88024" y="1772816"/>
            <a:ext cx="2016224" cy="108012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Активистский, или тип участника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948264" y="1772816"/>
            <a:ext cx="1944216" cy="108012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«Культура гражданина» или смешанный тип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95536" y="2852936"/>
            <a:ext cx="2088232" cy="345638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333300"/>
                </a:solidFill>
              </a:rPr>
              <a:t>Отсутствие интереса к политической жизни, политические ориентации неотделимы от религиозных и социальных</a:t>
            </a:r>
            <a:endParaRPr lang="ru-RU" b="1" dirty="0">
              <a:solidFill>
                <a:srgbClr val="3333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627784" y="2852936"/>
            <a:ext cx="2016224" cy="345638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333300"/>
                </a:solidFill>
              </a:rPr>
              <a:t>Присутствует сильная приверженность к существующим в стране политическим институтам и режиму власти, низкая индивидуальная активность</a:t>
            </a:r>
            <a:endParaRPr lang="ru-RU" b="1" dirty="0">
              <a:solidFill>
                <a:srgbClr val="3333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788024" y="2852936"/>
            <a:ext cx="2016224" cy="345638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333300"/>
                </a:solidFill>
              </a:rPr>
              <a:t>Уделяет много внимания политике, гордится политической системой своей страны, стремиться влиять на власть</a:t>
            </a:r>
            <a:endParaRPr lang="ru-RU" b="1" dirty="0">
              <a:solidFill>
                <a:srgbClr val="3333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948264" y="2852936"/>
            <a:ext cx="1944216" cy="345638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333300"/>
                </a:solidFill>
              </a:rPr>
              <a:t>Участие в политике без энтузиазма, интерес к политическим новостям, неучастие в политических организация</a:t>
            </a:r>
            <a:r>
              <a:rPr lang="ru-RU" b="1" dirty="0" smtClean="0"/>
              <a:t>х</a:t>
            </a:r>
            <a:endParaRPr lang="ru-RU" b="1" dirty="0"/>
          </a:p>
        </p:txBody>
      </p:sp>
      <p:cxnSp>
        <p:nvCxnSpPr>
          <p:cNvPr id="14" name="Прямая соединительная линия 13"/>
          <p:cNvCxnSpPr>
            <a:endCxn id="5" idx="0"/>
          </p:cNvCxnSpPr>
          <p:nvPr/>
        </p:nvCxnSpPr>
        <p:spPr>
          <a:xfrm rot="5400000">
            <a:off x="1277634" y="1574794"/>
            <a:ext cx="360040" cy="36004"/>
          </a:xfrm>
          <a:prstGeom prst="line">
            <a:avLst/>
          </a:prstGeom>
          <a:ln w="57150">
            <a:solidFill>
              <a:srgbClr val="66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>
            <a:endCxn id="8" idx="0"/>
          </p:cNvCxnSpPr>
          <p:nvPr/>
        </p:nvCxnSpPr>
        <p:spPr>
          <a:xfrm rot="16200000" flipH="1">
            <a:off x="7722350" y="1574794"/>
            <a:ext cx="360040" cy="36004"/>
          </a:xfrm>
          <a:prstGeom prst="line">
            <a:avLst/>
          </a:prstGeom>
          <a:ln w="57150">
            <a:solidFill>
              <a:srgbClr val="66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>
            <a:endCxn id="7" idx="0"/>
          </p:cNvCxnSpPr>
          <p:nvPr/>
        </p:nvCxnSpPr>
        <p:spPr>
          <a:xfrm rot="5400000">
            <a:off x="5616116" y="1592796"/>
            <a:ext cx="360040" cy="0"/>
          </a:xfrm>
          <a:prstGeom prst="line">
            <a:avLst/>
          </a:prstGeom>
          <a:ln w="57150">
            <a:solidFill>
              <a:srgbClr val="66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>
            <a:endCxn id="6" idx="0"/>
          </p:cNvCxnSpPr>
          <p:nvPr/>
        </p:nvCxnSpPr>
        <p:spPr>
          <a:xfrm rot="5400000">
            <a:off x="3455876" y="1592796"/>
            <a:ext cx="360040" cy="0"/>
          </a:xfrm>
          <a:prstGeom prst="line">
            <a:avLst/>
          </a:prstGeom>
          <a:ln w="57150">
            <a:solidFill>
              <a:srgbClr val="66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60648"/>
            <a:ext cx="8784976" cy="6336704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5661248"/>
            <a:ext cx="7848872" cy="7200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Функции (роли) политической культуры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260648"/>
            <a:ext cx="2808312" cy="64807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Познавательная</a:t>
            </a:r>
            <a:r>
              <a:rPr lang="ru-RU" sz="2400" dirty="0" smtClean="0">
                <a:solidFill>
                  <a:srgbClr val="0070C0"/>
                </a:solidFill>
              </a:rPr>
              <a:t> </a:t>
            </a:r>
            <a:endParaRPr lang="ru-RU" sz="2400" dirty="0">
              <a:solidFill>
                <a:srgbClr val="0070C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03848" y="260648"/>
            <a:ext cx="2880320" cy="64807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Воспитательная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300192" y="260648"/>
            <a:ext cx="2642592" cy="64807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Регулятивная</a:t>
            </a:r>
            <a:r>
              <a:rPr lang="ru-RU" sz="2400" b="1" dirty="0" smtClean="0"/>
              <a:t> </a:t>
            </a:r>
            <a:endParaRPr lang="ru-RU" sz="2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203848" y="908720"/>
            <a:ext cx="2880320" cy="432048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rgbClr val="002060"/>
                </a:solidFill>
              </a:rPr>
              <a:t>Это стремление к политическому осмыслению социальных процессов, развитие гражданской ответственности, политической этики</a:t>
            </a:r>
            <a:endParaRPr lang="ru-RU" sz="2200" b="1" dirty="0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300192" y="908720"/>
            <a:ext cx="2664296" cy="432048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100" b="1" dirty="0" smtClean="0">
                <a:solidFill>
                  <a:srgbClr val="002060"/>
                </a:solidFill>
              </a:rPr>
              <a:t>Это конечное воздействие граждан на политический процесс – индивидуально и через институты власти и гражданского общества, а в конечном итоге включение самих масс в этот процесс</a:t>
            </a:r>
            <a:endParaRPr lang="ru-RU" sz="2100" b="1" dirty="0">
              <a:solidFill>
                <a:srgbClr val="00206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79512" y="908720"/>
            <a:ext cx="2808312" cy="432048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rgbClr val="002060"/>
                </a:solidFill>
              </a:rPr>
              <a:t>Это повышение политической информированности и компетенции, совершенствование интеллектуальных способностей</a:t>
            </a:r>
            <a:endParaRPr lang="ru-RU" sz="2200" b="1" dirty="0">
              <a:solidFill>
                <a:srgbClr val="002060"/>
              </a:solidFill>
            </a:endParaRPr>
          </a:p>
        </p:txBody>
      </p:sp>
      <p:cxnSp>
        <p:nvCxnSpPr>
          <p:cNvPr id="27" name="Прямая соединительная линия 26"/>
          <p:cNvCxnSpPr>
            <a:stCxn id="10" idx="2"/>
          </p:cNvCxnSpPr>
          <p:nvPr/>
        </p:nvCxnSpPr>
        <p:spPr>
          <a:xfrm rot="16200000" flipH="1">
            <a:off x="1781690" y="5031178"/>
            <a:ext cx="432048" cy="828092"/>
          </a:xfrm>
          <a:prstGeom prst="line">
            <a:avLst/>
          </a:prstGeom>
          <a:ln w="57150">
            <a:solidFill>
              <a:srgbClr val="33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>
            <a:stCxn id="9" idx="2"/>
          </p:cNvCxnSpPr>
          <p:nvPr/>
        </p:nvCxnSpPr>
        <p:spPr>
          <a:xfrm rot="5400000">
            <a:off x="6966266" y="4995174"/>
            <a:ext cx="432048" cy="900100"/>
          </a:xfrm>
          <a:prstGeom prst="line">
            <a:avLst/>
          </a:prstGeom>
          <a:ln w="57150">
            <a:solidFill>
              <a:srgbClr val="33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>
            <a:stCxn id="4" idx="0"/>
            <a:endCxn id="8" idx="2"/>
          </p:cNvCxnSpPr>
          <p:nvPr/>
        </p:nvCxnSpPr>
        <p:spPr>
          <a:xfrm rot="5400000" flipH="1" flipV="1">
            <a:off x="4409982" y="5427222"/>
            <a:ext cx="432048" cy="36004"/>
          </a:xfrm>
          <a:prstGeom prst="line">
            <a:avLst/>
          </a:prstGeom>
          <a:ln w="57150">
            <a:solidFill>
              <a:srgbClr val="33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  <p:bldP spid="7" grpId="0" build="p" animBg="1"/>
      <p:bldP spid="8" grpId="0" animBg="1"/>
      <p:bldP spid="9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363272" cy="604871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260648"/>
            <a:ext cx="7488832" cy="7200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Функции (роли) политической культуры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1412776"/>
            <a:ext cx="2592288" cy="64807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Защитная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131840" y="1412776"/>
            <a:ext cx="2880320" cy="64807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Коммуникативная</a:t>
            </a:r>
            <a:r>
              <a:rPr lang="ru-RU" sz="2400" b="1" dirty="0" smtClean="0"/>
              <a:t> </a:t>
            </a:r>
            <a:endParaRPr lang="ru-RU" sz="2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228184" y="1412776"/>
            <a:ext cx="2664296" cy="64807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Интегративная</a:t>
            </a:r>
            <a:r>
              <a:rPr lang="ru-RU" sz="2400" b="1" dirty="0" smtClean="0"/>
              <a:t> </a:t>
            </a:r>
            <a:endParaRPr lang="ru-RU" sz="24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228184" y="2060848"/>
            <a:ext cx="2664296" cy="396044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rgbClr val="002060"/>
                </a:solidFill>
              </a:rPr>
              <a:t>Это консолидация всех слоев, классов и наций общества на основе доминирующих общегражданских ценностей, идей, традиций, норм и принципов политического общежития</a:t>
            </a:r>
            <a:endParaRPr lang="ru-RU" sz="2200" b="1" dirty="0">
              <a:solidFill>
                <a:srgbClr val="00206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131840" y="2060848"/>
            <a:ext cx="2880320" cy="396044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rgbClr val="002060"/>
                </a:solidFill>
              </a:rPr>
              <a:t>Это передача политической культуры общества через СМИ новым поколением, обмен политической информацией</a:t>
            </a:r>
            <a:endParaRPr lang="ru-RU" sz="2200" b="1" dirty="0">
              <a:solidFill>
                <a:srgbClr val="00206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3528" y="2060848"/>
            <a:ext cx="2592288" cy="396044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rgbClr val="002060"/>
                </a:solidFill>
              </a:rPr>
              <a:t>Это нацеливание на защиту экономической, социально-политической, духовной и экологической сфер общества</a:t>
            </a:r>
            <a:endParaRPr lang="ru-RU" sz="2200" b="1" dirty="0">
              <a:solidFill>
                <a:srgbClr val="002060"/>
              </a:solidFill>
            </a:endParaRPr>
          </a:p>
        </p:txBody>
      </p:sp>
      <p:cxnSp>
        <p:nvCxnSpPr>
          <p:cNvPr id="13" name="Прямая соединительная линия 12"/>
          <p:cNvCxnSpPr>
            <a:stCxn id="5" idx="2"/>
            <a:endCxn id="7" idx="0"/>
          </p:cNvCxnSpPr>
          <p:nvPr/>
        </p:nvCxnSpPr>
        <p:spPr>
          <a:xfrm rot="5400000">
            <a:off x="4355976" y="1196752"/>
            <a:ext cx="432048" cy="0"/>
          </a:xfrm>
          <a:prstGeom prst="line">
            <a:avLst/>
          </a:prstGeom>
          <a:ln w="57150">
            <a:solidFill>
              <a:srgbClr val="33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>
            <a:endCxn id="6" idx="0"/>
          </p:cNvCxnSpPr>
          <p:nvPr/>
        </p:nvCxnSpPr>
        <p:spPr>
          <a:xfrm rot="10800000" flipV="1">
            <a:off x="1619672" y="980728"/>
            <a:ext cx="1224136" cy="432048"/>
          </a:xfrm>
          <a:prstGeom prst="line">
            <a:avLst/>
          </a:prstGeom>
          <a:ln w="57150">
            <a:solidFill>
              <a:srgbClr val="33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6372200" y="980728"/>
            <a:ext cx="1296144" cy="432048"/>
          </a:xfrm>
          <a:prstGeom prst="line">
            <a:avLst/>
          </a:prstGeom>
          <a:ln w="57150">
            <a:solidFill>
              <a:srgbClr val="33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  <p:bldP spid="7" grpId="0" build="p" animBg="1"/>
      <p:bldP spid="8" grpId="0" build="p" animBg="1"/>
      <p:bldP spid="9" grpId="0" animBg="1"/>
      <p:bldP spid="10" grpId="0" animBg="1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97670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63888" y="3212976"/>
            <a:ext cx="2304256" cy="187220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Особенности политической культуры современной России</a:t>
            </a:r>
            <a:endParaRPr lang="ru-RU" sz="2000" b="1" dirty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332656"/>
            <a:ext cx="2592288" cy="2160240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Слаборазвитая индивидуальность, низкий статус личных притязаний на политическое участие</a:t>
            </a:r>
            <a:endParaRPr lang="ru-RU" sz="2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19872" y="332656"/>
            <a:ext cx="2592288" cy="2160240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err="1" smtClean="0">
                <a:solidFill>
                  <a:schemeClr val="accent5">
                    <a:lumMod val="50000"/>
                  </a:schemeClr>
                </a:solidFill>
              </a:rPr>
              <a:t>Предрасположен-ность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 к конформизму, легковерности и подвижности политических принципов</a:t>
            </a:r>
            <a:endParaRPr lang="ru-RU" sz="2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10800000" flipH="1" flipV="1">
            <a:off x="6372200" y="332656"/>
            <a:ext cx="2376264" cy="2160240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Подданническое отношение  к любому центру реальной власти</a:t>
            </a:r>
            <a:endParaRPr lang="ru-RU" sz="2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5373216"/>
            <a:ext cx="2520280" cy="936104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Правовой нигилизм</a:t>
            </a:r>
            <a:endParaRPr lang="ru-RU" sz="2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67544" y="2924944"/>
            <a:ext cx="2736304" cy="1944216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err="1" smtClean="0">
                <a:solidFill>
                  <a:schemeClr val="accent5">
                    <a:lumMod val="50000"/>
                  </a:schemeClr>
                </a:solidFill>
              </a:rPr>
              <a:t>Заидеологизирован-ность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 мышления, непримиримость к любым нетрадиционным взглядам </a:t>
            </a:r>
            <a:endParaRPr lang="ru-RU" sz="2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228184" y="2996952"/>
            <a:ext cx="2498576" cy="1728192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Низкая  компетентность в управлении делами общества и государства</a:t>
            </a:r>
            <a:endParaRPr lang="ru-RU" sz="2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516216" y="5157192"/>
            <a:ext cx="2232248" cy="1152128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Неразвитость гражданских позиций</a:t>
            </a:r>
            <a:endParaRPr lang="ru-RU" sz="2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flipV="1">
            <a:off x="2987824" y="5013176"/>
            <a:ext cx="648072" cy="360040"/>
          </a:xfrm>
          <a:prstGeom prst="line">
            <a:avLst/>
          </a:prstGeom>
          <a:ln w="5715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5868144" y="4941168"/>
            <a:ext cx="648072" cy="288032"/>
          </a:xfrm>
          <a:prstGeom prst="line">
            <a:avLst/>
          </a:prstGeom>
          <a:ln w="5715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>
            <a:endCxn id="4" idx="0"/>
          </p:cNvCxnSpPr>
          <p:nvPr/>
        </p:nvCxnSpPr>
        <p:spPr>
          <a:xfrm rot="5400000">
            <a:off x="4391980" y="2888940"/>
            <a:ext cx="648072" cy="0"/>
          </a:xfrm>
          <a:prstGeom prst="line">
            <a:avLst/>
          </a:prstGeom>
          <a:ln w="5715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>
            <a:off x="5688124" y="2600908"/>
            <a:ext cx="792088" cy="576064"/>
          </a:xfrm>
          <a:prstGeom prst="line">
            <a:avLst/>
          </a:prstGeom>
          <a:ln w="5715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16200000" flipH="1">
            <a:off x="2987824" y="2564904"/>
            <a:ext cx="792088" cy="648072"/>
          </a:xfrm>
          <a:prstGeom prst="line">
            <a:avLst/>
          </a:prstGeom>
          <a:ln w="5715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>
            <a:stCxn id="4" idx="3"/>
            <a:endCxn id="10" idx="1"/>
          </p:cNvCxnSpPr>
          <p:nvPr/>
        </p:nvCxnSpPr>
        <p:spPr>
          <a:xfrm flipV="1">
            <a:off x="5868144" y="3861048"/>
            <a:ext cx="360040" cy="288032"/>
          </a:xfrm>
          <a:prstGeom prst="line">
            <a:avLst/>
          </a:prstGeom>
          <a:ln w="5715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>
            <a:stCxn id="4" idx="1"/>
            <a:endCxn id="9" idx="3"/>
          </p:cNvCxnSpPr>
          <p:nvPr/>
        </p:nvCxnSpPr>
        <p:spPr>
          <a:xfrm rot="10800000">
            <a:off x="3203848" y="3897052"/>
            <a:ext cx="360040" cy="252028"/>
          </a:xfrm>
          <a:prstGeom prst="line">
            <a:avLst/>
          </a:prstGeom>
          <a:ln w="5715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245</TotalTime>
  <Words>629</Words>
  <Application>Microsoft Office PowerPoint</Application>
  <PresentationFormat>Экран (4:3)</PresentationFormat>
  <Paragraphs>73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Апекс</vt:lpstr>
      <vt:lpstr>Политическая культура </vt:lpstr>
      <vt:lpstr>Политическая культура  – это отношение граждан к политике и политическому устройству общества, политический образ жизни</vt:lpstr>
      <vt:lpstr>Слайд 3</vt:lpstr>
      <vt:lpstr>Структура политической культуры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Политическая культура </dc:title>
  <dc:creator>Эльмира</dc:creator>
  <cp:lastModifiedBy>Эльмира</cp:lastModifiedBy>
  <cp:revision>9</cp:revision>
  <dcterms:created xsi:type="dcterms:W3CDTF">2011-08-26T16:46:25Z</dcterms:created>
  <dcterms:modified xsi:type="dcterms:W3CDTF">2011-11-03T16:31:07Z</dcterms:modified>
</cp:coreProperties>
</file>