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5" d="100"/>
          <a:sy n="105" d="100"/>
        </p:scale>
        <p:origin x="-8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464234" y="381001"/>
            <a:ext cx="8229600" cy="2209800"/>
          </a:xfrm>
        </p:spPr>
        <p:txBody>
          <a:bodyPr lIns="45720" rIns="228600"/>
          <a:lstStyle>
            <a:lvl1pPr marL="0" algn="r">
              <a:defRPr sz="4800"/>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5" name="Дата 9"/>
          <p:cNvSpPr>
            <a:spLocks noGrp="1"/>
          </p:cNvSpPr>
          <p:nvPr>
            <p:ph type="dt" sz="half" idx="10"/>
          </p:nvPr>
        </p:nvSpPr>
        <p:spPr>
          <a:xfrm>
            <a:off x="5562600" y="6508750"/>
            <a:ext cx="3001963" cy="274638"/>
          </a:xfrm>
        </p:spPr>
        <p:txBody>
          <a:bodyPr vert="horz" rtlCol="0"/>
          <a:lstStyle>
            <a:lvl1pPr>
              <a:defRPr/>
            </a:lvl1pPr>
            <a:extLst/>
          </a:lstStyle>
          <a:p>
            <a:pPr>
              <a:defRPr/>
            </a:pPr>
            <a:fld id="{31609ACC-CB55-48D5-8767-0074C40DEF34}" type="datetimeFigureOut">
              <a:rPr lang="ru-RU"/>
              <a:pPr>
                <a:defRPr/>
              </a:pPr>
              <a:t>15.12.2011</a:t>
            </a:fld>
            <a:endParaRPr lang="ru-RU"/>
          </a:p>
        </p:txBody>
      </p:sp>
      <p:sp>
        <p:nvSpPr>
          <p:cNvPr id="6" name="Номер слайда 10"/>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6206253D-5324-4FC6-B5C7-8E7484601A2B}" type="slidenum">
              <a:rPr lang="ru-RU"/>
              <a:pPr>
                <a:defRPr/>
              </a:pPr>
              <a:t>‹#›</a:t>
            </a:fld>
            <a:endParaRPr lang="ru-RU"/>
          </a:p>
        </p:txBody>
      </p:sp>
      <p:sp>
        <p:nvSpPr>
          <p:cNvPr id="7" name="Нижний колонтитул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5870D1CE-7336-4595-9598-D1064B270234}" type="datetimeFigureOut">
              <a:rPr lang="ru-RU"/>
              <a:pPr>
                <a:defRPr/>
              </a:pPr>
              <a:t>15.12.2011</a:t>
            </a:fld>
            <a:endParaRPr lang="ru-RU"/>
          </a:p>
        </p:txBody>
      </p:sp>
      <p:sp>
        <p:nvSpPr>
          <p:cNvPr id="6" name="Номер слайда 22"/>
          <p:cNvSpPr>
            <a:spLocks noGrp="1"/>
          </p:cNvSpPr>
          <p:nvPr>
            <p:ph type="sldNum" sz="quarter" idx="12"/>
          </p:nvPr>
        </p:nvSpPr>
        <p:spPr/>
        <p:txBody>
          <a:bodyPr/>
          <a:lstStyle>
            <a:lvl1pPr>
              <a:defRPr/>
            </a:lvl1pPr>
          </a:lstStyle>
          <a:p>
            <a:pPr>
              <a:defRPr/>
            </a:pPr>
            <a:fld id="{CAF7C06F-D211-4B20-8F19-8CFEA4ABE0C9}" type="slidenum">
              <a:rPr lang="ru-RU"/>
              <a:pPr>
                <a:defRPr/>
              </a:pPr>
              <a:t>‹#›</a:t>
            </a:fld>
            <a:endParaRPr lang="ru-RU"/>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4F4D614B-4D6C-446F-AB64-526F4904988E}" type="datetimeFigureOut">
              <a:rPr lang="ru-RU"/>
              <a:pPr>
                <a:defRPr/>
              </a:pPr>
              <a:t>15.12.2011</a:t>
            </a:fld>
            <a:endParaRPr lang="ru-RU"/>
          </a:p>
        </p:txBody>
      </p:sp>
      <p:sp>
        <p:nvSpPr>
          <p:cNvPr id="6" name="Номер слайда 22"/>
          <p:cNvSpPr>
            <a:spLocks noGrp="1"/>
          </p:cNvSpPr>
          <p:nvPr>
            <p:ph type="sldNum" sz="quarter" idx="12"/>
          </p:nvPr>
        </p:nvSpPr>
        <p:spPr/>
        <p:txBody>
          <a:bodyPr/>
          <a:lstStyle>
            <a:lvl1pPr>
              <a:defRPr/>
            </a:lvl1pPr>
          </a:lstStyle>
          <a:p>
            <a:pPr>
              <a:defRPr/>
            </a:pPr>
            <a:fld id="{6A958617-AF43-4E7C-916B-ADF5865B225C}" type="slidenum">
              <a:rPr lang="ru-RU"/>
              <a:pPr>
                <a:defRPr/>
              </a:pPr>
              <a:t>‹#›</a:t>
            </a:fld>
            <a:endParaRPr lang="ru-RU"/>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a:lvl1pPr>
            <a:extLst/>
          </a:lstStyle>
          <a:p>
            <a:pPr>
              <a:defRPr/>
            </a:pPr>
            <a:fld id="{D29043B5-E558-4B1C-BF4E-9A0D57E9DD85}" type="datetimeFigureOut">
              <a:rPr lang="ru-RU"/>
              <a:pPr>
                <a:defRPr/>
              </a:pPr>
              <a:t>15.12.2011</a:t>
            </a:fld>
            <a:endParaRPr lang="ru-RU"/>
          </a:p>
        </p:txBody>
      </p:sp>
      <p:sp>
        <p:nvSpPr>
          <p:cNvPr id="6" name="Нижний колонтитул 4"/>
          <p:cNvSpPr>
            <a:spLocks noGrp="1"/>
          </p:cNvSpPr>
          <p:nvPr>
            <p:ph type="ftr" sz="quarter" idx="11"/>
          </p:nvPr>
        </p:nvSpPr>
        <p:spPr/>
        <p:txBody>
          <a:bodyPr/>
          <a:lstStyle>
            <a:lvl1pPr>
              <a:defRPr/>
            </a:lvl1pPr>
            <a:extLst/>
          </a:lstStyle>
          <a:p>
            <a:pPr>
              <a:defRPr/>
            </a:pPr>
            <a:endParaRPr lang="ru-RU"/>
          </a:p>
        </p:txBody>
      </p:sp>
      <p:sp>
        <p:nvSpPr>
          <p:cNvPr id="7" name="Номер слайда 5"/>
          <p:cNvSpPr>
            <a:spLocks noGrp="1"/>
          </p:cNvSpPr>
          <p:nvPr>
            <p:ph type="sldNum" sz="quarter" idx="12"/>
          </p:nvPr>
        </p:nvSpPr>
        <p:spPr/>
        <p:txBody>
          <a:bodyPr/>
          <a:lstStyle>
            <a:lvl1pPr>
              <a:defRPr/>
            </a:lvl1pPr>
            <a:extLst/>
          </a:lstStyle>
          <a:p>
            <a:pPr>
              <a:defRPr/>
            </a:pPr>
            <a:fld id="{FB496FCC-48BD-4A0E-982A-2BB39E0D2BF1}" type="slidenum">
              <a:rPr lang="ru-RU"/>
              <a:pPr>
                <a:defRPr/>
              </a:pPr>
              <a:t>‹#›</a:t>
            </a:fld>
            <a:endParaRPr lang="ru-RU"/>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ru-RU" smtClean="0"/>
              <a:t>Образец заголовка</a:t>
            </a:r>
            <a:endParaRPr lang="en-US"/>
          </a:p>
        </p:txBody>
      </p:sp>
      <p:sp>
        <p:nvSpPr>
          <p:cNvPr id="3" name="Текст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5" name="Дата 7"/>
          <p:cNvSpPr>
            <a:spLocks noGrp="1"/>
          </p:cNvSpPr>
          <p:nvPr>
            <p:ph type="dt" sz="half" idx="10"/>
          </p:nvPr>
        </p:nvSpPr>
        <p:spPr>
          <a:xfrm>
            <a:off x="5562600" y="6513513"/>
            <a:ext cx="3001963" cy="274637"/>
          </a:xfrm>
        </p:spPr>
        <p:txBody>
          <a:bodyPr vert="horz" rtlCol="0"/>
          <a:lstStyle>
            <a:lvl1pPr>
              <a:defRPr/>
            </a:lvl1pPr>
            <a:extLst/>
          </a:lstStyle>
          <a:p>
            <a:pPr>
              <a:defRPr/>
            </a:pPr>
            <a:fld id="{B2ADC4BD-8CE4-4919-BB7D-26160121751A}" type="datetimeFigureOut">
              <a:rPr lang="ru-RU"/>
              <a:pPr>
                <a:defRPr/>
              </a:pPr>
              <a:t>15.12.2011</a:t>
            </a:fld>
            <a:endParaRPr lang="ru-RU"/>
          </a:p>
        </p:txBody>
      </p:sp>
      <p:sp>
        <p:nvSpPr>
          <p:cNvPr id="6" name="Номер слайда 8"/>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04C297CA-78B4-4056-801E-9D5CA06F0B4D}" type="slidenum">
              <a:rPr lang="ru-RU"/>
              <a:pPr>
                <a:defRPr/>
              </a:pPr>
              <a:t>‹#›</a:t>
            </a:fld>
            <a:endParaRPr lang="ru-RU"/>
          </a:p>
        </p:txBody>
      </p:sp>
      <p:sp>
        <p:nvSpPr>
          <p:cNvPr id="7" name="Нижний колонтитул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Прямоугольник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p:txBody>
          <a:bodyPr/>
          <a:lstStyle>
            <a:lvl1pPr>
              <a:defRPr/>
            </a:lvl1pPr>
            <a:extLst/>
          </a:lstStyle>
          <a:p>
            <a:pPr>
              <a:defRPr/>
            </a:pPr>
            <a:fld id="{06829173-032A-4B9C-9F9D-7C30F31A803C}" type="datetimeFigureOut">
              <a:rPr lang="ru-RU"/>
              <a:pPr>
                <a:defRPr/>
              </a:pPr>
              <a:t>15.12.2011</a:t>
            </a:fld>
            <a:endParaRPr lang="ru-RU"/>
          </a:p>
        </p:txBody>
      </p:sp>
      <p:sp>
        <p:nvSpPr>
          <p:cNvPr id="7" name="Нижний колонтитул 5"/>
          <p:cNvSpPr>
            <a:spLocks noGrp="1"/>
          </p:cNvSpPr>
          <p:nvPr>
            <p:ph type="ftr" sz="quarter" idx="11"/>
          </p:nvPr>
        </p:nvSpPr>
        <p:spPr/>
        <p:txBody>
          <a:bodyPr/>
          <a:lstStyle>
            <a:lvl1pPr>
              <a:defRPr/>
            </a:lvl1pPr>
            <a:extLst/>
          </a:lstStyle>
          <a:p>
            <a:pPr>
              <a:defRPr/>
            </a:pPr>
            <a:endParaRPr lang="ru-RU"/>
          </a:p>
        </p:txBody>
      </p:sp>
      <p:sp>
        <p:nvSpPr>
          <p:cNvPr id="8" name="Номер слайда 6"/>
          <p:cNvSpPr>
            <a:spLocks noGrp="1"/>
          </p:cNvSpPr>
          <p:nvPr>
            <p:ph type="sldNum" sz="quarter" idx="12"/>
          </p:nvPr>
        </p:nvSpPr>
        <p:spPr>
          <a:xfrm>
            <a:off x="8640763" y="6515100"/>
            <a:ext cx="465137" cy="273050"/>
          </a:xfrm>
        </p:spPr>
        <p:txBody>
          <a:bodyPr/>
          <a:lstStyle>
            <a:lvl1pPr>
              <a:defRPr/>
            </a:lvl1pPr>
            <a:extLst/>
          </a:lstStyle>
          <a:p>
            <a:pPr>
              <a:defRPr/>
            </a:pPr>
            <a:fld id="{18BF8706-E21B-4B66-B9B9-6CF198EDED6D}" type="slidenum">
              <a:rPr lang="ru-RU"/>
              <a:pPr>
                <a:defRPr/>
              </a:pPr>
              <a:t>‹#›</a:t>
            </a:fld>
            <a:endParaRPr lang="ru-RU"/>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Прямоугольник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1948"/>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Дата 6"/>
          <p:cNvSpPr>
            <a:spLocks noGrp="1"/>
          </p:cNvSpPr>
          <p:nvPr>
            <p:ph type="dt" sz="half" idx="10"/>
          </p:nvPr>
        </p:nvSpPr>
        <p:spPr/>
        <p:txBody>
          <a:bodyPr/>
          <a:lstStyle>
            <a:lvl1pPr>
              <a:defRPr/>
            </a:lvl1pPr>
            <a:extLst/>
          </a:lstStyle>
          <a:p>
            <a:pPr>
              <a:defRPr/>
            </a:pPr>
            <a:fld id="{A3C01DF1-A61F-4295-9839-A35CE444D741}" type="datetimeFigureOut">
              <a:rPr lang="ru-RU"/>
              <a:pPr>
                <a:defRPr/>
              </a:pPr>
              <a:t>15.12.2011</a:t>
            </a:fld>
            <a:endParaRPr lang="ru-RU"/>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p>
        </p:txBody>
      </p:sp>
      <p:sp>
        <p:nvSpPr>
          <p:cNvPr id="11" name="Номер слайда 8"/>
          <p:cNvSpPr>
            <a:spLocks noGrp="1"/>
          </p:cNvSpPr>
          <p:nvPr>
            <p:ph type="sldNum" sz="quarter" idx="12"/>
          </p:nvPr>
        </p:nvSpPr>
        <p:spPr>
          <a:xfrm>
            <a:off x="8640763" y="6515100"/>
            <a:ext cx="465137" cy="273050"/>
          </a:xfrm>
        </p:spPr>
        <p:txBody>
          <a:bodyPr/>
          <a:lstStyle>
            <a:lvl1pPr>
              <a:defRPr/>
            </a:lvl1pPr>
            <a:extLst/>
          </a:lstStyle>
          <a:p>
            <a:pPr>
              <a:defRPr/>
            </a:pPr>
            <a:fld id="{617D3A4E-3C8A-44BC-9623-805D7D73AD11}" type="slidenum">
              <a:rPr lang="ru-RU"/>
              <a:pPr>
                <a:defRPr/>
              </a:pPr>
              <a:t>‹#›</a:t>
            </a:fld>
            <a:endParaRPr lang="ru-RU"/>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3218"/>
            <a:ext cx="8229600" cy="1143000"/>
          </a:xfrm>
        </p:spPr>
        <p:txBody>
          <a:bodyPr/>
          <a:lstStyle>
            <a:extLst/>
          </a:lstStyle>
          <a:p>
            <a:r>
              <a:rPr lang="ru-RU" smtClean="0"/>
              <a:t>Образец заголовка</a:t>
            </a:r>
            <a:endParaRPr lang="en-US"/>
          </a:p>
        </p:txBody>
      </p:sp>
      <p:sp>
        <p:nvSpPr>
          <p:cNvPr id="4" name="Дата 2"/>
          <p:cNvSpPr>
            <a:spLocks noGrp="1"/>
          </p:cNvSpPr>
          <p:nvPr>
            <p:ph type="dt" sz="half" idx="10"/>
          </p:nvPr>
        </p:nvSpPr>
        <p:spPr/>
        <p:txBody>
          <a:bodyPr/>
          <a:lstStyle>
            <a:lvl1pPr>
              <a:defRPr/>
            </a:lvl1pPr>
            <a:extLst/>
          </a:lstStyle>
          <a:p>
            <a:pPr>
              <a:defRPr/>
            </a:pPr>
            <a:fld id="{696E7466-04B2-40CC-A61F-9020C4C34983}" type="datetimeFigureOut">
              <a:rPr lang="ru-RU"/>
              <a:pPr>
                <a:defRPr/>
              </a:pPr>
              <a:t>15.12.2011</a:t>
            </a:fld>
            <a:endParaRPr lang="ru-RU"/>
          </a:p>
        </p:txBody>
      </p:sp>
      <p:sp>
        <p:nvSpPr>
          <p:cNvPr id="5" name="Нижний колонтитул 3"/>
          <p:cNvSpPr>
            <a:spLocks noGrp="1"/>
          </p:cNvSpPr>
          <p:nvPr>
            <p:ph type="ftr" sz="quarter" idx="11"/>
          </p:nvPr>
        </p:nvSpPr>
        <p:spPr/>
        <p:txBody>
          <a:bodyPr/>
          <a:lstStyle>
            <a:lvl1pPr>
              <a:defRPr/>
            </a:lvl1pPr>
            <a:extLst/>
          </a:lstStyle>
          <a:p>
            <a:pPr>
              <a:defRPr/>
            </a:pPr>
            <a:endParaRPr lang="ru-RU"/>
          </a:p>
        </p:txBody>
      </p:sp>
      <p:sp>
        <p:nvSpPr>
          <p:cNvPr id="6" name="Номер слайда 4"/>
          <p:cNvSpPr>
            <a:spLocks noGrp="1"/>
          </p:cNvSpPr>
          <p:nvPr>
            <p:ph type="sldNum" sz="quarter" idx="12"/>
          </p:nvPr>
        </p:nvSpPr>
        <p:spPr/>
        <p:txBody>
          <a:bodyPr/>
          <a:lstStyle>
            <a:lvl1pPr>
              <a:defRPr/>
            </a:lvl1pPr>
            <a:extLst/>
          </a:lstStyle>
          <a:p>
            <a:pPr>
              <a:defRPr/>
            </a:pPr>
            <a:fld id="{23FB0AC7-49A8-4795-8331-D8174F8D2E36}" type="slidenum">
              <a:rPr lang="ru-RU"/>
              <a:pPr>
                <a:defRPr/>
              </a:pPr>
              <a:t>‹#›</a:t>
            </a:fld>
            <a:endParaRPr lang="ru-RU"/>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2"/>
          <p:cNvSpPr>
            <a:spLocks noGrp="1"/>
          </p:cNvSpPr>
          <p:nvPr>
            <p:ph type="ftr" sz="quarter" idx="10"/>
          </p:nvPr>
        </p:nvSpPr>
        <p:spPr/>
        <p:txBody>
          <a:bodyPr/>
          <a:lstStyle>
            <a:lvl1pPr>
              <a:defRPr/>
            </a:lvl1pPr>
          </a:lstStyle>
          <a:p>
            <a:pPr>
              <a:defRPr/>
            </a:pPr>
            <a:endParaRPr lang="ru-RU"/>
          </a:p>
        </p:txBody>
      </p:sp>
      <p:sp>
        <p:nvSpPr>
          <p:cNvPr id="3" name="Дата 13"/>
          <p:cNvSpPr>
            <a:spLocks noGrp="1"/>
          </p:cNvSpPr>
          <p:nvPr>
            <p:ph type="dt" sz="half" idx="11"/>
          </p:nvPr>
        </p:nvSpPr>
        <p:spPr/>
        <p:txBody>
          <a:bodyPr/>
          <a:lstStyle>
            <a:lvl1pPr>
              <a:defRPr/>
            </a:lvl1pPr>
          </a:lstStyle>
          <a:p>
            <a:pPr>
              <a:defRPr/>
            </a:pPr>
            <a:fld id="{5AAFD78E-0DA9-459F-BA5E-EF1D61FFD8F7}" type="datetimeFigureOut">
              <a:rPr lang="ru-RU"/>
              <a:pPr>
                <a:defRPr/>
              </a:pPr>
              <a:t>15.12.2011</a:t>
            </a:fld>
            <a:endParaRPr lang="ru-RU"/>
          </a:p>
        </p:txBody>
      </p:sp>
      <p:sp>
        <p:nvSpPr>
          <p:cNvPr id="4" name="Номер слайда 22"/>
          <p:cNvSpPr>
            <a:spLocks noGrp="1"/>
          </p:cNvSpPr>
          <p:nvPr>
            <p:ph type="sldNum" sz="quarter" idx="12"/>
          </p:nvPr>
        </p:nvSpPr>
        <p:spPr/>
        <p:txBody>
          <a:bodyPr/>
          <a:lstStyle>
            <a:lvl1pPr>
              <a:defRPr/>
            </a:lvl1pPr>
          </a:lstStyle>
          <a:p>
            <a:pPr>
              <a:defRPr/>
            </a:pPr>
            <a:fld id="{DD31C25D-0E12-4FD7-B268-9B4D6A5B2410}" type="slidenum">
              <a:rPr lang="ru-RU"/>
              <a:pPr>
                <a:defRPr/>
              </a:pPr>
              <a:t>‹#›</a:t>
            </a:fld>
            <a:endParaRPr lang="ru-RU"/>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оугольник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963136" y="304800"/>
            <a:ext cx="3931920" cy="762000"/>
          </a:xfrm>
        </p:spPr>
        <p:txBody>
          <a:bodyPr/>
          <a:lstStyle>
            <a:lvl1pPr marL="0" algn="r">
              <a:buNone/>
              <a:defRPr sz="2000" b="1"/>
            </a:lvl1pPr>
            <a:extLst/>
          </a:lstStyle>
          <a:p>
            <a:r>
              <a:rPr lang="ru-RU" smtClean="0"/>
              <a:t>Образец заголовка</a:t>
            </a:r>
            <a:endParaRPr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8"/>
          <p:cNvSpPr>
            <a:spLocks noGrp="1"/>
          </p:cNvSpPr>
          <p:nvPr>
            <p:ph type="dt" sz="half" idx="10"/>
          </p:nvPr>
        </p:nvSpPr>
        <p:spPr>
          <a:xfrm>
            <a:off x="5562600" y="6513513"/>
            <a:ext cx="3001963" cy="274637"/>
          </a:xfrm>
        </p:spPr>
        <p:txBody>
          <a:bodyPr vert="horz" rtlCol="0"/>
          <a:lstStyle>
            <a:lvl1pPr>
              <a:defRPr/>
            </a:lvl1pPr>
            <a:extLst/>
          </a:lstStyle>
          <a:p>
            <a:pPr>
              <a:defRPr/>
            </a:pPr>
            <a:fld id="{C8AD895D-BAE2-4769-B6F2-220C3E2ABC05}" type="datetimeFigureOut">
              <a:rPr lang="ru-RU"/>
              <a:pPr>
                <a:defRPr/>
              </a:pPr>
              <a:t>15.12.2011</a:t>
            </a:fld>
            <a:endParaRPr lang="ru-RU"/>
          </a:p>
        </p:txBody>
      </p:sp>
      <p:sp>
        <p:nvSpPr>
          <p:cNvPr id="7" name="Номер слайда 9"/>
          <p:cNvSpPr>
            <a:spLocks noGrp="1"/>
          </p:cNvSpPr>
          <p:nvPr>
            <p:ph type="sldNum" sz="quarter" idx="11"/>
          </p:nvPr>
        </p:nvSpPr>
        <p:spPr>
          <a:xfrm>
            <a:off x="8639175" y="6513513"/>
            <a:ext cx="463550" cy="274637"/>
          </a:xfrm>
        </p:spPr>
        <p:txBody>
          <a:bodyPr vert="horz" rtlCol="0"/>
          <a:lstStyle>
            <a:lvl1pPr>
              <a:defRPr>
                <a:solidFill>
                  <a:schemeClr val="tx2">
                    <a:shade val="90000"/>
                  </a:schemeClr>
                </a:solidFill>
              </a:defRPr>
            </a:lvl1pPr>
            <a:extLst/>
          </a:lstStyle>
          <a:p>
            <a:pPr>
              <a:defRPr/>
            </a:pPr>
            <a:fld id="{4C8AB819-575A-4F31-9086-86C6AF970D5B}" type="slidenum">
              <a:rPr lang="ru-RU"/>
              <a:pPr>
                <a:defRPr/>
              </a:pPr>
              <a:t>‹#›</a:t>
            </a:fld>
            <a:endParaRPr lang="ru-RU"/>
          </a:p>
        </p:txBody>
      </p:sp>
      <p:sp>
        <p:nvSpPr>
          <p:cNvPr id="8" name="Нижний колонтитул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lstStyle>
            <a:lvl1pPr marL="0" algn="r">
              <a:buNone/>
              <a:defRPr sz="2000" b="1"/>
            </a:lvl1pPr>
            <a:extLst/>
          </a:lstStyle>
          <a:p>
            <a:r>
              <a:rPr lang="ru-RU" smtClean="0"/>
              <a:t>Образец заголовка</a:t>
            </a:r>
            <a:endParaRPr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ru-RU" noProof="0" smtClean="0"/>
              <a:t>Вставка рисунка</a:t>
            </a:r>
            <a:endParaRPr lang="en-US" noProof="0" dirty="0"/>
          </a:p>
        </p:txBody>
      </p:sp>
      <p:sp>
        <p:nvSpPr>
          <p:cNvPr id="5" name="Дата 7"/>
          <p:cNvSpPr>
            <a:spLocks noGrp="1"/>
          </p:cNvSpPr>
          <p:nvPr>
            <p:ph type="dt" sz="half" idx="10"/>
          </p:nvPr>
        </p:nvSpPr>
        <p:spPr>
          <a:xfrm>
            <a:off x="5562600" y="6508750"/>
            <a:ext cx="3001963" cy="274638"/>
          </a:xfrm>
        </p:spPr>
        <p:txBody>
          <a:bodyPr vert="horz" rtlCol="0"/>
          <a:lstStyle>
            <a:lvl1pPr>
              <a:defRPr/>
            </a:lvl1pPr>
            <a:extLst/>
          </a:lstStyle>
          <a:p>
            <a:pPr>
              <a:defRPr/>
            </a:pPr>
            <a:fld id="{426C97B2-4EA6-45F4-9275-1079562CD4EB}" type="datetimeFigureOut">
              <a:rPr lang="ru-RU"/>
              <a:pPr>
                <a:defRPr/>
              </a:pPr>
              <a:t>15.12.2011</a:t>
            </a:fld>
            <a:endParaRPr lang="ru-RU"/>
          </a:p>
        </p:txBody>
      </p:sp>
      <p:sp>
        <p:nvSpPr>
          <p:cNvPr id="6" name="Номер слайда 8"/>
          <p:cNvSpPr>
            <a:spLocks noGrp="1"/>
          </p:cNvSpPr>
          <p:nvPr>
            <p:ph type="sldNum" sz="quarter" idx="11"/>
          </p:nvPr>
        </p:nvSpPr>
        <p:spPr>
          <a:xfrm>
            <a:off x="8639175" y="6508750"/>
            <a:ext cx="463550" cy="274638"/>
          </a:xfrm>
        </p:spPr>
        <p:txBody>
          <a:bodyPr vert="horz" rtlCol="0"/>
          <a:lstStyle>
            <a:lvl1pPr>
              <a:defRPr>
                <a:solidFill>
                  <a:schemeClr val="tx2">
                    <a:shade val="90000"/>
                  </a:schemeClr>
                </a:solidFill>
              </a:defRPr>
            </a:lvl1pPr>
            <a:extLst/>
          </a:lstStyle>
          <a:p>
            <a:pPr>
              <a:defRPr/>
            </a:pPr>
            <a:fld id="{B415E70E-7EC4-4708-8D0B-C30825C21DD8}" type="slidenum">
              <a:rPr lang="ru-RU"/>
              <a:pPr>
                <a:defRPr/>
              </a:pPr>
              <a:t>‹#›</a:t>
            </a:fld>
            <a:endParaRPr lang="ru-RU"/>
          </a:p>
        </p:txBody>
      </p:sp>
      <p:sp>
        <p:nvSpPr>
          <p:cNvPr id="7" name="Нижний колонтитул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Нижний колонтитул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defRPr>
            </a:lvl1pPr>
            <a:extLst/>
          </a:lstStyle>
          <a:p>
            <a:pPr>
              <a:defRPr/>
            </a:pPr>
            <a:endParaRPr lang="ru-RU"/>
          </a:p>
        </p:txBody>
      </p:sp>
      <p:sp>
        <p:nvSpPr>
          <p:cNvPr id="14" name="Дата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a:solidFill>
                  <a:schemeClr val="bg2">
                    <a:tint val="60000"/>
                    <a:satMod val="155000"/>
                  </a:schemeClr>
                </a:solidFill>
                <a:latin typeface="+mn-lt"/>
              </a:defRPr>
            </a:lvl1pPr>
            <a:extLst/>
          </a:lstStyle>
          <a:p>
            <a:pPr>
              <a:defRPr/>
            </a:pPr>
            <a:fld id="{17999B89-FD21-4E88-B53A-9BA2C5128140}" type="datetimeFigureOut">
              <a:rPr lang="ru-RU"/>
              <a:pPr>
                <a:defRPr/>
              </a:pPr>
              <a:t>15.12.2011</a:t>
            </a:fld>
            <a:endParaRPr lang="ru-RU"/>
          </a:p>
        </p:txBody>
      </p:sp>
      <p:sp>
        <p:nvSpPr>
          <p:cNvPr id="23" name="Номер слайда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a:solidFill>
                  <a:schemeClr val="tx2">
                    <a:shade val="90000"/>
                  </a:schemeClr>
                </a:solidFill>
                <a:effectLst/>
                <a:latin typeface="+mn-lt"/>
              </a:defRPr>
            </a:lvl1pPr>
            <a:extLst/>
          </a:lstStyle>
          <a:p>
            <a:pPr>
              <a:defRPr/>
            </a:pPr>
            <a:fld id="{4FEC07A6-C1E3-4605-8F7C-CF95B1EAA49A}" type="slidenum">
              <a:rPr lang="ru-RU"/>
              <a:pPr>
                <a:defRPr/>
              </a:pPr>
              <a:t>‹#›</a:t>
            </a:fld>
            <a:endParaRPr lang="ru-RU"/>
          </a:p>
        </p:txBody>
      </p:sp>
      <p:sp>
        <p:nvSpPr>
          <p:cNvPr id="22" name="Заголовок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ru-RU" smtClean="0"/>
              <a:t>Образец заголовка</a:t>
            </a:r>
            <a:endParaRPr lang="en-US"/>
          </a:p>
        </p:txBody>
      </p:sp>
      <p:sp>
        <p:nvSpPr>
          <p:cNvPr id="1033" name="Текст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1" r:id="rId7"/>
    <p:sldLayoutId id="2147483678" r:id="rId8"/>
    <p:sldLayoutId id="2147483679" r:id="rId9"/>
    <p:sldLayoutId id="2147483670" r:id="rId10"/>
    <p:sldLayoutId id="2147483669" r:id="rId11"/>
  </p:sldLayoutIdLst>
  <p:transition spd="slow">
    <p:fade/>
  </p:transition>
  <p:txStyles>
    <p:titleStyle>
      <a:lvl1pPr marL="53975" indent="-53975" algn="r" rtl="0" eaLnBrk="0" fontAlgn="base" hangingPunct="0">
        <a:spcBef>
          <a:spcPct val="0"/>
        </a:spcBef>
        <a:spcAft>
          <a:spcPct val="0"/>
        </a:spcAft>
        <a:defRPr sz="4600" kern="1200">
          <a:solidFill>
            <a:srgbClr val="6D7442"/>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eaLnBrk="0" fontAlgn="base" hangingPunct="0">
        <a:spcBef>
          <a:spcPct val="0"/>
        </a:spcBef>
        <a:spcAft>
          <a:spcPct val="0"/>
        </a:spcAft>
        <a:defRPr sz="4600">
          <a:solidFill>
            <a:srgbClr val="6D7442"/>
          </a:solidFill>
          <a:latin typeface="Cambria" pitchFamily="18" charset="0"/>
        </a:defRPr>
      </a:lvl2pPr>
      <a:lvl3pPr marL="53975" indent="-53975" algn="r" rtl="0" eaLnBrk="0" fontAlgn="base" hangingPunct="0">
        <a:spcBef>
          <a:spcPct val="0"/>
        </a:spcBef>
        <a:spcAft>
          <a:spcPct val="0"/>
        </a:spcAft>
        <a:defRPr sz="4600">
          <a:solidFill>
            <a:srgbClr val="6D7442"/>
          </a:solidFill>
          <a:latin typeface="Cambria" pitchFamily="18" charset="0"/>
        </a:defRPr>
      </a:lvl3pPr>
      <a:lvl4pPr marL="53975" indent="-53975" algn="r" rtl="0" eaLnBrk="0" fontAlgn="base" hangingPunct="0">
        <a:spcBef>
          <a:spcPct val="0"/>
        </a:spcBef>
        <a:spcAft>
          <a:spcPct val="0"/>
        </a:spcAft>
        <a:defRPr sz="4600">
          <a:solidFill>
            <a:srgbClr val="6D7442"/>
          </a:solidFill>
          <a:latin typeface="Cambria" pitchFamily="18" charset="0"/>
        </a:defRPr>
      </a:lvl4pPr>
      <a:lvl5pPr marL="53975" indent="-53975" algn="r" rtl="0" eaLnBrk="0" fontAlgn="base" hangingPunct="0">
        <a:spcBef>
          <a:spcPct val="0"/>
        </a:spcBef>
        <a:spcAft>
          <a:spcPct val="0"/>
        </a:spcAft>
        <a:defRPr sz="4600">
          <a:solidFill>
            <a:srgbClr val="6D7442"/>
          </a:solidFill>
          <a:latin typeface="Cambria" pitchFamily="18" charset="0"/>
        </a:defRPr>
      </a:lvl5pPr>
      <a:lvl6pPr marL="511175" indent="-53975" algn="r" rtl="0" fontAlgn="base">
        <a:spcBef>
          <a:spcPct val="0"/>
        </a:spcBef>
        <a:spcAft>
          <a:spcPct val="0"/>
        </a:spcAft>
        <a:defRPr sz="4600">
          <a:solidFill>
            <a:srgbClr val="6D7442"/>
          </a:solidFill>
          <a:latin typeface="Cambria" pitchFamily="18" charset="0"/>
        </a:defRPr>
      </a:lvl6pPr>
      <a:lvl7pPr marL="968375" indent="-53975" algn="r" rtl="0" fontAlgn="base">
        <a:spcBef>
          <a:spcPct val="0"/>
        </a:spcBef>
        <a:spcAft>
          <a:spcPct val="0"/>
        </a:spcAft>
        <a:defRPr sz="4600">
          <a:solidFill>
            <a:srgbClr val="6D7442"/>
          </a:solidFill>
          <a:latin typeface="Cambria" pitchFamily="18" charset="0"/>
        </a:defRPr>
      </a:lvl7pPr>
      <a:lvl8pPr marL="1425575" indent="-53975" algn="r" rtl="0" fontAlgn="base">
        <a:spcBef>
          <a:spcPct val="0"/>
        </a:spcBef>
        <a:spcAft>
          <a:spcPct val="0"/>
        </a:spcAft>
        <a:defRPr sz="4600">
          <a:solidFill>
            <a:srgbClr val="6D7442"/>
          </a:solidFill>
          <a:latin typeface="Cambria" pitchFamily="18" charset="0"/>
        </a:defRPr>
      </a:lvl8pPr>
      <a:lvl9pPr marL="1882775" indent="-53975" algn="r" rtl="0" fontAlgn="base">
        <a:spcBef>
          <a:spcPct val="0"/>
        </a:spcBef>
        <a:spcAft>
          <a:spcPct val="0"/>
        </a:spcAft>
        <a:defRPr sz="4600">
          <a:solidFill>
            <a:srgbClr val="6D7442"/>
          </a:solidFill>
          <a:latin typeface="Cambria"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eaLnBrk="0" fontAlgn="base" hangingPunct="0">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eaLnBrk="0" fontAlgn="base" hangingPunct="0">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eaLnBrk="0" fontAlgn="base" hangingPunct="0">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indent="0" eaLnBrk="1" fontAlgn="auto" hangingPunct="1">
              <a:spcAft>
                <a:spcPts val="0"/>
              </a:spcAft>
              <a:defRPr/>
            </a:pPr>
            <a:r>
              <a:rPr lang="ru-RU" dirty="0" smtClean="0">
                <a:solidFill>
                  <a:schemeClr val="tx2">
                    <a:tint val="100000"/>
                    <a:shade val="90000"/>
                    <a:satMod val="250000"/>
                    <a:alpha val="100000"/>
                  </a:schemeClr>
                </a:solidFill>
              </a:rPr>
              <a:t>Великие математические открытия греков</a:t>
            </a:r>
            <a:br>
              <a:rPr lang="ru-RU" dirty="0" smtClean="0">
                <a:solidFill>
                  <a:schemeClr val="tx2">
                    <a:tint val="100000"/>
                    <a:shade val="90000"/>
                    <a:satMod val="250000"/>
                    <a:alpha val="100000"/>
                  </a:schemeClr>
                </a:solidFill>
              </a:rPr>
            </a:br>
            <a:endParaRPr lang="ru-RU" dirty="0">
              <a:solidFill>
                <a:schemeClr val="tx2">
                  <a:tint val="100000"/>
                  <a:shade val="90000"/>
                  <a:satMod val="250000"/>
                  <a:alpha val="100000"/>
                </a:schemeClr>
              </a:solidFill>
            </a:endParaRPr>
          </a:p>
        </p:txBody>
      </p:sp>
      <p:sp>
        <p:nvSpPr>
          <p:cNvPr id="13314" name="Подзаголовок 2"/>
          <p:cNvSpPr>
            <a:spLocks noGrp="1"/>
          </p:cNvSpPr>
          <p:nvPr>
            <p:ph type="subTitle" idx="1"/>
          </p:nvPr>
        </p:nvSpPr>
        <p:spPr>
          <a:xfrm>
            <a:off x="2133600" y="2819400"/>
            <a:ext cx="6559550" cy="1752600"/>
          </a:xfrm>
        </p:spPr>
        <p:txBody>
          <a:bodyPr/>
          <a:lstStyle/>
          <a:p>
            <a:pPr eaLnBrk="1" hangingPunct="1">
              <a:lnSpc>
                <a:spcPct val="90000"/>
              </a:lnSpc>
              <a:spcBef>
                <a:spcPct val="0"/>
              </a:spcBef>
            </a:pPr>
            <a:r>
              <a:rPr lang="ru-RU" sz="2400" smtClean="0">
                <a:latin typeface="Arial" charset="0"/>
              </a:rPr>
              <a:t>Работу выполнила </a:t>
            </a:r>
          </a:p>
          <a:p>
            <a:pPr eaLnBrk="1" hangingPunct="1">
              <a:lnSpc>
                <a:spcPct val="90000"/>
              </a:lnSpc>
              <a:spcBef>
                <a:spcPct val="0"/>
              </a:spcBef>
            </a:pPr>
            <a:r>
              <a:rPr lang="ru-RU" sz="2400" smtClean="0">
                <a:latin typeface="Arial" charset="0"/>
              </a:rPr>
              <a:t>ученица 11-2 класса</a:t>
            </a:r>
          </a:p>
          <a:p>
            <a:pPr eaLnBrk="1" hangingPunct="1">
              <a:lnSpc>
                <a:spcPct val="90000"/>
              </a:lnSpc>
              <a:spcBef>
                <a:spcPct val="0"/>
              </a:spcBef>
            </a:pPr>
            <a:r>
              <a:rPr lang="ru-RU" sz="2400" smtClean="0">
                <a:latin typeface="Arial" charset="0"/>
              </a:rPr>
              <a:t>школы №593 Санкт-Петербурга</a:t>
            </a:r>
          </a:p>
          <a:p>
            <a:pPr eaLnBrk="1" hangingPunct="1">
              <a:lnSpc>
                <a:spcPct val="90000"/>
              </a:lnSpc>
              <a:spcBef>
                <a:spcPct val="0"/>
              </a:spcBef>
            </a:pPr>
            <a:r>
              <a:rPr lang="ru-RU" sz="2400" smtClean="0">
                <a:latin typeface="Arial" charset="0"/>
              </a:rPr>
              <a:t>Недворягина Елена</a:t>
            </a:r>
          </a:p>
          <a:p>
            <a:pPr eaLnBrk="1" hangingPunct="1">
              <a:lnSpc>
                <a:spcPct val="90000"/>
              </a:lnSpc>
              <a:spcBef>
                <a:spcPct val="0"/>
              </a:spcBef>
            </a:pPr>
            <a:r>
              <a:rPr lang="ru-RU" sz="2400" smtClean="0">
                <a:latin typeface="Arial" charset="0"/>
              </a:rPr>
              <a:t>Учитель Петрова Н.В. </a:t>
            </a:r>
          </a:p>
          <a:p>
            <a:pPr eaLnBrk="1" hangingPunct="1">
              <a:lnSpc>
                <a:spcPct val="90000"/>
              </a:lnSpc>
              <a:spcBef>
                <a:spcPct val="0"/>
              </a:spcBef>
            </a:pPr>
            <a:endParaRPr lang="ru-RU" sz="2400" smtClean="0">
              <a:latin typeface="Arial" charset="0"/>
            </a:endParaRPr>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62525" y="304800"/>
            <a:ext cx="3932238" cy="762000"/>
          </a:xfrm>
        </p:spPr>
        <p:txBody>
          <a:bodyPr/>
          <a:lstStyle/>
          <a:p>
            <a:pPr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2"/>
          </p:nvPr>
        </p:nvSpPr>
        <p:spPr>
          <a:xfrm>
            <a:off x="251520" y="260648"/>
            <a:ext cx="8643536" cy="2016224"/>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Autofit/>
          </a:bodyPr>
          <a:lstStyle/>
          <a:p>
            <a:pPr algn="just" eaLnBrk="1" fontAlgn="auto" hangingPunct="1">
              <a:spcAft>
                <a:spcPts val="0"/>
              </a:spcAft>
              <a:buFont typeface="Wingdings 2"/>
              <a:buNone/>
              <a:defRPr/>
            </a:pPr>
            <a:r>
              <a:rPr lang="ru-RU" sz="1800" dirty="0" smtClean="0">
                <a:solidFill>
                  <a:schemeClr val="tx1"/>
                </a:solidFill>
                <a:effectLst>
                  <a:outerShdw blurRad="38100" dist="38100" dir="2700000" algn="tl">
                    <a:srgbClr val="000000">
                      <a:alpha val="43137"/>
                    </a:srgbClr>
                  </a:outerShdw>
                </a:effectLst>
              </a:rPr>
              <a:t>В своей книге "Начала" Евклид выбрал постулатами такие предложения и аксиомы, в которых легко убедиться на примере простейших построений с помощью циркуля и линейки или которые как бы сами собой разумеются. Например, такие: через две точки всегда можно провести одну и только одну прямую линию; из данной точки данным радиусом можно описать окружность; две параллельные прямые никогда не пересекаются; две величины, порознь равные третьей, равны между собой.</a:t>
            </a:r>
            <a:endParaRPr lang="ru-RU" sz="1800" dirty="0">
              <a:solidFill>
                <a:schemeClr val="tx1"/>
              </a:solidFill>
              <a:effectLst>
                <a:outerShdw blurRad="38100" dist="38100" dir="2700000" algn="tl">
                  <a:srgbClr val="000000">
                    <a:alpha val="43137"/>
                  </a:srgbClr>
                </a:outerShdw>
              </a:effectLst>
            </a:endParaRPr>
          </a:p>
        </p:txBody>
      </p:sp>
      <p:pic>
        <p:nvPicPr>
          <p:cNvPr id="5" name="Содержимое 4" descr="Oxyrhynchus_papyrus.jpg"/>
          <p:cNvPicPr>
            <a:picLocks noGrp="1" noChangeAspect="1"/>
          </p:cNvPicPr>
          <p:nvPr>
            <p:ph sz="half" idx="1"/>
          </p:nvPr>
        </p:nvPicPr>
        <p:blipFill>
          <a:blip r:embed="rId2" cstate="print"/>
          <a:stretch>
            <a:fillRect/>
          </a:stretch>
        </p:blipFill>
        <p:spPr>
          <a:xfrm>
            <a:off x="1467524" y="2420938"/>
            <a:ext cx="6188315" cy="3767137"/>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548680"/>
            <a:ext cx="4038600" cy="576064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Autofit/>
          </a:bodyPr>
          <a:lstStyle/>
          <a:p>
            <a:pPr eaLnBrk="1" fontAlgn="auto" hangingPunct="1">
              <a:spcBef>
                <a:spcPts val="0"/>
              </a:spcBef>
              <a:spcAft>
                <a:spcPts val="0"/>
              </a:spcAft>
              <a:buFont typeface="Wingdings 2"/>
              <a:buChar char=""/>
              <a:defRPr/>
            </a:pPr>
            <a:r>
              <a:rPr lang="ru-RU" sz="1800" dirty="0" smtClean="0">
                <a:solidFill>
                  <a:schemeClr val="tx1"/>
                </a:solidFill>
                <a:effectLst>
                  <a:outerShdw blurRad="38100" dist="38100" dir="2700000" algn="tl">
                    <a:srgbClr val="000000">
                      <a:alpha val="43137"/>
                    </a:srgbClr>
                  </a:outerShdw>
                </a:effectLst>
              </a:rPr>
              <a:t>На основе этих постулатов и аксиом он вывел все основные положения раздела геометрии о плоских фигурах - планиметрии, а с ее Помощью построил начала алгебры и учение о квадратных уравнениях. В той же книге он предложил метод определения площадей и объемов разных фигур, заложив основы стереометрии, и закончил свой труд учением о правильных многогранниках, которые являются объемными фигурами, все грани которых, равные между собой, — многоугольники. Евклид доказал, что существует всего пять правильных многогранников: тетраэдр, куб, октаэдр, додекаэдр и икосаэдр.</a:t>
            </a:r>
            <a:endParaRPr lang="ru-RU" sz="1800" dirty="0">
              <a:solidFill>
                <a:schemeClr val="tx1"/>
              </a:solidFill>
              <a:effectLst>
                <a:outerShdw blurRad="38100" dist="38100" dir="2700000" algn="tl">
                  <a:srgbClr val="000000">
                    <a:alpha val="43137"/>
                  </a:srgbClr>
                </a:outerShdw>
              </a:effectLst>
            </a:endParaRPr>
          </a:p>
        </p:txBody>
      </p:sp>
      <p:pic>
        <p:nvPicPr>
          <p:cNvPr id="5" name="Содержимое 4" descr="Sixteenth_stellation_of_icosahedron.png"/>
          <p:cNvPicPr>
            <a:picLocks noGrp="1" noChangeAspect="1"/>
          </p:cNvPicPr>
          <p:nvPr>
            <p:ph sz="half" idx="2"/>
          </p:nvPr>
        </p:nvPicPr>
        <p:blipFill>
          <a:blip r:embed="rId2" cstate="print"/>
          <a:stretch>
            <a:fillRect/>
          </a:stretch>
        </p:blipFill>
        <p:spPr>
          <a:xfrm>
            <a:off x="5220072" y="2060848"/>
            <a:ext cx="2865126" cy="2743206"/>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path" presetSubtype="0" accel="50000" decel="50000" fill="hold" nodeType="clickEffect">
                                  <p:stCondLst>
                                    <p:cond delay="0"/>
                                  </p:stCondLst>
                                  <p:childTnLst>
                                    <p:animMotion origin="layout" path="M 0.13004 0.00092 C 0.13403 -0.06615 0.08403 -0.12396 0.01702 -0.12813 C -0.04704 -0.13298 -0.10694 -0.08812 -0.11093 -0.02313 C -0.11597 0.037 -0.07395 0.09297 -0.01388 0.0969 C 0.04098 0.0999 0.09306 0.0629 0.09705 0.00693 C 0.10105 -0.04418 0.06598 -0.09205 0.01511 -0.09598 C -0.03194 -0.09899 -0.07604 -0.068 -0.07899 -0.02105 C -0.08194 0.02081 -0.05399 0.06198 -0.01198 0.06383 C 0.02605 0.06683 0.06198 0.04301 0.06511 0.00485 C 0.06702 -0.02914 0.04601 -0.06198 0.01302 -0.06406 C -0.01597 -0.06615 -0.04496 -0.04811 -0.04704 -0.01897 C -0.04895 0.00601 -0.03402 0.02983 -0.00989 0.03191 C 0.01007 0.03399 0.03108 0.02289 0.03212 0.003 C 0.03403 -0.01319 0.02605 -0.03007 0.01112 -0.03215 C -0.00104 -0.03215 -0.01302 -0.02799 -0.01493 -0.01712 C -0.01597 -0.01018 -0.01388 -0.00301 -0.00798 3.24699E-6 C -0.00503 0.00092 -0.00295 0.00092 -3.88889E-6 3.24699E-6 " pathEditMode="relative" rAng="0" ptsTypes="fffffffffffffffff">
                                      <p:cBhvr>
                                        <p:cTn id="6" dur="2000" fill="hold"/>
                                        <p:tgtEl>
                                          <p:spTgt spid="5"/>
                                        </p:tgtEl>
                                        <p:attrNameLst>
                                          <p:attrName>ppt_x</p:attrName>
                                          <p:attrName>ppt_y</p:attrName>
                                        </p:attrNameLst>
                                      </p:cBhvr>
                                      <p:rCtr x="-121" y="-1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620688"/>
            <a:ext cx="4038600" cy="4248472"/>
          </a:xfrm>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2">
            <a:schemeClr val="dk1"/>
          </a:fillRef>
          <a:effectRef idx="0">
            <a:scrgbClr r="0" g="0" b="0"/>
          </a:effectRef>
          <a:fontRef idx="major"/>
        </p:style>
        <p:txBody>
          <a:bodyPr>
            <a:normAutofit/>
          </a:bodyPr>
          <a:lstStyle/>
          <a:p>
            <a:pPr eaLnBrk="1" fontAlgn="auto" hangingPunct="1">
              <a:spcBef>
                <a:spcPts val="0"/>
              </a:spcBef>
              <a:spcAft>
                <a:spcPts val="0"/>
              </a:spcAft>
              <a:buFont typeface="Wingdings 2"/>
              <a:buChar char=""/>
              <a:defRPr/>
            </a:pPr>
            <a:r>
              <a:rPr lang="ru-RU" i="1" dirty="0" smtClean="0">
                <a:solidFill>
                  <a:schemeClr val="bg1"/>
                </a:solidFill>
              </a:rPr>
              <a:t>Евклидова геометрия служила единственной основой всей математики вплоть до изобретения в XIX в. новой неевклидовой геометрии Лобачевского.</a:t>
            </a:r>
            <a:endParaRPr lang="ru-RU" i="1" dirty="0">
              <a:solidFill>
                <a:schemeClr val="bg1"/>
              </a:solidFill>
            </a:endParaRPr>
          </a:p>
        </p:txBody>
      </p:sp>
      <p:pic>
        <p:nvPicPr>
          <p:cNvPr id="5" name="Содержимое 4" descr="pic4.jpg"/>
          <p:cNvPicPr>
            <a:picLocks noGrp="1" noChangeAspect="1"/>
          </p:cNvPicPr>
          <p:nvPr>
            <p:ph sz="half" idx="2"/>
          </p:nvPr>
        </p:nvPicPr>
        <p:blipFill>
          <a:blip r:embed="rId2" cstate="print"/>
          <a:stretch>
            <a:fillRect/>
          </a:stretch>
        </p:blipFill>
        <p:spPr>
          <a:xfrm>
            <a:off x="5092209" y="1646238"/>
            <a:ext cx="3150581" cy="4525962"/>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1365" fill="hold">
                                          <p:stCondLst>
                                            <p:cond delay="0"/>
                                          </p:stCondLst>
                                        </p:cTn>
                                        <p:tgtEl>
                                          <p:spTgt spid="5"/>
                                        </p:tgtEl>
                                        <p:attrNameLst>
                                          <p:attrName>style.rotation</p:attrName>
                                        </p:attrNameLst>
                                      </p:cBhvr>
                                      <p:to>
                                        <p:strVal val="-45.0"/>
                                      </p:to>
                                    </p:set>
                                    <p:anim calcmode="lin" valueType="num">
                                      <p:cBhvr>
                                        <p:cTn id="8" dur="1365" fill="hold">
                                          <p:stCondLst>
                                            <p:cond delay="136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136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468" decel="50000" autoRev="1" fill="hold">
                                          <p:stCondLst>
                                            <p:cond delay="136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408" fill="hold">
                                          <p:stCondLst>
                                            <p:cond delay="2592"/>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2413"/>
            <a:ext cx="8229600" cy="1143000"/>
          </a:xfrm>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1"/>
          </p:nvPr>
        </p:nvSpPr>
        <p:spPr>
          <a:xfrm>
            <a:off x="457200" y="476672"/>
            <a:ext cx="8219256" cy="169820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lstStyle/>
          <a:p>
            <a:pPr algn="just" eaLnBrk="1" fontAlgn="auto" hangingPunct="1">
              <a:spcAft>
                <a:spcPts val="0"/>
              </a:spcAft>
              <a:buFont typeface="Wingdings 2"/>
              <a:buNone/>
              <a:defRPr/>
            </a:pPr>
            <a:r>
              <a:rPr lang="ru-RU" sz="1800" dirty="0" smtClean="0">
                <a:solidFill>
                  <a:schemeClr val="tx1"/>
                </a:solidFill>
                <a:effectLst>
                  <a:outerShdw blurRad="38100" dist="38100" dir="2700000" algn="tl">
                    <a:srgbClr val="000000">
                      <a:alpha val="43137"/>
                    </a:srgbClr>
                  </a:outerShdw>
                </a:effectLst>
              </a:rPr>
              <a:t>Вслед за Евклидом, уже обладая стройной теорией, греки эллинистических государств совершили еще ряд выдающихся математических открытий. </a:t>
            </a:r>
            <a:r>
              <a:rPr lang="ru-RU" sz="1800" dirty="0" err="1" smtClean="0">
                <a:solidFill>
                  <a:schemeClr val="tx1"/>
                </a:solidFill>
                <a:effectLst>
                  <a:outerShdw blurRad="38100" dist="38100" dir="2700000" algn="tl">
                    <a:srgbClr val="000000">
                      <a:alpha val="43137"/>
                    </a:srgbClr>
                  </a:outerShdw>
                </a:effectLst>
              </a:rPr>
              <a:t>Аполлоний</a:t>
            </a:r>
            <a:r>
              <a:rPr lang="ru-RU" sz="1800" dirty="0" smtClean="0">
                <a:solidFill>
                  <a:schemeClr val="tx1"/>
                </a:solidFill>
                <a:effectLst>
                  <a:outerShdw blurRad="38100" dist="38100" dir="2700000" algn="tl">
                    <a:srgbClr val="000000">
                      <a:alpha val="43137"/>
                    </a:srgbClr>
                  </a:outerShdw>
                </a:effectLst>
              </a:rPr>
              <a:t> из </a:t>
            </a:r>
            <a:r>
              <a:rPr lang="ru-RU" sz="1800" dirty="0" err="1" smtClean="0">
                <a:solidFill>
                  <a:schemeClr val="tx1"/>
                </a:solidFill>
                <a:effectLst>
                  <a:outerShdw blurRad="38100" dist="38100" dir="2700000" algn="tl">
                    <a:srgbClr val="000000">
                      <a:alpha val="43137"/>
                    </a:srgbClr>
                  </a:outerShdw>
                </a:effectLst>
              </a:rPr>
              <a:t>Перг</a:t>
            </a:r>
            <a:r>
              <a:rPr lang="ru-RU" sz="1800" dirty="0" smtClean="0">
                <a:solidFill>
                  <a:schemeClr val="tx1"/>
                </a:solidFill>
                <a:effectLst>
                  <a:outerShdw blurRad="38100" dist="38100" dir="2700000" algn="tl">
                    <a:srgbClr val="000000">
                      <a:alpha val="43137"/>
                    </a:srgbClr>
                  </a:outerShdw>
                </a:effectLst>
              </a:rPr>
              <a:t>, живший в 262-200 гг. до н. э. и заслуживший прозвище "великого геометра", и Архимед </a:t>
            </a:r>
            <a:r>
              <a:rPr lang="ru-RU" sz="1800" dirty="0" err="1" smtClean="0">
                <a:solidFill>
                  <a:schemeClr val="tx1"/>
                </a:solidFill>
                <a:effectLst>
                  <a:outerShdw blurRad="38100" dist="38100" dir="2700000" algn="tl">
                    <a:srgbClr val="000000">
                      <a:alpha val="43137"/>
                    </a:srgbClr>
                  </a:outerShdw>
                </a:effectLst>
              </a:rPr>
              <a:t>Сиракузский</a:t>
            </a:r>
            <a:r>
              <a:rPr lang="ru-RU" sz="1800" dirty="0" smtClean="0">
                <a:solidFill>
                  <a:schemeClr val="tx1"/>
                </a:solidFill>
                <a:effectLst>
                  <a:outerShdw blurRad="38100" dist="38100" dir="2700000" algn="tl">
                    <a:srgbClr val="000000">
                      <a:alpha val="43137"/>
                    </a:srgbClr>
                  </a:outerShdw>
                </a:effectLst>
              </a:rPr>
              <a:t> (287-212 гг. до н. э.) исследовали значение числа 71. Архимед установил его значение как 3,1416.</a:t>
            </a:r>
            <a:endParaRPr lang="ru-RU" sz="1800" dirty="0">
              <a:solidFill>
                <a:schemeClr val="tx1"/>
              </a:solidFill>
              <a:effectLst>
                <a:outerShdw blurRad="38100" dist="38100" dir="2700000" algn="tl">
                  <a:srgbClr val="000000">
                    <a:alpha val="43137"/>
                  </a:srgbClr>
                </a:outerShdw>
              </a:effectLst>
            </a:endParaRPr>
          </a:p>
        </p:txBody>
      </p:sp>
      <p:sp>
        <p:nvSpPr>
          <p:cNvPr id="4" name="Текст 3"/>
          <p:cNvSpPr>
            <a:spLocks noGrp="1"/>
          </p:cNvSpPr>
          <p:nvPr>
            <p:ph type="body" sz="half" idx="3"/>
          </p:nvPr>
        </p:nvSpPr>
        <p:spPr/>
        <p:txBody>
          <a:bodyPr/>
          <a:lstStyle/>
          <a:p>
            <a:pPr eaLnBrk="1" fontAlgn="auto" hangingPunct="1">
              <a:spcAft>
                <a:spcPts val="0"/>
              </a:spcAft>
              <a:buFont typeface="Wingdings 2"/>
              <a:buNone/>
              <a:defRPr/>
            </a:pPr>
            <a:endParaRPr lang="ru-RU" dirty="0"/>
          </a:p>
        </p:txBody>
      </p:sp>
      <p:pic>
        <p:nvPicPr>
          <p:cNvPr id="7" name="Содержимое 6" descr="apolo.jpg"/>
          <p:cNvPicPr>
            <a:picLocks noGrp="1" noChangeAspect="1"/>
          </p:cNvPicPr>
          <p:nvPr>
            <p:ph sz="quarter" idx="2"/>
          </p:nvPr>
        </p:nvPicPr>
        <p:blipFill>
          <a:blip r:embed="rId2" cstate="print"/>
          <a:stretch>
            <a:fillRect/>
          </a:stretch>
        </p:blipFill>
        <p:spPr>
          <a:xfrm>
            <a:off x="1058259" y="2362200"/>
            <a:ext cx="2838069" cy="3941763"/>
          </a:xfrm>
          <a:prstGeom prst="roundRect">
            <a:avLst>
              <a:gd name="adj" fmla="val 8594"/>
            </a:avLst>
          </a:prstGeom>
          <a:solidFill>
            <a:srgbClr val="FFFFFF">
              <a:shade val="85000"/>
            </a:srgbClr>
          </a:solidFill>
          <a:effectLst>
            <a:reflection blurRad="12700" stA="38000" endPos="28000" dist="5000" dir="5400000" sy="-100000" algn="bl" rotWithShape="0"/>
          </a:effectLst>
        </p:spPr>
      </p:pic>
      <p:pic>
        <p:nvPicPr>
          <p:cNvPr id="8" name="Содержимое 7" descr="552470.jpg"/>
          <p:cNvPicPr>
            <a:picLocks noGrp="1" noChangeAspect="1"/>
          </p:cNvPicPr>
          <p:nvPr>
            <p:ph sz="quarter" idx="4"/>
          </p:nvPr>
        </p:nvPicPr>
        <p:blipFill>
          <a:blip r:embed="rId3" cstate="print"/>
          <a:stretch>
            <a:fillRect/>
          </a:stretch>
        </p:blipFill>
        <p:spPr>
          <a:xfrm>
            <a:off x="5187751" y="2362200"/>
            <a:ext cx="2956322" cy="3941763"/>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idx="1"/>
          </p:nvPr>
        </p:nvSpPr>
        <p:spPr>
          <a:xfrm>
            <a:off x="457200" y="476672"/>
            <a:ext cx="8229600" cy="569584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rmAutofit fontScale="70000" lnSpcReduction="20000"/>
          </a:bodyPr>
          <a:lstStyle/>
          <a:p>
            <a:pPr algn="just" eaLnBrk="1" fontAlgn="auto" hangingPunct="1">
              <a:spcBef>
                <a:spcPts val="0"/>
              </a:spcBef>
              <a:spcAft>
                <a:spcPts val="0"/>
              </a:spcAft>
              <a:buFont typeface="Wingdings 2"/>
              <a:buChar char=""/>
              <a:defRPr/>
            </a:pPr>
            <a:r>
              <a:rPr lang="ru-RU" dirty="0" smtClean="0">
                <a:solidFill>
                  <a:schemeClr val="tx1"/>
                </a:solidFill>
                <a:effectLst>
                  <a:outerShdw blurRad="38100" dist="38100" dir="2700000" algn="tl">
                    <a:srgbClr val="000000">
                      <a:alpha val="43137"/>
                    </a:srgbClr>
                  </a:outerShdw>
                </a:effectLst>
              </a:rPr>
              <a:t>Искусный изобретатель и основатель механики Архимед взялся однажды за такую задачу, решить которую, казалось бы, могут только джины из сказки. И решил ее. Архимед сосчитал все песчинки вселенной. Он написал целое сочинение, посвященное решению этой задачи, называлось оно "Псаммит" ("Исчисление песка"). Конечно, Архимед ошибочно предполагал, что вселенная конечна и заключена внутри сферы, на поверхности которой расположены звезды, но эта ошибка не может умалить его достижений. Примерно оценив размеры такой вселенной, Архимед предположил, что вся она заполнена песком, и показал, что этот песок можно сосчитать. Главной заслугой Архимеда является то, что при подсчете песчинок он создал систему счета и записи больших чисел. Никто до него даже представить не мог себе, что можно записать кратко такое большое число, которое отражает несметное количество песчинок пусть и в ограниченной, но очень большой вселенной.</a:t>
            </a:r>
            <a:endParaRPr lang="ru-RU" dirty="0">
              <a:solidFill>
                <a:schemeClr val="tx1"/>
              </a:solidFill>
              <a:effectLst>
                <a:outerShdw blurRad="38100" dist="38100" dir="2700000" algn="tl">
                  <a:srgbClr val="000000">
                    <a:alpha val="43137"/>
                  </a:srgbClr>
                </a:outerShdw>
              </a:effectLst>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idx="1"/>
          </p:nvPr>
        </p:nvSpPr>
        <p:spPr>
          <a:xfrm>
            <a:off x="457200" y="476672"/>
            <a:ext cx="8229600" cy="569584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rmAutofit fontScale="85000" lnSpcReduction="10000"/>
          </a:bodyPr>
          <a:lstStyle/>
          <a:p>
            <a:pPr eaLnBrk="1" fontAlgn="auto" hangingPunct="1">
              <a:spcBef>
                <a:spcPts val="0"/>
              </a:spcBef>
              <a:spcAft>
                <a:spcPts val="0"/>
              </a:spcAft>
              <a:buFont typeface="Wingdings 2"/>
              <a:buChar char=""/>
              <a:defRPr/>
            </a:pPr>
            <a:r>
              <a:rPr lang="ru-RU" dirty="0" smtClean="0">
                <a:solidFill>
                  <a:schemeClr val="tx1"/>
                </a:solidFill>
                <a:effectLst>
                  <a:outerShdw blurRad="38100" dist="38100" dir="2700000" algn="tl">
                    <a:srgbClr val="000000">
                      <a:alpha val="43137"/>
                    </a:srgbClr>
                  </a:outerShdw>
                </a:effectLst>
              </a:rPr>
              <a:t>Архимед для этого разбил все числа на разряды - </a:t>
            </a:r>
            <a:r>
              <a:rPr lang="ru-RU" dirty="0" err="1" smtClean="0">
                <a:solidFill>
                  <a:schemeClr val="tx1"/>
                </a:solidFill>
                <a:effectLst>
                  <a:outerShdw blurRad="38100" dist="38100" dir="2700000" algn="tl">
                    <a:srgbClr val="000000">
                      <a:alpha val="43137"/>
                    </a:srgbClr>
                  </a:outerShdw>
                </a:effectLst>
              </a:rPr>
              <a:t>октады</a:t>
            </a:r>
            <a:r>
              <a:rPr lang="ru-RU" dirty="0" smtClean="0">
                <a:solidFill>
                  <a:schemeClr val="tx1"/>
                </a:solidFill>
                <a:effectLst>
                  <a:outerShdw blurRad="38100" dist="38100" dir="2700000" algn="tl">
                    <a:srgbClr val="000000">
                      <a:alpha val="43137"/>
                    </a:srgbClr>
                  </a:outerShdw>
                </a:effectLst>
              </a:rPr>
              <a:t>. В первую </a:t>
            </a:r>
            <a:r>
              <a:rPr lang="ru-RU" dirty="0" err="1" smtClean="0">
                <a:solidFill>
                  <a:schemeClr val="tx1"/>
                </a:solidFill>
                <a:effectLst>
                  <a:outerShdw blurRad="38100" dist="38100" dir="2700000" algn="tl">
                    <a:srgbClr val="000000">
                      <a:alpha val="43137"/>
                    </a:srgbClr>
                  </a:outerShdw>
                </a:effectLst>
              </a:rPr>
              <a:t>октаду</a:t>
            </a:r>
            <a:r>
              <a:rPr lang="ru-RU" dirty="0" smtClean="0">
                <a:solidFill>
                  <a:schemeClr val="tx1"/>
                </a:solidFill>
                <a:effectLst>
                  <a:outerShdw blurRad="38100" dist="38100" dir="2700000" algn="tl">
                    <a:srgbClr val="000000">
                      <a:alpha val="43137"/>
                    </a:srgbClr>
                  </a:outerShdw>
                </a:effectLst>
              </a:rPr>
              <a:t> входили все числа, меньшие </a:t>
            </a:r>
            <a:r>
              <a:rPr lang="ru-RU" dirty="0" err="1" smtClean="0">
                <a:solidFill>
                  <a:schemeClr val="tx1"/>
                </a:solidFill>
                <a:effectLst>
                  <a:outerShdw blurRad="38100" dist="38100" dir="2700000" algn="tl">
                    <a:srgbClr val="000000">
                      <a:alpha val="43137"/>
                    </a:srgbClr>
                  </a:outerShdw>
                </a:effectLst>
              </a:rPr>
              <a:t>мириада</a:t>
            </a:r>
            <a:r>
              <a:rPr lang="ru-RU" dirty="0" smtClean="0">
                <a:solidFill>
                  <a:schemeClr val="tx1"/>
                </a:solidFill>
                <a:effectLst>
                  <a:outerShdw blurRad="38100" dist="38100" dir="2700000" algn="tl">
                    <a:srgbClr val="000000">
                      <a:alpha val="43137"/>
                    </a:srgbClr>
                  </a:outerShdw>
                </a:effectLst>
              </a:rPr>
              <a:t> мириад, то есть от 1 до 108 - 1. Число 108 является единицей второй </a:t>
            </a:r>
            <a:r>
              <a:rPr lang="ru-RU" dirty="0" err="1" smtClean="0">
                <a:solidFill>
                  <a:schemeClr val="tx1"/>
                </a:solidFill>
                <a:effectLst>
                  <a:outerShdw blurRad="38100" dist="38100" dir="2700000" algn="tl">
                    <a:srgbClr val="000000">
                      <a:alpha val="43137"/>
                    </a:srgbClr>
                  </a:outerShdw>
                </a:effectLst>
              </a:rPr>
              <a:t>октады</a:t>
            </a:r>
            <a:r>
              <a:rPr lang="ru-RU" dirty="0" smtClean="0">
                <a:solidFill>
                  <a:schemeClr val="tx1"/>
                </a:solidFill>
                <a:effectLst>
                  <a:outerShdw blurRad="38100" dist="38100" dir="2700000" algn="tl">
                    <a:srgbClr val="000000">
                      <a:alpha val="43137"/>
                    </a:srgbClr>
                  </a:outerShdw>
                </a:effectLst>
              </a:rPr>
              <a:t>, в которую входят числа от 108 до 102x8 - 1. Число 102x8 является единицей третьей </a:t>
            </a:r>
            <a:r>
              <a:rPr lang="ru-RU" dirty="0" err="1" smtClean="0">
                <a:solidFill>
                  <a:schemeClr val="tx1"/>
                </a:solidFill>
                <a:effectLst>
                  <a:outerShdw blurRad="38100" dist="38100" dir="2700000" algn="tl">
                    <a:srgbClr val="000000">
                      <a:alpha val="43137"/>
                    </a:srgbClr>
                  </a:outerShdw>
                </a:effectLst>
              </a:rPr>
              <a:t>октады</a:t>
            </a:r>
            <a:r>
              <a:rPr lang="ru-RU" dirty="0" smtClean="0">
                <a:solidFill>
                  <a:schemeClr val="tx1"/>
                </a:solidFill>
                <a:effectLst>
                  <a:outerShdw blurRad="38100" dist="38100" dir="2700000" algn="tl">
                    <a:srgbClr val="000000">
                      <a:alpha val="43137"/>
                    </a:srgbClr>
                  </a:outerShdw>
                </a:effectLst>
              </a:rPr>
              <a:t>, и так далее до </a:t>
            </a:r>
            <a:r>
              <a:rPr lang="ru-RU" dirty="0" err="1" smtClean="0">
                <a:solidFill>
                  <a:schemeClr val="tx1"/>
                </a:solidFill>
                <a:effectLst>
                  <a:outerShdw blurRad="38100" dist="38100" dir="2700000" algn="tl">
                    <a:srgbClr val="000000">
                      <a:alpha val="43137"/>
                    </a:srgbClr>
                  </a:outerShdw>
                </a:effectLst>
              </a:rPr>
              <a:t>мириадо-мириадной</a:t>
            </a:r>
            <a:r>
              <a:rPr lang="ru-RU" dirty="0" smtClean="0">
                <a:solidFill>
                  <a:schemeClr val="tx1"/>
                </a:solidFill>
                <a:effectLst>
                  <a:outerShdw blurRad="38100" dist="38100" dir="2700000" algn="tl">
                    <a:srgbClr val="000000">
                      <a:alpha val="43137"/>
                    </a:srgbClr>
                  </a:outerShdw>
                </a:effectLst>
              </a:rPr>
              <a:t>. Все </a:t>
            </a:r>
            <a:r>
              <a:rPr lang="ru-RU" dirty="0" err="1" smtClean="0">
                <a:solidFill>
                  <a:schemeClr val="tx1"/>
                </a:solidFill>
                <a:effectLst>
                  <a:outerShdw blurRad="38100" dist="38100" dir="2700000" algn="tl">
                    <a:srgbClr val="000000">
                      <a:alpha val="43137"/>
                    </a:srgbClr>
                  </a:outerShdw>
                </a:effectLst>
              </a:rPr>
              <a:t>октады</a:t>
            </a:r>
            <a:r>
              <a:rPr lang="ru-RU" dirty="0" smtClean="0">
                <a:solidFill>
                  <a:schemeClr val="tx1"/>
                </a:solidFill>
                <a:effectLst>
                  <a:outerShdw blurRad="38100" dist="38100" dir="2700000" algn="tl">
                    <a:srgbClr val="000000">
                      <a:alpha val="43137"/>
                    </a:srgbClr>
                  </a:outerShdw>
                </a:effectLst>
              </a:rPr>
              <a:t> Архимед объединял в первый период, вслед за которым начинался счет </a:t>
            </a:r>
            <a:r>
              <a:rPr lang="ru-RU" dirty="0" err="1" smtClean="0">
                <a:solidFill>
                  <a:schemeClr val="tx1"/>
                </a:solidFill>
                <a:effectLst>
                  <a:outerShdw blurRad="38100" dist="38100" dir="2700000" algn="tl">
                    <a:srgbClr val="000000">
                      <a:alpha val="43137"/>
                    </a:srgbClr>
                  </a:outerShdw>
                </a:effectLst>
              </a:rPr>
              <a:t>октад</a:t>
            </a:r>
            <a:r>
              <a:rPr lang="ru-RU" dirty="0" smtClean="0">
                <a:solidFill>
                  <a:schemeClr val="tx1"/>
                </a:solidFill>
                <a:effectLst>
                  <a:outerShdw blurRad="38100" dist="38100" dir="2700000" algn="tl">
                    <a:srgbClr val="000000">
                      <a:alpha val="43137"/>
                    </a:srgbClr>
                  </a:outerShdw>
                </a:effectLst>
              </a:rPr>
              <a:t> следующего периода. Очевидно, что таким способом можно продолжать счет до бесконечности, объединив периоды в какой-нибудь еще более емкий разряд. Правда, Архимеду это не понадобилось, потому что его песчинки кончились раньше - еще в восьмой </a:t>
            </a:r>
            <a:r>
              <a:rPr lang="ru-RU" dirty="0" err="1" smtClean="0">
                <a:solidFill>
                  <a:schemeClr val="tx1"/>
                </a:solidFill>
                <a:effectLst>
                  <a:outerShdw blurRad="38100" dist="38100" dir="2700000" algn="tl">
                    <a:srgbClr val="000000">
                      <a:alpha val="43137"/>
                    </a:srgbClr>
                  </a:outerShdw>
                </a:effectLst>
              </a:rPr>
              <a:t>октаде</a:t>
            </a:r>
            <a:r>
              <a:rPr lang="ru-RU" dirty="0" smtClean="0">
                <a:solidFill>
                  <a:schemeClr val="tx1"/>
                </a:solidFill>
                <a:effectLst>
                  <a:outerShdw blurRad="38100" dist="38100" dir="2700000" algn="tl">
                    <a:srgbClr val="000000">
                      <a:alpha val="43137"/>
                    </a:srgbClr>
                  </a:outerShdw>
                </a:effectLst>
              </a:rPr>
              <a:t> первого периода.</a:t>
            </a:r>
            <a:endParaRPr lang="ru-RU" dirty="0">
              <a:solidFill>
                <a:schemeClr val="tx1"/>
              </a:solidFill>
              <a:effectLst>
                <a:outerShdw blurRad="38100" dist="38100" dir="2700000" algn="tl">
                  <a:srgbClr val="000000">
                    <a:alpha val="43137"/>
                  </a:srgbClr>
                </a:outerShdw>
              </a:effectLst>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1143000"/>
          </a:xfrm>
        </p:spPr>
        <p:txBody>
          <a:bodyPr/>
          <a:lstStyle/>
          <a:p>
            <a:pPr marL="54864" indent="0" algn="just" eaLnBrk="1" fontAlgn="auto" hangingPunct="1">
              <a:spcAft>
                <a:spcPts val="0"/>
              </a:spcAft>
              <a:defRPr/>
            </a:pPr>
            <a:r>
              <a:rPr lang="ru-RU" sz="2000" dirty="0" smtClean="0">
                <a:solidFill>
                  <a:schemeClr val="tx2">
                    <a:tint val="100000"/>
                    <a:shade val="90000"/>
                    <a:satMod val="250000"/>
                    <a:alpha val="100000"/>
                  </a:schemeClr>
                </a:solidFill>
              </a:rPr>
              <a:t>После того, как Архимед совершил свой сказочный математический подвиг, человечество уже не видело предела своим возможностям в познании.</a:t>
            </a:r>
            <a:endParaRPr lang="ru-RU" sz="2000" dirty="0">
              <a:solidFill>
                <a:schemeClr val="tx2">
                  <a:tint val="100000"/>
                  <a:shade val="90000"/>
                  <a:satMod val="250000"/>
                  <a:alpha val="100000"/>
                </a:schemeClr>
              </a:solidFill>
            </a:endParaRPr>
          </a:p>
        </p:txBody>
      </p:sp>
      <p:pic>
        <p:nvPicPr>
          <p:cNvPr id="4" name="Содержимое 3" descr="1964.jpg"/>
          <p:cNvPicPr>
            <a:picLocks noGrp="1" noChangeAspect="1"/>
          </p:cNvPicPr>
          <p:nvPr>
            <p:ph idx="1"/>
          </p:nvPr>
        </p:nvPicPr>
        <p:blipFill>
          <a:blip r:embed="rId2" cstate="print"/>
          <a:stretch>
            <a:fillRect/>
          </a:stretch>
        </p:blipFill>
        <p:spPr>
          <a:xfrm>
            <a:off x="1737738" y="1646238"/>
            <a:ext cx="5668524" cy="4525962"/>
          </a:xfrm>
          <a:effectLst>
            <a:softEdge rad="11250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62525" y="304800"/>
            <a:ext cx="3932238" cy="762000"/>
          </a:xfrm>
        </p:spPr>
        <p:txBody>
          <a:bodyPr/>
          <a:lstStyle/>
          <a:p>
            <a:pPr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2"/>
          </p:nvPr>
        </p:nvSpPr>
        <p:spPr>
          <a:xfrm>
            <a:off x="251520" y="260648"/>
            <a:ext cx="8643536" cy="191371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rmAutofit/>
          </a:bodyPr>
          <a:lstStyle/>
          <a:p>
            <a:pPr algn="just" eaLnBrk="1" fontAlgn="auto" hangingPunct="1">
              <a:spcAft>
                <a:spcPts val="0"/>
              </a:spcAft>
              <a:buFont typeface="Wingdings 2"/>
              <a:buNone/>
              <a:defRPr/>
            </a:pPr>
            <a:r>
              <a:rPr lang="ru-RU" sz="2800" dirty="0" smtClean="0">
                <a:solidFill>
                  <a:schemeClr val="tx1"/>
                </a:solidFill>
                <a:effectLst>
                  <a:outerShdw blurRad="38100" dist="38100" dir="2700000" algn="tl">
                    <a:srgbClr val="000000">
                      <a:alpha val="43137"/>
                    </a:srgbClr>
                  </a:outerShdw>
                </a:effectLst>
              </a:rPr>
              <a:t>Ни один народ древности не сделал столько для развития современных наук и искусств, как жители Эллады и эллинистических государств.</a:t>
            </a:r>
            <a:endParaRPr lang="ru-RU" dirty="0">
              <a:solidFill>
                <a:schemeClr val="tx1"/>
              </a:solidFill>
              <a:effectLst>
                <a:outerShdw blurRad="38100" dist="38100" dir="2700000" algn="tl">
                  <a:srgbClr val="000000">
                    <a:alpha val="43137"/>
                  </a:srgbClr>
                </a:outerShdw>
              </a:effectLst>
            </a:endParaRPr>
          </a:p>
        </p:txBody>
      </p:sp>
      <p:pic>
        <p:nvPicPr>
          <p:cNvPr id="5" name="Содержимое 4" descr="1008_pub.jpg"/>
          <p:cNvPicPr>
            <a:picLocks noGrp="1" noChangeAspect="1"/>
          </p:cNvPicPr>
          <p:nvPr>
            <p:ph sz="half" idx="1"/>
          </p:nvPr>
        </p:nvPicPr>
        <p:blipFill>
          <a:blip r:embed="rId2" cstate="print"/>
          <a:stretch>
            <a:fillRect/>
          </a:stretch>
        </p:blipFill>
        <p:spPr>
          <a:xfrm>
            <a:off x="2051720" y="2564904"/>
            <a:ext cx="5544616" cy="3240360"/>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404813"/>
            <a:ext cx="4038600" cy="5767387"/>
          </a:xfrm>
        </p:spPr>
        <p:txBody>
          <a:bodyPr>
            <a:normAutofit fontScale="92500"/>
          </a:bodyPr>
          <a:lstStyle/>
          <a:p>
            <a:pPr eaLnBrk="1" fontAlgn="auto" hangingPunct="1">
              <a:spcBef>
                <a:spcPts val="0"/>
              </a:spcBef>
              <a:spcAft>
                <a:spcPts val="0"/>
              </a:spcAft>
              <a:buFont typeface="Wingdings 2"/>
              <a:buChar char=""/>
              <a:defRPr/>
            </a:pPr>
            <a:r>
              <a:rPr lang="ru-RU" dirty="0" smtClean="0">
                <a:effectLst>
                  <a:outerShdw blurRad="38100" dist="38100" dir="2700000" algn="tl">
                    <a:srgbClr val="000000">
                      <a:alpha val="43137"/>
                    </a:srgbClr>
                  </a:outerShdw>
                </a:effectLst>
              </a:rPr>
              <a:t>Имя уроженца </a:t>
            </a:r>
            <a:r>
              <a:rPr lang="ru-RU" dirty="0" err="1" smtClean="0">
                <a:effectLst>
                  <a:outerShdw blurRad="38100" dist="38100" dir="2700000" algn="tl">
                    <a:srgbClr val="000000">
                      <a:alpha val="43137"/>
                    </a:srgbClr>
                  </a:outerShdw>
                </a:effectLst>
              </a:rPr>
              <a:t>Самоса</a:t>
            </a:r>
            <a:r>
              <a:rPr lang="ru-RU" dirty="0" smtClean="0">
                <a:effectLst>
                  <a:outerShdw blurRad="38100" dist="38100" dir="2700000" algn="tl">
                    <a:srgbClr val="000000">
                      <a:alpha val="43137"/>
                    </a:srgbClr>
                  </a:outerShdw>
                </a:effectLst>
              </a:rPr>
              <a:t>, философа и математика Пифагора, жившего в конце VI в. до н.э., известно и сейчас так же, как во времена Древней Греции и Древнего Рима. В школе изучают знаменитую теорему Пифагора о числовых соотношениях сторон в прямоугольном треугольнике.</a:t>
            </a:r>
            <a:endParaRPr lang="ru-RU" dirty="0">
              <a:effectLst>
                <a:outerShdw blurRad="38100" dist="38100" dir="2700000" algn="tl">
                  <a:srgbClr val="000000">
                    <a:alpha val="43137"/>
                  </a:srgbClr>
                </a:outerShdw>
              </a:effectLst>
            </a:endParaRPr>
          </a:p>
        </p:txBody>
      </p:sp>
      <p:pic>
        <p:nvPicPr>
          <p:cNvPr id="7" name="Содержимое 6" descr="9268.jpg"/>
          <p:cNvPicPr>
            <a:picLocks noGrp="1" noChangeAspect="1"/>
          </p:cNvPicPr>
          <p:nvPr>
            <p:ph sz="half" idx="2"/>
          </p:nvPr>
        </p:nvPicPr>
        <p:blipFill>
          <a:blip r:embed="rId2" cstate="print"/>
          <a:stretch>
            <a:fillRect/>
          </a:stretch>
        </p:blipFill>
        <p:spPr>
          <a:xfrm>
            <a:off x="5076056" y="1124744"/>
            <a:ext cx="3127314" cy="4525962"/>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404813"/>
            <a:ext cx="8291513" cy="2303462"/>
          </a:xfrm>
        </p:spPr>
        <p:txBody>
          <a:bodyPr>
            <a:normAutofit fontScale="70000" lnSpcReduction="20000"/>
          </a:bodyPr>
          <a:lstStyle/>
          <a:p>
            <a:pPr eaLnBrk="1" fontAlgn="auto" hangingPunct="1">
              <a:spcBef>
                <a:spcPts val="0"/>
              </a:spcBef>
              <a:spcAft>
                <a:spcPts val="0"/>
              </a:spcAft>
              <a:buFont typeface="Wingdings 2"/>
              <a:buChar char=""/>
              <a:defRPr/>
            </a:pPr>
            <a:r>
              <a:rPr lang="ru-RU" dirty="0" smtClean="0">
                <a:effectLst>
                  <a:outerShdw blurRad="38100" dist="38100" dir="2700000" algn="tl">
                    <a:srgbClr val="000000">
                      <a:alpha val="43137"/>
                    </a:srgbClr>
                  </a:outerShdw>
                </a:effectLst>
              </a:rPr>
              <a:t>Так называемые "пифагорейские" треугольники были известны еще в Древнем Египте. Пифагорейскими называются такие подобные треугольники, стороны которых соотносятся как 3:4:5, все они являются прямоугольными. Египтянам знание этого соотношения помогало при вычислении площадей прямоугольных земельных наделов. Пифагору же приписывают установление более общего соотношения сторон прямоугольного треугольника. Теорема его имени гласит, что сумма квадратов катетов равна квадрату гипотенузы.</a:t>
            </a:r>
            <a:endParaRPr lang="ru-RU" dirty="0">
              <a:effectLst>
                <a:outerShdw blurRad="38100" dist="38100" dir="2700000" algn="tl">
                  <a:srgbClr val="000000">
                    <a:alpha val="43137"/>
                  </a:srgbClr>
                </a:outerShdw>
              </a:effectLst>
            </a:endParaRPr>
          </a:p>
        </p:txBody>
      </p:sp>
      <p:pic>
        <p:nvPicPr>
          <p:cNvPr id="5" name="Содержимое 4" descr="13392351_egipet.jpg"/>
          <p:cNvPicPr>
            <a:picLocks noGrp="1" noChangeAspect="1"/>
          </p:cNvPicPr>
          <p:nvPr>
            <p:ph sz="half" idx="2"/>
          </p:nvPr>
        </p:nvPicPr>
        <p:blipFill>
          <a:blip r:embed="rId2" cstate="print"/>
          <a:stretch>
            <a:fillRect/>
          </a:stretch>
        </p:blipFill>
        <p:spPr>
          <a:xfrm>
            <a:off x="2303991" y="2708275"/>
            <a:ext cx="4618567" cy="3463925"/>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476672"/>
            <a:ext cx="4038600" cy="569552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normAutofit fontScale="70000" lnSpcReduction="20000"/>
          </a:bodyPr>
          <a:lstStyle/>
          <a:p>
            <a:pPr eaLnBrk="1" fontAlgn="auto" hangingPunct="1">
              <a:spcBef>
                <a:spcPts val="0"/>
              </a:spcBef>
              <a:spcAft>
                <a:spcPts val="0"/>
              </a:spcAft>
              <a:buFont typeface="Wingdings 2"/>
              <a:buChar char=""/>
              <a:defRPr/>
            </a:pPr>
            <a:r>
              <a:rPr lang="ru-RU" dirty="0" smtClean="0">
                <a:solidFill>
                  <a:schemeClr val="tx1"/>
                </a:solidFill>
                <a:effectLst>
                  <a:outerShdw blurRad="38100" dist="38100" dir="2700000" algn="tl">
                    <a:srgbClr val="000000">
                      <a:alpha val="43137"/>
                    </a:srgbClr>
                  </a:outerShdw>
                </a:effectLst>
              </a:rPr>
              <a:t>Опираясь на математические знания, Пифагор создал целое религиозно-философское учение, в котором число провозглашалось как основа всего существующего мира. Все законы и устройство мира по Пифагору подчиняются четким математическим законам гармонии, заложенным в звучании небесных сфер - луны, солнца, пяти планет и звезд. Расстояние между сферами и издаваемые ими звуки соответствуют гармоническим музыкальным интервалам. И в наши дни эта теория гармонии космоса имеет своих приверженцев.</a:t>
            </a:r>
            <a:endParaRPr lang="ru-RU" dirty="0">
              <a:solidFill>
                <a:schemeClr val="tx1"/>
              </a:solidFill>
              <a:effectLst>
                <a:outerShdw blurRad="38100" dist="38100" dir="2700000" algn="tl">
                  <a:srgbClr val="000000">
                    <a:alpha val="43137"/>
                  </a:srgbClr>
                </a:outerShdw>
              </a:effectLst>
            </a:endParaRPr>
          </a:p>
        </p:txBody>
      </p:sp>
      <p:pic>
        <p:nvPicPr>
          <p:cNvPr id="5" name="Содержимое 4" descr="3.jpg"/>
          <p:cNvPicPr>
            <a:picLocks noGrp="1" noChangeAspect="1"/>
          </p:cNvPicPr>
          <p:nvPr>
            <p:ph sz="half" idx="2"/>
          </p:nvPr>
        </p:nvPicPr>
        <p:blipFill>
          <a:blip r:embed="rId2" cstate="print"/>
          <a:stretch>
            <a:fillRect/>
          </a:stretch>
        </p:blipFill>
        <p:spPr>
          <a:xfrm>
            <a:off x="5076056" y="1196752"/>
            <a:ext cx="3096344" cy="4536504"/>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62525" y="304800"/>
            <a:ext cx="3932238" cy="762000"/>
          </a:xfrm>
        </p:spPr>
        <p:txBody>
          <a:bodyPr/>
          <a:lstStyle/>
          <a:p>
            <a:pPr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2"/>
          </p:nvPr>
        </p:nvSpPr>
        <p:spPr>
          <a:xfrm>
            <a:off x="179512" y="260648"/>
            <a:ext cx="8715544" cy="2160240"/>
          </a:xfrm>
          <a:no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algn="just" eaLnBrk="1" fontAlgn="auto" hangingPunct="1">
              <a:spcAft>
                <a:spcPts val="0"/>
              </a:spcAft>
              <a:buFont typeface="Wingdings 2"/>
              <a:buNone/>
              <a:defRPr/>
            </a:pPr>
            <a:r>
              <a:rPr lang="ru-RU" sz="2000" dirty="0" smtClean="0">
                <a:effectLst>
                  <a:outerShdw blurRad="38100" dist="38100" dir="2700000" algn="tl">
                    <a:srgbClr val="000000">
                      <a:alpha val="43137"/>
                    </a:srgbClr>
                  </a:outerShdw>
                </a:effectLst>
              </a:rPr>
              <a:t>Открытия Пифагора, основанные на применении математических методов, сыграли большую роль в развитии астрономии и географии. В частности, он одним из первых утверждал, что Земля имеет шарообразную форму. Учился же Пифагор математике в Египте и Вавилоне. Считается, что он первым применил в геометрии метод логического доказательства.</a:t>
            </a:r>
            <a:endParaRPr lang="ru-RU" sz="2000" dirty="0">
              <a:effectLst>
                <a:outerShdw blurRad="38100" dist="38100" dir="2700000" algn="tl">
                  <a:srgbClr val="000000">
                    <a:alpha val="43137"/>
                  </a:srgbClr>
                </a:outerShdw>
              </a:effectLst>
            </a:endParaRPr>
          </a:p>
        </p:txBody>
      </p:sp>
      <p:pic>
        <p:nvPicPr>
          <p:cNvPr id="5" name="Содержимое 4" descr="411.jpg"/>
          <p:cNvPicPr>
            <a:picLocks noGrp="1" noChangeAspect="1"/>
          </p:cNvPicPr>
          <p:nvPr>
            <p:ph sz="half" idx="1"/>
          </p:nvPr>
        </p:nvPicPr>
        <p:blipFill>
          <a:blip r:embed="rId2" cstate="print"/>
          <a:stretch>
            <a:fillRect/>
          </a:stretch>
        </p:blipFill>
        <p:spPr>
          <a:xfrm>
            <a:off x="2587106" y="2349500"/>
            <a:ext cx="3949151" cy="3838575"/>
          </a:xfrm>
          <a:effectLst>
            <a:softEdge rad="11250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2413"/>
            <a:ext cx="8229600" cy="1143000"/>
          </a:xfrm>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1"/>
          </p:nvPr>
        </p:nvSpPr>
        <p:spPr>
          <a:xfrm>
            <a:off x="457200" y="404664"/>
            <a:ext cx="8291264" cy="1770211"/>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4"/>
          </a:lnRef>
          <a:fillRef idx="3">
            <a:schemeClr val="accent4"/>
          </a:fillRef>
          <a:effectRef idx="2">
            <a:schemeClr val="accent4"/>
          </a:effectRef>
          <a:fontRef idx="minor">
            <a:schemeClr val="lt1"/>
          </a:fontRef>
        </p:style>
        <p:txBody>
          <a:bodyPr/>
          <a:lstStyle/>
          <a:p>
            <a:pPr algn="just" eaLnBrk="1" fontAlgn="auto" hangingPunct="1">
              <a:spcAft>
                <a:spcPts val="0"/>
              </a:spcAft>
              <a:buFont typeface="Wingdings 2"/>
              <a:buNone/>
              <a:defRPr/>
            </a:pPr>
            <a:r>
              <a:rPr lang="ru-RU" sz="1400" dirty="0" smtClean="0">
                <a:solidFill>
                  <a:schemeClr val="tx1"/>
                </a:solidFill>
                <a:effectLst>
                  <a:outerShdw blurRad="38100" dist="38100" dir="2700000" algn="tl">
                    <a:srgbClr val="000000">
                      <a:alpha val="43137"/>
                    </a:srgbClr>
                  </a:outerShdw>
                </a:effectLst>
              </a:rPr>
              <a:t>Начиная с Пифагора, в Древней Греции множество ученых занималось геометрией. Здесь была открыта несоизмеримость диагонали и стороны квадрата: ни один сколь угодно малый отрезок не уместится целое число раз и на стороне квадрата и на его диагонали. Желающие могут проверить сами. Величайший ученый Древней Греции Аристотель тоже попробовал это проверить и от удивления стал философом, а Платон, его учитель, утверждал, что до того, как узнал о такой несоизмеримости, он сам был подобен неразумному животному.</a:t>
            </a:r>
            <a:endParaRPr lang="ru-RU" sz="1400" dirty="0">
              <a:solidFill>
                <a:schemeClr val="tx1"/>
              </a:solidFill>
              <a:effectLst>
                <a:outerShdw blurRad="38100" dist="38100" dir="2700000" algn="tl">
                  <a:srgbClr val="000000">
                    <a:alpha val="43137"/>
                  </a:srgbClr>
                </a:outerShdw>
              </a:effectLst>
            </a:endParaRPr>
          </a:p>
        </p:txBody>
      </p:sp>
      <p:sp>
        <p:nvSpPr>
          <p:cNvPr id="4" name="Текст 3"/>
          <p:cNvSpPr>
            <a:spLocks noGrp="1"/>
          </p:cNvSpPr>
          <p:nvPr>
            <p:ph type="body" sz="half" idx="3"/>
          </p:nvPr>
        </p:nvSpPr>
        <p:spPr/>
        <p:txBody>
          <a:bodyPr/>
          <a:lstStyle/>
          <a:p>
            <a:pPr eaLnBrk="1" fontAlgn="auto" hangingPunct="1">
              <a:spcAft>
                <a:spcPts val="0"/>
              </a:spcAft>
              <a:buFont typeface="Wingdings 2"/>
              <a:buNone/>
              <a:defRPr/>
            </a:pPr>
            <a:endParaRPr lang="ru-RU"/>
          </a:p>
        </p:txBody>
      </p:sp>
      <p:sp>
        <p:nvSpPr>
          <p:cNvPr id="19462" name="Содержимое 4"/>
          <p:cNvSpPr>
            <a:spLocks noGrp="1"/>
          </p:cNvSpPr>
          <p:nvPr>
            <p:ph sz="quarter" idx="2"/>
          </p:nvPr>
        </p:nvSpPr>
        <p:spPr/>
        <p:txBody>
          <a:bodyPr/>
          <a:lstStyle/>
          <a:p>
            <a:pPr eaLnBrk="1" hangingPunct="1"/>
            <a:endParaRPr lang="ru-RU" smtClean="0"/>
          </a:p>
        </p:txBody>
      </p:sp>
      <p:pic>
        <p:nvPicPr>
          <p:cNvPr id="7" name="Содержимое 6" descr="458px-Sanzio_01_Plato_Aristotle.jpg"/>
          <p:cNvPicPr>
            <a:picLocks noGrp="1" noChangeAspect="1"/>
          </p:cNvPicPr>
          <p:nvPr>
            <p:ph sz="quarter" idx="4"/>
          </p:nvPr>
        </p:nvPicPr>
        <p:blipFill>
          <a:blip r:embed="rId2" cstate="print"/>
          <a:stretch>
            <a:fillRect/>
          </a:stretch>
        </p:blipFill>
        <p:spPr>
          <a:xfrm>
            <a:off x="2771800" y="2348880"/>
            <a:ext cx="3528392" cy="4104456"/>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0" fill="hold"/>
                                        <p:tgtEl>
                                          <p:spTgt spid="7"/>
                                        </p:tgtEl>
                                        <p:attrNameLst>
                                          <p:attrName>ppt_w</p:attrName>
                                        </p:attrNameLst>
                                      </p:cBhvr>
                                      <p:tavLst>
                                        <p:tav tm="0">
                                          <p:val>
                                            <p:fltVal val="0"/>
                                          </p:val>
                                        </p:tav>
                                        <p:tav tm="100000">
                                          <p:val>
                                            <p:strVal val="#ppt_w"/>
                                          </p:val>
                                        </p:tav>
                                      </p:tavLst>
                                    </p:anim>
                                    <p:anim calcmode="lin" valueType="num">
                                      <p:cBhvr>
                                        <p:cTn id="8" dur="3000" fill="hold"/>
                                        <p:tgtEl>
                                          <p:spTgt spid="7"/>
                                        </p:tgtEl>
                                        <p:attrNameLst>
                                          <p:attrName>ppt_h</p:attrName>
                                        </p:attrNameLst>
                                      </p:cBhvr>
                                      <p:tavLst>
                                        <p:tav tm="0">
                                          <p:val>
                                            <p:fltVal val="0"/>
                                          </p:val>
                                        </p:tav>
                                        <p:tav tm="100000">
                                          <p:val>
                                            <p:strVal val="#ppt_h"/>
                                          </p:val>
                                        </p:tav>
                                      </p:tavLst>
                                    </p:anim>
                                    <p:anim calcmode="lin" valueType="num">
                                      <p:cBhvr>
                                        <p:cTn id="9" dur="3000" fill="hold"/>
                                        <p:tgtEl>
                                          <p:spTgt spid="7"/>
                                        </p:tgtEl>
                                        <p:attrNameLst>
                                          <p:attrName>style.rotation</p:attrName>
                                        </p:attrNameLst>
                                      </p:cBhvr>
                                      <p:tavLst>
                                        <p:tav tm="0">
                                          <p:val>
                                            <p:fltVal val="360"/>
                                          </p:val>
                                        </p:tav>
                                        <p:tav tm="100000">
                                          <p:val>
                                            <p:fltVal val="0"/>
                                          </p:val>
                                        </p:tav>
                                      </p:tavLst>
                                    </p:anim>
                                    <p:animEffect transition="in" filter="fade">
                                      <p:cBhvr>
                                        <p:cTn id="10"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Содержимое 2"/>
          <p:cNvSpPr>
            <a:spLocks noGrp="1"/>
          </p:cNvSpPr>
          <p:nvPr>
            <p:ph sz="half" idx="1"/>
          </p:nvPr>
        </p:nvSpPr>
        <p:spPr>
          <a:xfrm>
            <a:off x="457200" y="476672"/>
            <a:ext cx="4038600" cy="569552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a:normAutofit fontScale="77500" lnSpcReduction="20000"/>
          </a:bodyPr>
          <a:lstStyle/>
          <a:p>
            <a:pPr eaLnBrk="1" fontAlgn="auto" hangingPunct="1">
              <a:spcBef>
                <a:spcPts val="0"/>
              </a:spcBef>
              <a:spcAft>
                <a:spcPts val="0"/>
              </a:spcAft>
              <a:buFont typeface="Wingdings 2"/>
              <a:buChar char=""/>
              <a:defRPr/>
            </a:pPr>
            <a:r>
              <a:rPr lang="ru-RU" dirty="0" smtClean="0">
                <a:solidFill>
                  <a:schemeClr val="tx1"/>
                </a:solidFill>
                <a:effectLst>
                  <a:outerShdw blurRad="38100" dist="38100" dir="2700000" algn="tl">
                    <a:srgbClr val="000000">
                      <a:alpha val="43137"/>
                    </a:srgbClr>
                  </a:outerShdw>
                </a:effectLst>
              </a:rPr>
              <a:t>Измерить одинаковыми мерами (отрезками) сторону и диагональ квадрата нельзя, зато любой квадрат можно легко построить по одной его стороне, в том числе и по диагонали квадрата. Поэтому древние греки применяли геометрический способ записи многих математических выражений и формул, даже алгебраических. Например, уравнение х</a:t>
            </a:r>
            <a:r>
              <a:rPr lang="ru-RU" baseline="30000" dirty="0" smtClean="0">
                <a:solidFill>
                  <a:schemeClr val="tx1"/>
                </a:solidFill>
                <a:effectLst>
                  <a:outerShdw blurRad="38100" dist="38100" dir="2700000" algn="tl">
                    <a:srgbClr val="000000">
                      <a:alpha val="43137"/>
                    </a:srgbClr>
                  </a:outerShdw>
                </a:effectLst>
              </a:rPr>
              <a:t>2</a:t>
            </a:r>
            <a:r>
              <a:rPr lang="ru-RU" dirty="0" smtClean="0">
                <a:solidFill>
                  <a:schemeClr val="tx1"/>
                </a:solidFill>
                <a:effectLst>
                  <a:outerShdw blurRad="38100" dist="38100" dir="2700000" algn="tl">
                    <a:srgbClr val="000000">
                      <a:alpha val="43137"/>
                    </a:srgbClr>
                  </a:outerShdw>
                </a:effectLst>
              </a:rPr>
              <a:t> = </a:t>
            </a:r>
            <a:r>
              <a:rPr lang="ru-RU" dirty="0" err="1" smtClean="0">
                <a:solidFill>
                  <a:schemeClr val="tx1"/>
                </a:solidFill>
                <a:effectLst>
                  <a:outerShdw blurRad="38100" dist="38100" dir="2700000" algn="tl">
                    <a:srgbClr val="000000">
                      <a:alpha val="43137"/>
                    </a:srgbClr>
                  </a:outerShdw>
                </a:effectLst>
              </a:rPr>
              <a:t>аb</a:t>
            </a:r>
            <a:r>
              <a:rPr lang="ru-RU" dirty="0" smtClean="0">
                <a:solidFill>
                  <a:schemeClr val="tx1"/>
                </a:solidFill>
                <a:effectLst>
                  <a:outerShdw blurRad="38100" dist="38100" dir="2700000" algn="tl">
                    <a:srgbClr val="000000">
                      <a:alpha val="43137"/>
                    </a:srgbClr>
                  </a:outerShdw>
                </a:effectLst>
              </a:rPr>
              <a:t> на языке геометрии записывалось так: преобразовать данный прямоугольник со сторонами а и </a:t>
            </a:r>
            <a:r>
              <a:rPr lang="ru-RU" dirty="0" err="1" smtClean="0">
                <a:solidFill>
                  <a:schemeClr val="tx1"/>
                </a:solidFill>
                <a:effectLst>
                  <a:outerShdw blurRad="38100" dist="38100" dir="2700000" algn="tl">
                    <a:srgbClr val="000000">
                      <a:alpha val="43137"/>
                    </a:srgbClr>
                  </a:outerShdw>
                </a:effectLst>
              </a:rPr>
              <a:t>b</a:t>
            </a:r>
            <a:r>
              <a:rPr lang="ru-RU" dirty="0" smtClean="0">
                <a:solidFill>
                  <a:schemeClr val="tx1"/>
                </a:solidFill>
                <a:effectLst>
                  <a:outerShdw blurRad="38100" dist="38100" dir="2700000" algn="tl">
                    <a:srgbClr val="000000">
                      <a:alpha val="43137"/>
                    </a:srgbClr>
                  </a:outerShdw>
                </a:effectLst>
              </a:rPr>
              <a:t> в квадрат.</a:t>
            </a:r>
            <a:endParaRPr lang="ru-RU" dirty="0">
              <a:solidFill>
                <a:schemeClr val="tx1"/>
              </a:solidFill>
              <a:effectLst>
                <a:outerShdw blurRad="38100" dist="38100" dir="2700000" algn="tl">
                  <a:srgbClr val="000000">
                    <a:alpha val="43137"/>
                  </a:srgbClr>
                </a:outerShdw>
              </a:effectLst>
            </a:endParaRPr>
          </a:p>
        </p:txBody>
      </p:sp>
      <p:pic>
        <p:nvPicPr>
          <p:cNvPr id="5" name="Содержимое 4" descr="9268.jpg"/>
          <p:cNvPicPr>
            <a:picLocks noGrp="1" noChangeAspect="1"/>
          </p:cNvPicPr>
          <p:nvPr>
            <p:ph sz="half" idx="2"/>
          </p:nvPr>
        </p:nvPicPr>
        <p:blipFill>
          <a:blip r:embed="rId2" cstate="print"/>
          <a:stretch>
            <a:fillRect/>
          </a:stretch>
        </p:blipFill>
        <p:spPr>
          <a:xfrm>
            <a:off x="4644008" y="2204864"/>
            <a:ext cx="4038600" cy="2165626"/>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30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30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3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2413"/>
            <a:ext cx="8229600" cy="1143000"/>
          </a:xfrm>
        </p:spPr>
        <p:txBody>
          <a:bodyPr/>
          <a:lstStyle/>
          <a:p>
            <a:pPr marL="54864" indent="0" eaLnBrk="1" fontAlgn="auto" hangingPunct="1">
              <a:spcAft>
                <a:spcPts val="0"/>
              </a:spcAft>
              <a:defRPr/>
            </a:pPr>
            <a:endParaRPr lang="ru-RU">
              <a:solidFill>
                <a:schemeClr val="tx2">
                  <a:tint val="100000"/>
                  <a:shade val="90000"/>
                  <a:satMod val="250000"/>
                  <a:alpha val="100000"/>
                </a:schemeClr>
              </a:solidFill>
            </a:endParaRPr>
          </a:p>
        </p:txBody>
      </p:sp>
      <p:sp>
        <p:nvSpPr>
          <p:cNvPr id="3" name="Текст 2"/>
          <p:cNvSpPr>
            <a:spLocks noGrp="1"/>
          </p:cNvSpPr>
          <p:nvPr>
            <p:ph type="body" idx="1"/>
          </p:nvPr>
        </p:nvSpPr>
        <p:spPr>
          <a:xfrm>
            <a:off x="457200" y="476672"/>
            <a:ext cx="8291264" cy="1698203"/>
          </a:xfrm>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2">
            <a:schemeClr val="dk2"/>
          </a:fillRef>
          <a:effectRef idx="0">
            <a:scrgbClr r="0" g="0" b="0"/>
          </a:effectRef>
          <a:fontRef idx="major"/>
        </p:style>
        <p:txBody>
          <a:bodyPr/>
          <a:lstStyle/>
          <a:p>
            <a:pPr algn="just" eaLnBrk="1" fontAlgn="auto" hangingPunct="1">
              <a:spcAft>
                <a:spcPts val="0"/>
              </a:spcAft>
              <a:buFont typeface="Wingdings 2"/>
              <a:buNone/>
              <a:defRPr/>
            </a:pPr>
            <a:r>
              <a:rPr lang="ru-RU" sz="1600" i="1" dirty="0" smtClean="0">
                <a:solidFill>
                  <a:schemeClr val="bg1"/>
                </a:solidFill>
              </a:rPr>
              <a:t>Постепенно геометрия сложилась в Древней Греции как цельная наука, основанная на строгих логических доказательствах - теоремах, опирающихся на какие-то предположения, или фактах, принимаемых без доказательств, - аксиомах или постулатах. Стройную научную теорию, приводящую геометрию к единой системе, создал около 300 г. до н. э. величайший математик древности Евклид.</a:t>
            </a:r>
            <a:endParaRPr lang="ru-RU" sz="1600" i="1" dirty="0">
              <a:solidFill>
                <a:schemeClr val="bg1"/>
              </a:solidFill>
            </a:endParaRPr>
          </a:p>
        </p:txBody>
      </p:sp>
      <p:sp>
        <p:nvSpPr>
          <p:cNvPr id="4" name="Текст 3"/>
          <p:cNvSpPr>
            <a:spLocks noGrp="1"/>
          </p:cNvSpPr>
          <p:nvPr>
            <p:ph type="body" sz="half" idx="3"/>
          </p:nvPr>
        </p:nvSpPr>
        <p:spPr/>
        <p:txBody>
          <a:bodyPr/>
          <a:lstStyle/>
          <a:p>
            <a:pPr eaLnBrk="1" fontAlgn="auto" hangingPunct="1">
              <a:spcAft>
                <a:spcPts val="0"/>
              </a:spcAft>
              <a:buFont typeface="Wingdings 2"/>
              <a:buNone/>
              <a:defRPr/>
            </a:pPr>
            <a:endParaRPr lang="ru-RU"/>
          </a:p>
        </p:txBody>
      </p:sp>
      <p:pic>
        <p:nvPicPr>
          <p:cNvPr id="7" name="Содержимое 6" descr="220px-Euklid2.jpg"/>
          <p:cNvPicPr>
            <a:picLocks noGrp="1" noChangeAspect="1"/>
          </p:cNvPicPr>
          <p:nvPr>
            <p:ph sz="quarter" idx="2"/>
          </p:nvPr>
        </p:nvPicPr>
        <p:blipFill>
          <a:blip r:embed="rId2" cstate="print"/>
          <a:stretch>
            <a:fillRect/>
          </a:stretch>
        </p:blipFill>
        <p:spPr>
          <a:xfrm>
            <a:off x="3347864" y="2420888"/>
            <a:ext cx="2011680" cy="3758184"/>
          </a:xfrm>
          <a:prstGeom prst="roundRect">
            <a:avLst>
              <a:gd name="adj" fmla="val 8594"/>
            </a:avLst>
          </a:prstGeom>
          <a:solidFill>
            <a:srgbClr val="FFFFFF">
              <a:shade val="85000"/>
            </a:srgbClr>
          </a:solidFill>
          <a:effectLst>
            <a:reflection blurRad="12700" stA="38000" endPos="28000" dist="5000" dir="5400000" sy="-100000" algn="bl" rotWithShape="0"/>
          </a:effectLst>
        </p:spPr>
      </p:pic>
      <p:sp>
        <p:nvSpPr>
          <p:cNvPr id="21511" name="Содержимое 8"/>
          <p:cNvSpPr>
            <a:spLocks noGrp="1"/>
          </p:cNvSpPr>
          <p:nvPr>
            <p:ph sz="quarter" idx="4"/>
          </p:nvPr>
        </p:nvSpPr>
        <p:spPr/>
        <p:txBody>
          <a:bodyPr/>
          <a:lstStyle/>
          <a:p>
            <a:pPr eaLnBrk="1" hangingPunct="1"/>
            <a:endParaRPr lang="ru-RU" smtClean="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163</TotalTime>
  <Words>855</Words>
  <Application>Microsoft Office PowerPoint</Application>
  <PresentationFormat>On-screen Show (4:3)</PresentationFormat>
  <Paragraphs>19</Paragraphs>
  <Slides>16</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9</vt:i4>
      </vt:variant>
      <vt:variant>
        <vt:lpstr>Заголовки слайдов</vt:lpstr>
      </vt:variant>
      <vt:variant>
        <vt:i4>16</vt:i4>
      </vt:variant>
    </vt:vector>
  </HeadingPairs>
  <TitlesOfParts>
    <vt:vector size="30" baseType="lpstr">
      <vt:lpstr>Arial</vt:lpstr>
      <vt:lpstr>Cambria</vt:lpstr>
      <vt:lpstr>Wingdings 2</vt:lpstr>
      <vt:lpstr>Calibri</vt:lpstr>
      <vt:lpstr>Rockwell</vt:lpstr>
      <vt:lpstr>Литейная</vt:lpstr>
      <vt:lpstr>Литейная</vt:lpstr>
      <vt:lpstr>Литейная</vt:lpstr>
      <vt:lpstr>Литейная</vt:lpstr>
      <vt:lpstr>Литейная</vt:lpstr>
      <vt:lpstr>Литейная</vt:lpstr>
      <vt:lpstr>Литейная</vt:lpstr>
      <vt:lpstr>Литейная</vt:lpstr>
      <vt:lpstr>Литейная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математические открытия греков</dc:title>
  <dc:creator>Елена</dc:creator>
  <cp:lastModifiedBy>Наталья</cp:lastModifiedBy>
  <cp:revision>20</cp:revision>
  <dcterms:created xsi:type="dcterms:W3CDTF">2011-03-13T16:51:51Z</dcterms:created>
  <dcterms:modified xsi:type="dcterms:W3CDTF">2011-12-15T05:51:34Z</dcterms:modified>
</cp:coreProperties>
</file>