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71EB7-BE88-4D97-A678-AAC619CC7690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4A2E8-E3B6-4100-8A8C-C4A62B6AD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A2E8-E3B6-4100-8A8C-C4A62B6ADC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B4BF13C-3B51-46EA-98E7-6FFE13D1D52E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EC9955D-12B4-4004-B6BE-6F9FB45BB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458200" cy="1470025"/>
          </a:xfrm>
        </p:spPr>
        <p:txBody>
          <a:bodyPr/>
          <a:lstStyle/>
          <a:p>
            <a:r>
              <a:rPr lang="ru-RU" dirty="0" smtClean="0"/>
              <a:t>АЛГОРИТМ ЕВКЛИДА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357694"/>
            <a:ext cx="8215370" cy="17526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ЕВКЛИД</a:t>
            </a:r>
            <a:r>
              <a:rPr lang="ru-RU" sz="2000" dirty="0" smtClean="0"/>
              <a:t>, древнегреческий математик. Работал в Александрии в 3 в. до н. э. Главный труд "Начала" (15 книг), содержащий основы античной математики, элементарной геометрии, теории чисел, общей теории отношений и метода определения площадей и объемов, включавшего элементы теории пределов.</a:t>
            </a:r>
          </a:p>
          <a:p>
            <a:pPr algn="just"/>
            <a:r>
              <a:rPr lang="ru-RU" sz="2000" dirty="0" smtClean="0"/>
              <a:t>Оказал огромное влияние на развитие математики.</a:t>
            </a:r>
          </a:p>
          <a:p>
            <a:pPr algn="just"/>
            <a:r>
              <a:rPr lang="ru-RU" sz="2000" dirty="0" smtClean="0"/>
              <a:t>Работы по астрономии, оптике, теории музыки.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euclid-1-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14290"/>
            <a:ext cx="2362200" cy="2809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2066" y="30003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1688" indent="-801688" algn="ctr"/>
            <a:r>
              <a:rPr lang="ru-RU" sz="2000" b="0" dirty="0" smtClean="0">
                <a:solidFill>
                  <a:schemeClr val="bg1"/>
                </a:solidFill>
              </a:rPr>
              <a:t>Евклид</a:t>
            </a:r>
          </a:p>
          <a:p>
            <a:pPr marL="801688" indent="-801688" algn="ctr"/>
            <a:r>
              <a:rPr lang="ru-RU" b="0" dirty="0" smtClean="0">
                <a:solidFill>
                  <a:schemeClr val="bg1"/>
                </a:solidFill>
              </a:rPr>
              <a:t>(365-300 до. н. э.)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458200" cy="1470025"/>
          </a:xfrm>
        </p:spPr>
        <p:txBody>
          <a:bodyPr/>
          <a:lstStyle/>
          <a:p>
            <a:r>
              <a:rPr lang="ru-RU" dirty="0" smtClean="0"/>
              <a:t>АЛГОРИТМ ЕВКЛИДА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357694"/>
            <a:ext cx="8215370" cy="1752600"/>
          </a:xfrm>
        </p:spPr>
        <p:txBody>
          <a:bodyPr>
            <a:normAutofit/>
          </a:bodyPr>
          <a:lstStyle/>
          <a:p>
            <a:r>
              <a:rPr lang="ru-RU" i="1" dirty="0" smtClean="0"/>
              <a:t>Алгоритм Евклида</a:t>
            </a:r>
            <a:r>
              <a:rPr lang="ru-RU" dirty="0" smtClean="0"/>
              <a:t> - это алгоритм нахождения наибольшего общего делителя (НОД) двух целых неотрицательных чисел.</a:t>
            </a:r>
            <a:endParaRPr lang="ru-RU" dirty="0"/>
          </a:p>
        </p:txBody>
      </p:sp>
      <p:pic>
        <p:nvPicPr>
          <p:cNvPr id="4" name="Рисунок 3" descr="euclid-1-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14290"/>
            <a:ext cx="2362200" cy="2809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2066" y="30003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1688" indent="-801688" algn="ctr"/>
            <a:r>
              <a:rPr lang="ru-RU" sz="2000" b="0" dirty="0" smtClean="0">
                <a:solidFill>
                  <a:schemeClr val="bg1"/>
                </a:solidFill>
              </a:rPr>
              <a:t>Евклид</a:t>
            </a:r>
          </a:p>
          <a:p>
            <a:pPr marL="801688" indent="-801688" algn="ctr"/>
            <a:r>
              <a:rPr lang="ru-RU" b="0" dirty="0" smtClean="0">
                <a:solidFill>
                  <a:schemeClr val="bg1"/>
                </a:solidFill>
              </a:rPr>
              <a:t>(365-300 до. н. э.)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64357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Древнегреческие математики называли этот алгоритм </a:t>
            </a:r>
            <a:r>
              <a:rPr lang="ru-RU" dirty="0" err="1"/>
              <a:t>ἀνθυφαίρεσις </a:t>
            </a:r>
            <a:r>
              <a:rPr lang="ru-RU" dirty="0"/>
              <a:t>или </a:t>
            </a:r>
            <a:r>
              <a:rPr lang="ru-RU" dirty="0" err="1"/>
              <a:t>ἀνταναίρεσις </a:t>
            </a:r>
            <a:r>
              <a:rPr lang="ru-RU" dirty="0"/>
              <a:t>— «взаимное вычитание».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naxolst.ru/wp-content/uploads/2010/04/gr.ornament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517232"/>
            <a:ext cx="9144000" cy="1340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Вычисление НОД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692696"/>
            <a:ext cx="8786874" cy="432511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3333FF"/>
                </a:solidFill>
              </a:rPr>
              <a:t>НОД</a:t>
            </a:r>
            <a:r>
              <a:rPr lang="ru-RU" sz="2400" dirty="0" smtClean="0"/>
              <a:t> = наибольший общий делитель двух натуральных чисел – это наибольшее число, на которое оба исходных числа  делятся без остатка.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95536" y="2708920"/>
            <a:ext cx="7992888" cy="648512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НОД(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)=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НОД(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a-b, b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)=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НОД(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a, b-a)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789040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dirty="0" smtClean="0"/>
              <a:t>Заменяем большее из двух чисел </a:t>
            </a:r>
            <a:r>
              <a:rPr lang="ru-RU" sz="2400" b="1" dirty="0" smtClean="0">
                <a:solidFill>
                  <a:srgbClr val="0000FF"/>
                </a:solidFill>
              </a:rPr>
              <a:t>разностью</a:t>
            </a:r>
            <a:r>
              <a:rPr lang="ru-RU" sz="2400" b="0" dirty="0" smtClean="0"/>
              <a:t> большего и меньшего до тех пор, пока они не станут равны. Это и есть НОД.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57214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НОД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18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45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НОД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18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45-18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НОД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18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27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)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НОД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(18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9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=НОД(9,9)=9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085184"/>
            <a:ext cx="1954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3333FF"/>
                </a:solidFill>
              </a:rPr>
              <a:t>Пример</a:t>
            </a:r>
            <a:r>
              <a:rPr lang="en-US" sz="2800" b="1" dirty="0" smtClean="0">
                <a:solidFill>
                  <a:srgbClr val="3333FF"/>
                </a:solidFill>
              </a:rPr>
              <a:t> </a:t>
            </a:r>
            <a:r>
              <a:rPr lang="ru-RU" sz="2800" b="1" dirty="0" smtClean="0">
                <a:solidFill>
                  <a:srgbClr val="3333FF"/>
                </a:solidFill>
              </a:rPr>
              <a:t>:</a:t>
            </a:r>
            <a:endParaRPr lang="ru-RU" sz="2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714356"/>
            <a:ext cx="3143272" cy="585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571485"/>
          <a:ext cx="5429288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128"/>
                <a:gridCol w="1551234"/>
                <a:gridCol w="705106"/>
                <a:gridCol w="634596"/>
                <a:gridCol w="1692224"/>
              </a:tblGrid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Условие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 </a:t>
                      </a:r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</a:t>
                      </a:r>
                      <a:r>
                        <a:rPr lang="en-US" dirty="0" smtClean="0"/>
                        <a:t> 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r>
                        <a:rPr lang="en-US" dirty="0" smtClean="0">
                          <a:sym typeface="Symbol"/>
                        </a:rPr>
                        <a:t>18,</a:t>
                      </a:r>
                      <a:r>
                        <a:rPr lang="ru-RU" dirty="0" smtClean="0">
                          <a:sym typeface="Symbol"/>
                        </a:rPr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M&gt;N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48&gt;18,</a:t>
                      </a:r>
                      <a:r>
                        <a:rPr lang="ru-RU" dirty="0" smtClean="0"/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M:=M-N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ru-RU" dirty="0" smtClean="0">
                          <a:sym typeface="Symbol"/>
                        </a:rPr>
                        <a:t>18,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M&gt;N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en-US" dirty="0" smtClean="0"/>
                        <a:t>&gt;18,</a:t>
                      </a:r>
                      <a:r>
                        <a:rPr lang="ru-RU" dirty="0" smtClean="0"/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M:=M-N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en-US" dirty="0" smtClean="0">
                          <a:sym typeface="Symbol"/>
                        </a:rPr>
                        <a:t>18,</a:t>
                      </a:r>
                      <a:r>
                        <a:rPr lang="ru-RU" dirty="0" smtClean="0">
                          <a:sym typeface="Symbol"/>
                        </a:rPr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M&gt;N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&gt;18,</a:t>
                      </a:r>
                      <a:r>
                        <a:rPr lang="ru-RU" dirty="0" smtClean="0"/>
                        <a:t> нет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N:=N-M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ru-RU" dirty="0" smtClean="0">
                          <a:sym typeface="Symbol"/>
                        </a:rPr>
                        <a:t>6,</a:t>
                      </a:r>
                      <a:r>
                        <a:rPr lang="ru-RU" baseline="0" dirty="0" smtClean="0">
                          <a:sym typeface="Symbol"/>
                        </a:rPr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M&gt;N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&gt;6,</a:t>
                      </a:r>
                      <a:r>
                        <a:rPr lang="ru-RU" dirty="0" smtClean="0"/>
                        <a:t> да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M:=M-N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r>
                        <a:rPr lang="en-US" dirty="0" smtClean="0">
                          <a:sym typeface="Symbol"/>
                        </a:rPr>
                        <a:t></a:t>
                      </a:r>
                      <a:r>
                        <a:rPr lang="ru-RU" dirty="0" smtClean="0">
                          <a:sym typeface="Symbol"/>
                        </a:rPr>
                        <a:t>6, нет</a:t>
                      </a:r>
                      <a:endParaRPr lang="ru-RU" dirty="0"/>
                    </a:p>
                  </a:txBody>
                  <a:tcPr/>
                </a:tc>
              </a:tr>
              <a:tr h="319370"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Вывод </a:t>
                      </a:r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xolst.ru/wp-content/uploads/2010/04/gr.ornament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915025"/>
            <a:ext cx="9144000" cy="942975"/>
          </a:xfrm>
          <a:prstGeom prst="rect">
            <a:avLst/>
          </a:prstGeom>
          <a:noFill/>
        </p:spPr>
      </p:pic>
      <p:pic>
        <p:nvPicPr>
          <p:cNvPr id="2050" name="Picture 2" descr="http://www.zdanija.ru/images/a1/abakParfenon.jpg"/>
          <p:cNvPicPr>
            <a:picLocks noChangeAspect="1" noChangeArrowheads="1"/>
          </p:cNvPicPr>
          <p:nvPr/>
        </p:nvPicPr>
        <p:blipFill>
          <a:blip r:embed="rId3" cstate="print"/>
          <a:srcRect l="12308" r="7666"/>
          <a:stretch>
            <a:fillRect/>
          </a:stretch>
        </p:blipFill>
        <p:spPr bwMode="auto">
          <a:xfrm>
            <a:off x="4714876" y="571480"/>
            <a:ext cx="4139952" cy="50405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21442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program </a:t>
            </a:r>
            <a:r>
              <a:rPr lang="en-US" b="1" dirty="0" err="1" smtClean="0"/>
              <a:t>Evklid</a:t>
            </a:r>
            <a:r>
              <a:rPr lang="en-US" b="1" dirty="0" smtClean="0"/>
              <a:t>;</a:t>
            </a:r>
          </a:p>
          <a:p>
            <a:r>
              <a:rPr lang="en-US" b="1" dirty="0" err="1" smtClean="0"/>
              <a:t>var</a:t>
            </a:r>
            <a:r>
              <a:rPr lang="en-US" b="1" dirty="0" smtClean="0"/>
              <a:t> m, n: integer;</a:t>
            </a:r>
          </a:p>
          <a:p>
            <a:r>
              <a:rPr lang="en-US" b="1" dirty="0" smtClean="0"/>
              <a:t>begin</a:t>
            </a:r>
          </a:p>
          <a:p>
            <a:r>
              <a:rPr lang="en-US" b="1" dirty="0" err="1" smtClean="0"/>
              <a:t>writeln</a:t>
            </a:r>
            <a:r>
              <a:rPr lang="en-US" b="1" dirty="0" smtClean="0"/>
              <a:t> ('</a:t>
            </a:r>
            <a:r>
              <a:rPr lang="en-US" b="1" dirty="0" err="1" smtClean="0"/>
              <a:t>vved</a:t>
            </a:r>
            <a:r>
              <a:rPr lang="en-US" b="1" dirty="0" smtClean="0"/>
              <a:t> 2 </a:t>
            </a:r>
            <a:r>
              <a:rPr lang="en-US" b="1" dirty="0" err="1" smtClean="0"/>
              <a:t>chisla</a:t>
            </a:r>
            <a:r>
              <a:rPr lang="en-US" b="1" dirty="0" smtClean="0"/>
              <a:t>');</a:t>
            </a:r>
          </a:p>
          <a:p>
            <a:r>
              <a:rPr lang="en-US" b="1" dirty="0" err="1" smtClean="0"/>
              <a:t>readln</a:t>
            </a:r>
            <a:r>
              <a:rPr lang="en-US" b="1" dirty="0" smtClean="0"/>
              <a:t> (</a:t>
            </a:r>
            <a:r>
              <a:rPr lang="en-US" b="1" dirty="0" err="1" smtClean="0"/>
              <a:t>m,n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     while m&lt;&gt;n do</a:t>
            </a:r>
          </a:p>
          <a:p>
            <a:r>
              <a:rPr lang="en-US" b="1" dirty="0" smtClean="0"/>
              <a:t>            begin</a:t>
            </a:r>
          </a:p>
          <a:p>
            <a:r>
              <a:rPr lang="en-US" b="1" dirty="0" smtClean="0"/>
              <a:t>                   if m&gt;n</a:t>
            </a:r>
          </a:p>
          <a:p>
            <a:r>
              <a:rPr lang="en-US" b="1" dirty="0" smtClean="0"/>
              <a:t>                   then m:=m-n</a:t>
            </a:r>
          </a:p>
          <a:p>
            <a:r>
              <a:rPr lang="en-US" b="1" dirty="0" smtClean="0"/>
              <a:t>                   else n</a:t>
            </a:r>
            <a:r>
              <a:rPr lang="en-US" b="1" smtClean="0"/>
              <a:t>:=</a:t>
            </a:r>
            <a:r>
              <a:rPr lang="en-US" b="1" smtClean="0"/>
              <a:t>n-m</a:t>
            </a:r>
            <a:r>
              <a:rPr lang="ru-RU" b="1" smtClean="0"/>
              <a:t>;</a:t>
            </a:r>
            <a:endParaRPr lang="en-US" b="1" dirty="0" smtClean="0"/>
          </a:p>
          <a:p>
            <a:r>
              <a:rPr lang="en-US" b="1" dirty="0" smtClean="0"/>
              <a:t>             end;</a:t>
            </a:r>
          </a:p>
          <a:p>
            <a:r>
              <a:rPr lang="en-US" b="1" dirty="0" smtClean="0"/>
              <a:t>            write ('nod=',m);</a:t>
            </a:r>
          </a:p>
          <a:p>
            <a:r>
              <a:rPr lang="en-US" b="1" dirty="0" err="1" smtClean="0"/>
              <a:t>readln</a:t>
            </a:r>
            <a:endParaRPr lang="en-US" b="1" dirty="0" smtClean="0"/>
          </a:p>
          <a:p>
            <a:r>
              <a:rPr lang="en-US" b="1" dirty="0" smtClean="0"/>
              <a:t>end.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axolst.ru/wp-content/uploads/2010/04/gr.ornament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786454"/>
            <a:ext cx="9144000" cy="942975"/>
          </a:xfrm>
          <a:prstGeom prst="rect">
            <a:avLst/>
          </a:prstGeom>
          <a:noFill/>
        </p:spPr>
      </p:pic>
      <p:pic>
        <p:nvPicPr>
          <p:cNvPr id="1026" name="Picture 2" descr="http://festival.1september.ru/articles/103661/img1.jp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96" y="285728"/>
            <a:ext cx="9141704" cy="5688632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95536" y="785794"/>
            <a:ext cx="874846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0.Выполните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компьютере программу </a:t>
            </a:r>
            <a:r>
              <a:rPr kumimoji="0" lang="en-US" sz="2000" b="1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Evklid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Протестируйте её при значениях М=32, 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N=24; M=696, N=234.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Проверить, являются ли два данных числа взаимно простыми.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ru-RU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Примечание.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Два числа называются взаимно простыми, если их наибольший общий делитель равен 1.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Найти наименьшее общее кратное (НОК) чисел </a:t>
            </a:r>
            <a:r>
              <a:rPr lang="ru-RU" sz="2000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lang="ru-RU" sz="2000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если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НОК(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 =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*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/ НОД (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/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Даны натуральные числа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Найти такие натуральные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q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не имеющие общих делителей, что </a:t>
            </a:r>
          </a:p>
          <a:p>
            <a:pPr marL="342900" indent="-342900"/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/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q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/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Найти НОД трех чисел.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Примечание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НОД(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)= НОД(НОД(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), </a:t>
            </a:r>
            <a:r>
              <a:rPr lang="ru-RU" sz="20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342900" indent="-342900"/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500042"/>
            <a:ext cx="1972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Задачи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468</TotalTime>
  <Words>494</Words>
  <Application>Microsoft Office PowerPoint</Application>
  <PresentationFormat>Экран (4:3)</PresentationFormat>
  <Paragraphs>99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АЛГОРИТМ ЕВКЛИДА</vt:lpstr>
      <vt:lpstr>АЛГОРИТМ ЕВКЛИДА</vt:lpstr>
      <vt:lpstr>Вычисление НОД 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ЕВКЛИДА</dc:title>
  <dc:creator>администратор</dc:creator>
  <cp:lastModifiedBy>администратор</cp:lastModifiedBy>
  <cp:revision>29</cp:revision>
  <dcterms:created xsi:type="dcterms:W3CDTF">2010-10-18T11:57:02Z</dcterms:created>
  <dcterms:modified xsi:type="dcterms:W3CDTF">2011-12-17T05:46:43Z</dcterms:modified>
</cp:coreProperties>
</file>