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5" r:id="rId10"/>
    <p:sldId id="268" r:id="rId11"/>
    <p:sldId id="269" r:id="rId12"/>
    <p:sldId id="270" r:id="rId13"/>
    <p:sldId id="271" r:id="rId14"/>
    <p:sldId id="272" r:id="rId15"/>
    <p:sldId id="276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C62951-06CD-4174-B4C4-EE45FC71172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C97C2F1-82BF-440A-B66B-E6B15B358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Письмо дождевого червя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одержимое 1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6706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Здравствуйте!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Я бы очень хотел сказать: «Здравствуйте, дорогие друзья!», но боюсь, вам это не понравится: ведь не всем хочется дружить с обыкновенным подземным червяком! А мне очень хочется найти друзей. Смею вас заверить: мы, дождевые черви, заслуживаем если не любви, то глубокого уважения за свой неустанный труд. Мы помогаем вам, людям, вырастить урожай, рыхлим почву, съедаем старые листья.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Некоторые говорят, что им не нравится наш внешний вид: «Скользкий, как червяк»; «Извивается, как червяк». А что тут плохого? Мы скользкие и длинные, потому что это помогает нам ползать под землей. Не можем же мы летать! Если бы мы не извивались, мы не смогли бы ползать.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Дорогие дети! Если вы хотите со мной дружить, то я приду к вам в гости.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 уважением, подземный житель — дождевой червяк.</a:t>
            </a:r>
          </a:p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</a:rPr>
              <a:t> 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http://dob.1september.ru/2005/07/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2"/>
            <a:ext cx="635798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098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Действительно ли  дождевые черви низкоорганизованные существа?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\Мои документы\биология уроки\Работы биологов\Генетика решение задач\myweb\ag00007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8604"/>
            <a:ext cx="2286016" cy="2645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Зайка проскакал(прыжки на носочках ).</a:t>
            </a:r>
          </a:p>
          <a:p>
            <a:pPr lvl="0"/>
            <a:r>
              <a:rPr lang="ru-RU" dirty="0" smtClean="0"/>
              <a:t>Посмотрим вверх на деревья. Птичка пролетела (руки отводим назад и помахали крылышками).</a:t>
            </a:r>
          </a:p>
          <a:p>
            <a:pPr lvl="0"/>
            <a:r>
              <a:rPr lang="ru-RU" dirty="0" smtClean="0"/>
              <a:t>Сова сидит на дереве - “ух, ух, ух” (на выдохе).</a:t>
            </a:r>
          </a:p>
          <a:p>
            <a:pPr lvl="0"/>
            <a:r>
              <a:rPr lang="ru-RU" dirty="0" smtClean="0"/>
              <a:t>Бабочка летит (руки в стороны и помахали крылышками).</a:t>
            </a:r>
          </a:p>
          <a:p>
            <a:pPr lvl="0"/>
            <a:r>
              <a:rPr lang="ru-RU" dirty="0" smtClean="0"/>
              <a:t> Зажмурить сильно глаза (1-2-3), затем открыть и помахать ресничками как бабочка. Повторить 2-3 раза.</a:t>
            </a:r>
          </a:p>
          <a:p>
            <a:pPr lvl="0"/>
            <a:r>
              <a:rPr lang="ru-RU" dirty="0" smtClean="0"/>
              <a:t>Пришли на болото. Цапля идет (ходьба с высоким подниманием колен).  </a:t>
            </a:r>
          </a:p>
          <a:p>
            <a:pPr lvl="0"/>
            <a:r>
              <a:rPr lang="ru-RU" dirty="0" smtClean="0"/>
              <a:t>Мы немного устали, отдохнем, сидя на пенечке и подышим. Развернули грудную клетку - вдох, наклонились вперед – выдох.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7155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Физкультминутка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152400"/>
            <a:ext cx="5572164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Внутреннее строение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8358246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928670"/>
            <a:ext cx="3757610" cy="4572000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rgbClr val="FFFF00"/>
                </a:solidFill>
              </a:rPr>
              <a:t>Беспросветно нелегка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Жизнь простого червяка: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Распрямиться –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Склюнет птица,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Углядев издалека.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/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Чутко слушает червяк –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Где лопата стук да звяк;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Мысли – те же: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Вдруг разрежет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Пополам за просто так!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/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Собирает рыболов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Червяков без лишних слов: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Раз наживка –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Не фальшивка,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Знатный должен быть улов.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/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В дождик - струями воды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Заливает все ходы,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Жаль, что норы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Без запора –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Далеко ли до беды?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/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В сильный ливень - чуть живой,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Тычась в землю головой,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Сквозь потоки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Кособокий </a:t>
            </a:r>
            <a:br>
              <a:rPr lang="ru-RU" sz="1200" dirty="0" smtClean="0">
                <a:solidFill>
                  <a:srgbClr val="FFFF00"/>
                </a:solidFill>
              </a:rPr>
            </a:br>
            <a:r>
              <a:rPr lang="ru-RU" sz="1200" dirty="0" smtClean="0">
                <a:solidFill>
                  <a:srgbClr val="FFFF00"/>
                </a:solidFill>
              </a:rPr>
              <a:t>Червь плетётся дождевой. </a:t>
            </a:r>
          </a:p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Роль в природе и жизни человека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071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Виды кольчатых червей, занесенных в Красную Книгу</a:t>
            </a: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b="1" i="1" dirty="0" smtClean="0">
                <a:solidFill>
                  <a:srgbClr val="006600"/>
                </a:solidFill>
              </a:rPr>
              <a:t>Российской Федерации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4" descr="Эйзения салаирс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643306" y="1857364"/>
            <a:ext cx="4129087" cy="3738563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4429124" y="5786454"/>
            <a:ext cx="32979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  <a:latin typeface="Times New Roman" pitchFamily="18" charset="0"/>
              </a:rPr>
              <a:t>Эйзения салаирская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Круговорот веществ в природе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Образуют перегной - гумус (органическая часть почвы, богатая питательными веществами) – «хлеб» для растений (98% почвенного азота, 60% фосфора, 80% калия и др. минеральные элементы для роста растений)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Звено в цепи питания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Образуют дренаж почвы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Обеззараживают почву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Рыхлят почву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Создают вентиляцию почвы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Подготавливают земли для роста растений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sz="4400" i="1" dirty="0" smtClean="0">
                <a:solidFill>
                  <a:srgbClr val="CC0000"/>
                </a:solidFill>
              </a:rPr>
              <a:t>Роль дождевых червей в природе: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501122" cy="6215106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 smtClean="0">
                <a:solidFill>
                  <a:srgbClr val="92D050"/>
                </a:solidFill>
              </a:rPr>
              <a:t>«археологи, вероятно, не знают, как много они обязаны дождевым червям за сохранение большого количества древних предметов, монет, золотых украшений, каменных орудий. Попадая на поверхность земли, они в течение нескольких лет непременно погребаются благодаря червям и тем самым надежно сохраняются».</a:t>
            </a:r>
            <a:endParaRPr lang="ru-RU" sz="3600" dirty="0" smtClean="0">
              <a:solidFill>
                <a:srgbClr val="92D050"/>
              </a:solidFill>
            </a:endParaRPr>
          </a:p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5295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006600"/>
                </a:solidFill>
              </a:rPr>
              <a:t>1. Гумусное (органическое) удобрение.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006600"/>
                </a:solidFill>
              </a:rPr>
              <a:t>2. БАВ (биологически активные вещества - незаменимые аминокислоты, ферменты, витамины) используются в: </a:t>
            </a:r>
          </a:p>
          <a:p>
            <a:pPr marL="1143000" lvl="2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ветеринарии, </a:t>
            </a:r>
          </a:p>
          <a:p>
            <a:pPr marL="1143000" lvl="2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фармакологии, </a:t>
            </a:r>
          </a:p>
          <a:p>
            <a:pPr marL="1143000" lvl="2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косметологии, </a:t>
            </a:r>
          </a:p>
          <a:p>
            <a:pPr marL="1143000" lvl="2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сельском хозяйстве, </a:t>
            </a:r>
          </a:p>
          <a:p>
            <a:pPr marL="1143000" lvl="2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биотехнологических отраслях.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006600"/>
                </a:solidFill>
              </a:rPr>
              <a:t>3. Корм для рыб, домашних животных.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006600"/>
                </a:solidFill>
              </a:rPr>
              <a:t>4. Белковая мука, консервы.</a:t>
            </a:r>
            <a:r>
              <a:rPr lang="ru-RU" sz="2400" dirty="0" smtClean="0">
                <a:solidFill>
                  <a:srgbClr val="006600"/>
                </a:solidFill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006600"/>
                </a:solidFill>
              </a:rPr>
              <a:t>5. Переработка навоза, отходов.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006600"/>
                </a:solidFill>
              </a:rPr>
              <a:t>6. Изучение процессов регенерации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i="1" dirty="0" smtClean="0">
                <a:solidFill>
                  <a:srgbClr val="CC0000"/>
                </a:solidFill>
              </a:rPr>
              <a:t>Роль дождевых червей в жизни человека:</a:t>
            </a:r>
            <a:r>
              <a:rPr lang="ru-RU" sz="4400" i="1" dirty="0" smtClean="0">
                <a:solidFill>
                  <a:srgbClr val="CC0000"/>
                </a:solidFill>
              </a:rPr>
              <a:t/>
            </a:r>
            <a:br>
              <a:rPr lang="ru-RU" sz="4400" i="1" dirty="0" smtClean="0">
                <a:solidFill>
                  <a:srgbClr val="CC000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00306"/>
            <a:ext cx="8186766" cy="359569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B0F0"/>
                </a:solidFill>
              </a:rPr>
              <a:t>« Дождевые черви являются ангелами – хранителями всего живого на земле, хотя и обитают под землей»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http://stihi.ru/pics/2010/05/31/6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153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§ 19. рабочая тетрадь</a:t>
            </a:r>
          </a:p>
          <a:p>
            <a:pPr algn="ctr">
              <a:buNone/>
            </a:pPr>
            <a:r>
              <a:rPr lang="ru-RU" sz="4800" dirty="0" smtClean="0"/>
              <a:t>Стр.62 зад.5, 2.</a:t>
            </a:r>
          </a:p>
          <a:p>
            <a:pPr algn="ctr">
              <a:buNone/>
            </a:pPr>
            <a:r>
              <a:rPr lang="ru-RU" sz="4800" dirty="0" smtClean="0"/>
              <a:t>В творческом альбоме оформить страничку « Пиявки»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</a:rPr>
              <a:t>Домашнее  задание</a:t>
            </a:r>
            <a:endParaRPr lang="ru-RU" sz="6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621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Тип Кольчатые черви.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Класс Малощетинковые</a:t>
            </a:r>
          </a:p>
          <a:p>
            <a:pPr algn="ctr"/>
            <a:endParaRPr lang="ru-RU" sz="4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урока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071810"/>
            <a:ext cx="69294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48" y="2214554"/>
            <a:ext cx="7972452" cy="388144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4400" i="1" dirty="0" smtClean="0">
                <a:solidFill>
                  <a:srgbClr val="080808"/>
                </a:solidFill>
              </a:rPr>
              <a:t>Нет сомнения, </a:t>
            </a:r>
          </a:p>
          <a:p>
            <a:pPr>
              <a:lnSpc>
                <a:spcPct val="80000"/>
              </a:lnSpc>
              <a:buNone/>
            </a:pPr>
            <a:r>
              <a:rPr lang="ru-RU" sz="4400" i="1" dirty="0" smtClean="0">
                <a:solidFill>
                  <a:srgbClr val="080808"/>
                </a:solidFill>
              </a:rPr>
              <a:t>что вряд ли есть еще другие  животные, которые сыграли бы столь важную роль в истории мира, как эти низкоорганизованные существа. </a:t>
            </a:r>
          </a:p>
          <a:p>
            <a:pPr>
              <a:lnSpc>
                <a:spcPct val="80000"/>
              </a:lnSpc>
              <a:buNone/>
            </a:pPr>
            <a:r>
              <a:rPr lang="ru-RU" sz="4400" b="1" i="1" dirty="0" smtClean="0">
                <a:solidFill>
                  <a:srgbClr val="080808"/>
                </a:solidFill>
              </a:rPr>
              <a:t>                         Дарвин Ч.</a:t>
            </a:r>
          </a:p>
          <a:p>
            <a:endParaRPr lang="ru-RU" sz="4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14290"/>
            <a:ext cx="25003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57166"/>
            <a:ext cx="8229600" cy="607223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6000" b="1" i="1" u="sng" dirty="0">
                <a:solidFill>
                  <a:srgbClr val="CC0000"/>
                </a:solidFill>
              </a:rPr>
              <a:t>Цель урока:</a:t>
            </a:r>
            <a:r>
              <a:rPr lang="ru-RU" sz="6000" i="1" dirty="0">
                <a:solidFill>
                  <a:srgbClr val="CC0000"/>
                </a:solidFill>
              </a:rPr>
              <a:t> </a:t>
            </a:r>
          </a:p>
          <a:p>
            <a:pPr algn="ctr">
              <a:buFontTx/>
              <a:buNone/>
            </a:pPr>
            <a:r>
              <a:rPr lang="ru-RU" sz="4400" i="1" dirty="0">
                <a:solidFill>
                  <a:srgbClr val="006600"/>
                </a:solidFill>
              </a:rPr>
              <a:t>Изучить особенности внешней  и внутренней организации дождевого червя, как представителя класса малощетинковые, типа кольчатые черви, их роль в природе и жизни человека.</a:t>
            </a:r>
            <a:r>
              <a:rPr lang="ru-RU" sz="4400" i="1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006600"/>
                </a:solidFill>
              </a:rPr>
              <a:t>ТИП КОЛЬЧАТЫЕ ЧЕРВИ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928802"/>
            <a:ext cx="421484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u="sng" dirty="0" smtClean="0">
                <a:solidFill>
                  <a:srgbClr val="FF0000"/>
                </a:solidFill>
              </a:rPr>
              <a:t>класс МНОГОЩЕТИНКОВЫЕ</a:t>
            </a:r>
          </a:p>
          <a:p>
            <a:pPr algn="ctr">
              <a:spcBef>
                <a:spcPct val="50000"/>
              </a:spcBef>
            </a:pPr>
            <a:r>
              <a:rPr lang="ru-RU" sz="2000" b="1" i="1" u="sng" dirty="0" smtClean="0">
                <a:solidFill>
                  <a:srgbClr val="FF0000"/>
                </a:solidFill>
              </a:rPr>
              <a:t>(</a:t>
            </a:r>
            <a:r>
              <a:rPr lang="en-US" sz="2000" b="1" i="1" u="sng" dirty="0" err="1" smtClean="0">
                <a:solidFill>
                  <a:srgbClr val="FF0000"/>
                </a:solidFill>
              </a:rPr>
              <a:t>Polychaeta</a:t>
            </a:r>
            <a:r>
              <a:rPr lang="ru-RU" sz="2000" b="1" i="1" u="sng" dirty="0" smtClean="0">
                <a:solidFill>
                  <a:srgbClr val="FF0000"/>
                </a:solidFill>
              </a:rPr>
              <a:t>)</a:t>
            </a:r>
            <a:endParaRPr lang="ru-RU" sz="2000" b="1" i="1" u="sng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2000240"/>
            <a:ext cx="33575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u="sng" dirty="0" smtClean="0">
                <a:solidFill>
                  <a:srgbClr val="FF0000"/>
                </a:solidFill>
              </a:rPr>
              <a:t>класс ПИЯВКИ</a:t>
            </a:r>
            <a:endParaRPr lang="en-US" sz="2000" b="1" i="1" u="sng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000" b="1" i="1" u="sng" dirty="0" smtClean="0">
                <a:solidFill>
                  <a:srgbClr val="FF0000"/>
                </a:solidFill>
              </a:rPr>
              <a:t>(</a:t>
            </a:r>
            <a:r>
              <a:rPr lang="en-US" sz="2000" b="1" i="1" u="sng" dirty="0" err="1" smtClean="0">
                <a:solidFill>
                  <a:srgbClr val="FF0000"/>
                </a:solidFill>
              </a:rPr>
              <a:t>Hirudinea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4143380"/>
            <a:ext cx="564360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u="sng" dirty="0" smtClean="0">
                <a:solidFill>
                  <a:srgbClr val="FF0000"/>
                </a:solidFill>
              </a:rPr>
              <a:t>Класс МАЛОЩЕТИНКОВЫЕ</a:t>
            </a:r>
          </a:p>
          <a:p>
            <a:pPr algn="ctr">
              <a:spcBef>
                <a:spcPct val="50000"/>
              </a:spcBef>
            </a:pPr>
            <a:r>
              <a:rPr lang="ru-RU" b="1" i="1" u="sng" dirty="0" smtClean="0">
                <a:solidFill>
                  <a:srgbClr val="FF0000"/>
                </a:solidFill>
              </a:rPr>
              <a:t>(</a:t>
            </a:r>
            <a:r>
              <a:rPr lang="en-US" b="1" i="1" u="sng" dirty="0" err="1" smtClean="0">
                <a:solidFill>
                  <a:srgbClr val="FF0000"/>
                </a:solidFill>
              </a:rPr>
              <a:t>Oligohaeta</a:t>
            </a:r>
            <a:r>
              <a:rPr lang="ru-RU" b="1" i="1" u="sng" dirty="0" smtClean="0">
                <a:solidFill>
                  <a:srgbClr val="FF0000"/>
                </a:solidFill>
              </a:rPr>
              <a:t>)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12" name="Picture 10" descr="foto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786058"/>
            <a:ext cx="2638071" cy="1643074"/>
          </a:xfrm>
          <a:prstGeom prst="rect">
            <a:avLst/>
          </a:prstGeom>
          <a:noFill/>
          <a:ln/>
        </p:spPr>
      </p:pic>
      <p:pic>
        <p:nvPicPr>
          <p:cNvPr id="13" name="pictureRes" descr="resC4E8CF19-0A01-022A-00CB-95028B08CDEA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57950" y="2857496"/>
            <a:ext cx="2562225" cy="1920875"/>
          </a:xfrm>
          <a:prstGeom prst="rect">
            <a:avLst/>
          </a:prstGeom>
          <a:noFill/>
          <a:ln/>
        </p:spPr>
      </p:pic>
      <p:pic>
        <p:nvPicPr>
          <p:cNvPr id="14" name="pictureRes" descr="resC4E8CF11-0A01-022A-013B-168C2D21579B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43174" y="5000636"/>
            <a:ext cx="3643338" cy="1704964"/>
          </a:xfrm>
          <a:noFill/>
          <a:ln/>
        </p:spPr>
      </p:pic>
      <p:sp>
        <p:nvSpPr>
          <p:cNvPr id="15" name="Стрелка вниз 14"/>
          <p:cNvSpPr/>
          <p:nvPr/>
        </p:nvSpPr>
        <p:spPr>
          <a:xfrm>
            <a:off x="4643438" y="1571612"/>
            <a:ext cx="642942" cy="2357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857356" y="1500174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8001024" y="1500174"/>
            <a:ext cx="642942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990099"/>
                </a:solidFill>
              </a:rPr>
              <a:t>   ТИП </a:t>
            </a:r>
            <a:r>
              <a:rPr lang="ru-RU" b="1" i="1" dirty="0" smtClean="0">
                <a:solidFill>
                  <a:srgbClr val="006600"/>
                </a:solidFill>
              </a:rPr>
              <a:t>Кольчатые черви - </a:t>
            </a:r>
            <a:r>
              <a:rPr lang="ru-RU" sz="1800" b="1" i="1" dirty="0" err="1" smtClean="0">
                <a:solidFill>
                  <a:srgbClr val="006600"/>
                </a:solidFill>
              </a:rPr>
              <a:t>Annelida</a:t>
            </a:r>
            <a:r>
              <a:rPr lang="ru-RU" sz="1800" b="1" i="1" dirty="0" smtClean="0">
                <a:solidFill>
                  <a:srgbClr val="006600"/>
                </a:solidFill>
              </a:rPr>
              <a:t> </a:t>
            </a:r>
            <a:br>
              <a:rPr lang="ru-RU" sz="1800" b="1" i="1" dirty="0" smtClean="0">
                <a:solidFill>
                  <a:srgbClr val="006600"/>
                </a:solidFill>
              </a:rPr>
            </a:br>
            <a:r>
              <a:rPr lang="ru-RU" sz="3600" b="1" dirty="0" smtClean="0">
                <a:solidFill>
                  <a:srgbClr val="990099"/>
                </a:solidFill>
              </a:rPr>
              <a:t>ПОДТИП</a:t>
            </a:r>
            <a:r>
              <a:rPr lang="ru-RU" b="1" dirty="0" smtClean="0"/>
              <a:t> </a:t>
            </a:r>
            <a:r>
              <a:rPr lang="ru-RU" b="1" i="1" dirty="0" err="1" smtClean="0">
                <a:solidFill>
                  <a:srgbClr val="006600"/>
                </a:solidFill>
              </a:rPr>
              <a:t>Поясковые</a:t>
            </a:r>
            <a:r>
              <a:rPr lang="ru-RU" b="1" i="1" dirty="0" smtClean="0">
                <a:solidFill>
                  <a:srgbClr val="006600"/>
                </a:solidFill>
              </a:rPr>
              <a:t> - </a:t>
            </a:r>
            <a:r>
              <a:rPr lang="ru-RU" sz="1800" b="1" i="1" dirty="0" err="1" smtClean="0">
                <a:solidFill>
                  <a:srgbClr val="006600"/>
                </a:solidFill>
              </a:rPr>
              <a:t>Clitellata</a:t>
            </a:r>
            <a:r>
              <a:rPr lang="ru-RU" sz="1800" b="1" i="1" dirty="0" smtClean="0">
                <a:solidFill>
                  <a:srgbClr val="006600"/>
                </a:solidFill>
              </a:rPr>
              <a:t> </a:t>
            </a:r>
            <a:r>
              <a:rPr lang="ru-RU" b="1" i="1" dirty="0" smtClean="0">
                <a:solidFill>
                  <a:srgbClr val="006600"/>
                </a:solidFill>
              </a:rPr>
              <a:t/>
            </a:r>
            <a:br>
              <a:rPr lang="ru-RU" b="1" i="1" dirty="0" smtClean="0">
                <a:solidFill>
                  <a:srgbClr val="006600"/>
                </a:solidFill>
              </a:rPr>
            </a:br>
            <a:r>
              <a:rPr lang="ru-RU" sz="3600" b="1" dirty="0" smtClean="0">
                <a:solidFill>
                  <a:srgbClr val="990099"/>
                </a:solidFill>
              </a:rPr>
              <a:t>КЛАСС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6600"/>
                </a:solidFill>
              </a:rPr>
              <a:t>Малощетинковые – </a:t>
            </a:r>
            <a:r>
              <a:rPr lang="ru-RU" sz="1800" b="1" i="1" dirty="0" err="1" smtClean="0">
                <a:solidFill>
                  <a:srgbClr val="006600"/>
                </a:solidFill>
              </a:rPr>
              <a:t>Oligochaeta</a:t>
            </a:r>
            <a:r>
              <a:rPr lang="ru-RU" sz="1800" b="1" i="1" dirty="0" smtClean="0">
                <a:solidFill>
                  <a:srgbClr val="006600"/>
                </a:solidFill>
              </a:rPr>
              <a:t> </a:t>
            </a:r>
            <a:br>
              <a:rPr lang="ru-RU" sz="1800" b="1" i="1" dirty="0" smtClean="0">
                <a:solidFill>
                  <a:srgbClr val="006600"/>
                </a:solidFill>
              </a:rPr>
            </a:br>
            <a:r>
              <a:rPr lang="ru-RU" sz="3600" b="1" dirty="0" smtClean="0">
                <a:solidFill>
                  <a:srgbClr val="990099"/>
                </a:solidFill>
              </a:rPr>
              <a:t>ОТРЯД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6600"/>
                </a:solidFill>
              </a:rPr>
              <a:t>Высшие олигохеты - </a:t>
            </a:r>
            <a:r>
              <a:rPr lang="ru-RU" sz="1800" b="1" i="1" dirty="0" err="1" smtClean="0">
                <a:solidFill>
                  <a:srgbClr val="006600"/>
                </a:solidFill>
              </a:rPr>
              <a:t>Lumbricomorpha</a:t>
            </a:r>
            <a:r>
              <a:rPr lang="ru-RU" sz="1800" b="1" i="1" dirty="0" smtClean="0"/>
              <a:t> </a:t>
            </a:r>
            <a:br>
              <a:rPr lang="ru-RU" sz="1800" b="1" i="1" dirty="0" smtClean="0"/>
            </a:br>
            <a:r>
              <a:rPr lang="ru-RU" sz="3600" b="1" dirty="0" smtClean="0">
                <a:solidFill>
                  <a:srgbClr val="990099"/>
                </a:solidFill>
              </a:rPr>
              <a:t>СЕМЕЙСТВО </a:t>
            </a:r>
            <a:r>
              <a:rPr lang="ru-RU" b="1" i="1" dirty="0" err="1" smtClean="0">
                <a:solidFill>
                  <a:srgbClr val="006600"/>
                </a:solidFill>
              </a:rPr>
              <a:t>Люмбрициды</a:t>
            </a:r>
            <a:r>
              <a:rPr lang="ru-RU" b="1" i="1" dirty="0" smtClean="0">
                <a:solidFill>
                  <a:srgbClr val="006600"/>
                </a:solidFill>
              </a:rPr>
              <a:t> -</a:t>
            </a:r>
            <a:r>
              <a:rPr lang="ru-RU" sz="1800" b="1" i="1" dirty="0" err="1" smtClean="0">
                <a:solidFill>
                  <a:srgbClr val="006600"/>
                </a:solidFill>
              </a:rPr>
              <a:t>Lumbricidae</a:t>
            </a:r>
            <a:r>
              <a:rPr lang="ru-RU" sz="1800" b="1" i="1" dirty="0" smtClean="0"/>
              <a:t>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dirty="0" smtClean="0">
                <a:solidFill>
                  <a:srgbClr val="990099"/>
                </a:solidFill>
              </a:rPr>
              <a:t>ВИД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6600"/>
                </a:solidFill>
              </a:rPr>
              <a:t>Дождевой червь – </a:t>
            </a:r>
            <a:r>
              <a:rPr lang="ru-RU" sz="1800" b="1" i="1" dirty="0" smtClean="0">
                <a:solidFill>
                  <a:srgbClr val="006600"/>
                </a:solidFill>
              </a:rPr>
              <a:t>Lumbricus terrestris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КЛАССИФИКАЦИЯ </a:t>
            </a:r>
            <a:r>
              <a:rPr lang="en-US" sz="5400" b="1" i="1" dirty="0" smtClean="0">
                <a:solidFill>
                  <a:srgbClr val="FF0000"/>
                </a:solidFill>
              </a:rPr>
              <a:t/>
            </a:r>
            <a:br>
              <a:rPr lang="en-US" sz="5400" b="1" i="1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 ДОЖДЕВОГО ЧЕРВЯ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186106" cy="5334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rgbClr val="993366"/>
                </a:solidFill>
              </a:rPr>
              <a:t>1. Дождевой червь четырёхгранный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(Eiseniella tetraedra)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rgbClr val="993366"/>
                </a:solidFill>
              </a:rPr>
              <a:t>2. Дождевой червь зловонный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(Eisenia foetida)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rgbClr val="993366"/>
                </a:solidFill>
              </a:rPr>
              <a:t>3. Дождевой червь желтовато-зелёный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(Allophora chlorotica)</a:t>
            </a:r>
            <a:r>
              <a:rPr lang="ru-RU" sz="28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rgbClr val="993366"/>
                </a:solidFill>
              </a:rPr>
              <a:t>4. Дождевой червь красноватый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(Lumbricus rubellus)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rgbClr val="993366"/>
                </a:solidFill>
              </a:rPr>
              <a:t>5. Дождевой червь наземный или обыкновенный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(выползок) (Lumbricus terrestris)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u="sng" dirty="0" smtClean="0">
                <a:solidFill>
                  <a:srgbClr val="006600"/>
                </a:solidFill>
              </a:rPr>
              <a:t>Чаще всего встречаются следующие виды дождевых червей:</a:t>
            </a:r>
            <a:endParaRPr lang="ru-RU" sz="3200" dirty="0"/>
          </a:p>
        </p:txBody>
      </p:sp>
      <p:pic>
        <p:nvPicPr>
          <p:cNvPr id="4" name="Picture 4" descr="Дождевые черв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1357298"/>
            <a:ext cx="5403850" cy="528641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357686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по вертикальному распределению </a:t>
            </a:r>
            <a:r>
              <a:rPr lang="ru-RU" sz="2800" b="1" dirty="0" smtClean="0">
                <a:solidFill>
                  <a:srgbClr val="006600"/>
                </a:solidFill>
              </a:rPr>
              <a:t>дождевых</a:t>
            </a:r>
            <a:r>
              <a:rPr lang="ru-RU" sz="2800" dirty="0" smtClean="0">
                <a:solidFill>
                  <a:srgbClr val="006600"/>
                </a:solidFill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</a:rPr>
              <a:t>червей</a:t>
            </a:r>
            <a:r>
              <a:rPr lang="ru-RU" sz="2800" dirty="0" smtClean="0">
                <a:solidFill>
                  <a:srgbClr val="006600"/>
                </a:solidFill>
              </a:rPr>
              <a:t> в почве делят на три группы: </a:t>
            </a:r>
            <a:br>
              <a:rPr lang="ru-RU" sz="2800" dirty="0" smtClean="0">
                <a:solidFill>
                  <a:srgbClr val="006600"/>
                </a:solidFill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/>
          </a:bodyPr>
          <a:lstStyle/>
          <a:p>
            <a:pPr algn="ctr"/>
            <a:r>
              <a:rPr lang="ru-RU" sz="4400" b="1" u="sng" dirty="0" smtClean="0">
                <a:solidFill>
                  <a:srgbClr val="CC0000"/>
                </a:solidFill>
              </a:rPr>
              <a:t>ЭКОЛОГИЧЕСКИЕ ГРУППЫ</a:t>
            </a:r>
            <a:br>
              <a:rPr lang="ru-RU" sz="4400" b="1" u="sng" dirty="0" smtClean="0">
                <a:solidFill>
                  <a:srgbClr val="CC000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643182"/>
            <a:ext cx="5073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C0000"/>
                </a:solidFill>
              </a:rPr>
              <a:t>поверхностно-обитающие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39864" y="5286388"/>
            <a:ext cx="4804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C0000"/>
                </a:solidFill>
              </a:rPr>
              <a:t> </a:t>
            </a:r>
            <a:r>
              <a:rPr lang="ru-RU" sz="2800" b="1" i="1" dirty="0" smtClean="0">
                <a:solidFill>
                  <a:srgbClr val="CC0000"/>
                </a:solidFill>
              </a:rPr>
              <a:t>почвенно-подстилочные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4429132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C0000"/>
                </a:solidFill>
              </a:rPr>
              <a:t>норники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929454" y="2071678"/>
            <a:ext cx="1071570" cy="3143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285984" y="2214554"/>
            <a:ext cx="107157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верх 11"/>
          <p:cNvSpPr/>
          <p:nvPr/>
        </p:nvSpPr>
        <p:spPr>
          <a:xfrm>
            <a:off x="4143372" y="2071678"/>
            <a:ext cx="2000264" cy="3071834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001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Образ жизни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7429551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124</TotalTime>
  <Words>553</Words>
  <Application>Microsoft Office PowerPoint</Application>
  <PresentationFormat>Экран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Письмо дождевого червя </vt:lpstr>
      <vt:lpstr>тема урока</vt:lpstr>
      <vt:lpstr>Слайд 3</vt:lpstr>
      <vt:lpstr>Слайд 4</vt:lpstr>
      <vt:lpstr>ТИП КОЛЬЧАТЫЕ ЧЕРВИ</vt:lpstr>
      <vt:lpstr>КЛАССИФИКАЦИЯ   ДОЖДЕВОГО ЧЕРВЯ</vt:lpstr>
      <vt:lpstr>Чаще всего встречаются следующие виды дождевых червей:</vt:lpstr>
      <vt:lpstr>ЭКОЛОГИЧЕСКИЕ ГРУППЫ </vt:lpstr>
      <vt:lpstr>Образ жизни</vt:lpstr>
      <vt:lpstr>Слайд 10</vt:lpstr>
      <vt:lpstr>Физкультминутка </vt:lpstr>
      <vt:lpstr>Внутреннее строение</vt:lpstr>
      <vt:lpstr>Роль в природе и жизни человека</vt:lpstr>
      <vt:lpstr>Роль дождевых червей в природе:</vt:lpstr>
      <vt:lpstr>Слайд 15</vt:lpstr>
      <vt:lpstr>Роль дождевых червей в жизни человека: </vt:lpstr>
      <vt:lpstr>Слайд 17</vt:lpstr>
      <vt:lpstr>Домашнее 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2010-10-30T15:58:24Z</dcterms:created>
  <dcterms:modified xsi:type="dcterms:W3CDTF">2011-11-27T11:46:51Z</dcterms:modified>
</cp:coreProperties>
</file>