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Documents%20and%20Settings\&#1040;&#1083;&#1077;&#1082;&#1089;&#1072;&#1085;&#1076;&#1088;&#1072;\&#1052;&#1086;&#1080;%20&#1076;&#1086;&#1082;&#1091;&#1084;&#1077;&#1085;&#1090;&#1099;\&#1064;&#1082;&#1086;&#1083;&#1072;\8%20&#1082;&#1083;&#1072;&#1089;&#1089;%20&#1088;&#1091;&#1089;&#1089;&#1082;\8%20&#1082;&#1083;&#1072;&#1089;&#1089;\&#1088;&#1091;&#1089;&#1089;&#1082;&#1080;&#1081;%208\&#1054;&#1076;&#1085;&#1086;&#1089;&#1086;&#1089;&#1090;&#1072;&#1074;&#1085;&#1099;&#1077;%20&#1087;&#1088;\Track%20No09.wav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Documents%20and%20Settings\&#1040;&#1083;&#1077;&#1082;&#1089;&#1072;&#1085;&#1076;&#1088;&#1072;\&#1052;&#1086;&#1080;%20&#1076;&#1086;&#1082;&#1091;&#1084;&#1077;&#1085;&#1090;&#1099;\&#1064;&#1082;&#1086;&#1083;&#1072;\8%20&#1082;&#1083;&#1072;&#1089;&#1089;%20&#1088;&#1091;&#1089;&#1089;&#1082;\8%20&#1082;&#1083;&#1072;&#1089;&#1089;\&#1088;&#1091;&#1089;&#1089;&#1082;&#1080;&#1081;%208\&#1054;&#1076;&#1085;&#1086;&#1089;&#1086;&#1089;&#1090;&#1072;&#1074;&#1085;&#1099;&#1077;%20&#1087;&#1088;\Track%20No09.wav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857233"/>
            <a:ext cx="6000792" cy="2143140"/>
          </a:xfrm>
          <a:solidFill>
            <a:schemeClr val="bg1"/>
          </a:solidFill>
          <a:ln>
            <a:solidFill>
              <a:srgbClr val="00B0F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 smtClean="0">
                <a:latin typeface="+mn-lt"/>
              </a:rPr>
              <a:t>Односоставные предложения</a:t>
            </a: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2198" y="4857760"/>
            <a:ext cx="2857520" cy="1714512"/>
          </a:xfrm>
        </p:spPr>
        <p:txBody>
          <a:bodyPr/>
          <a:lstStyle/>
          <a:p>
            <a:r>
              <a:rPr lang="ru-RU" sz="1800" dirty="0" smtClean="0"/>
              <a:t>Презентация к уроку русского языка в 8 классе подготовлена Трошкиной Е.П.</a:t>
            </a:r>
            <a:endParaRPr lang="ru-RU" sz="1800" dirty="0"/>
          </a:p>
        </p:txBody>
      </p:sp>
      <p:pic>
        <p:nvPicPr>
          <p:cNvPr id="2050" name="Picture 2" descr="K:\Для газеты\p67_image00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5084" y="3071810"/>
            <a:ext cx="4021345" cy="2924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8072494" cy="1143000"/>
          </a:xfrm>
          <a:solidFill>
            <a:schemeClr val="bg1"/>
          </a:solidFill>
          <a:ln>
            <a:solidFill>
              <a:srgbClr val="0070C0"/>
            </a:solidFill>
          </a:ln>
        </p:spPr>
        <p:txBody>
          <a:bodyPr/>
          <a:lstStyle/>
          <a:p>
            <a:r>
              <a:rPr lang="ru-RU" sz="3200" b="1" dirty="0" smtClean="0"/>
              <a:t>«ЗАДАЧКА ДЛЯ ЛЮБОЗНАТЕЛЬНЫХ»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00200"/>
            <a:ext cx="7758138" cy="4900634"/>
          </a:xfrm>
        </p:spPr>
        <p:txBody>
          <a:bodyPr/>
          <a:lstStyle/>
          <a:p>
            <a:r>
              <a:rPr lang="ru-RU" b="1" i="1" dirty="0" smtClean="0"/>
              <a:t>Прозвучало над ясной рекою,</a:t>
            </a:r>
            <a:br>
              <a:rPr lang="ru-RU" b="1" i="1" dirty="0" smtClean="0"/>
            </a:br>
            <a:r>
              <a:rPr lang="ru-RU" b="1" i="1" dirty="0" smtClean="0"/>
              <a:t>Прозвенело в померкшем лугу,</a:t>
            </a:r>
            <a:br>
              <a:rPr lang="ru-RU" b="1" i="1" dirty="0" smtClean="0"/>
            </a:br>
            <a:r>
              <a:rPr lang="ru-RU" b="1" i="1" dirty="0" smtClean="0"/>
              <a:t>Прокатилось над рощей немою,</a:t>
            </a:r>
            <a:br>
              <a:rPr lang="ru-RU" b="1" i="1" dirty="0" smtClean="0"/>
            </a:br>
            <a:r>
              <a:rPr lang="ru-RU" b="1" i="1" dirty="0" smtClean="0"/>
              <a:t>Засветилось на том берегу. </a:t>
            </a:r>
          </a:p>
          <a:p>
            <a:endParaRPr lang="ru-RU" b="1" i="1" dirty="0" smtClean="0"/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Чудная картина, Свет небес высоких,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Как ты мне родна! И блестящий снег,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Белая равнина, И саней далёких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Полная луна, Одинокий бег. </a:t>
            </a:r>
          </a:p>
          <a:p>
            <a:endParaRPr lang="ru-RU" dirty="0"/>
          </a:p>
        </p:txBody>
      </p:sp>
      <p:pic>
        <p:nvPicPr>
          <p:cNvPr id="2050" name="Picture 2" descr="H:\Documents and Settings\Александра\Мои документы\Школа\Картинки\АНИМАЦИИ\images\разные\Рисунок1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38" y="5143487"/>
            <a:ext cx="774175" cy="1714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/>
          <a:lstStyle/>
          <a:p>
            <a:r>
              <a:rPr lang="ru-RU" sz="4000" b="1" dirty="0" smtClean="0"/>
              <a:t>Составить схемы предложений.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00200"/>
            <a:ext cx="7901014" cy="4525963"/>
          </a:xfrm>
        </p:spPr>
        <p:txBody>
          <a:bodyPr/>
          <a:lstStyle/>
          <a:p>
            <a:pPr lvl="0"/>
            <a:r>
              <a:rPr lang="ru-RU" sz="2800" dirty="0" smtClean="0"/>
              <a:t>Вечерний час, в долину тень сползла. (Л.)</a:t>
            </a:r>
          </a:p>
          <a:p>
            <a:pPr lvl="0"/>
            <a:r>
              <a:rPr lang="ru-RU" sz="2800" dirty="0" smtClean="0"/>
              <a:t>В одну минуту дорогу занесло; окрестность исчезла во мгле мутной и желтоватой. (П.)</a:t>
            </a:r>
          </a:p>
          <a:p>
            <a:pPr lvl="0"/>
            <a:r>
              <a:rPr lang="ru-RU" sz="2800" dirty="0" smtClean="0"/>
              <a:t>Подали ужинать, сердце её сильно забилось. (П.)</a:t>
            </a:r>
          </a:p>
          <a:p>
            <a:pPr lvl="0"/>
            <a:r>
              <a:rPr lang="ru-RU" sz="2800" dirty="0" smtClean="0"/>
              <a:t>Пряный вечер, гаснут зори. (</a:t>
            </a:r>
            <a:r>
              <a:rPr lang="ru-RU" sz="2800" dirty="0" err="1" smtClean="0"/>
              <a:t>Ес</a:t>
            </a:r>
            <a:r>
              <a:rPr lang="ru-RU" sz="2800" dirty="0" smtClean="0"/>
              <a:t>.)</a:t>
            </a:r>
          </a:p>
          <a:p>
            <a:pPr lvl="0"/>
            <a:r>
              <a:rPr lang="ru-RU" sz="2800" dirty="0" smtClean="0"/>
              <a:t>Смеркалось, подали свечи. (П.)</a:t>
            </a:r>
          </a:p>
          <a:p>
            <a:pPr lvl="0"/>
            <a:r>
              <a:rPr lang="ru-RU" sz="2800" dirty="0" smtClean="0"/>
              <a:t>И вы не знаете, что сделалось с бедной вашей женою? (П.)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972452" cy="989034"/>
          </a:xfrm>
        </p:spPr>
        <p:txBody>
          <a:bodyPr/>
          <a:lstStyle/>
          <a:p>
            <a:r>
              <a:rPr lang="ru-RU" sz="2800" b="1" dirty="0" smtClean="0"/>
              <a:t>Охарактеризуй предложение. Сколько в нём простых предложений?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00200"/>
            <a:ext cx="7829576" cy="4525963"/>
          </a:xfrm>
        </p:spPr>
        <p:txBody>
          <a:bodyPr/>
          <a:lstStyle/>
          <a:p>
            <a:r>
              <a:rPr lang="ru-RU" sz="2400" dirty="0" smtClean="0"/>
              <a:t>Шёпот сердца, уст дыханье,</a:t>
            </a:r>
            <a:br>
              <a:rPr lang="ru-RU" sz="2400" dirty="0" smtClean="0"/>
            </a:br>
            <a:r>
              <a:rPr lang="ru-RU" sz="2400" dirty="0" smtClean="0"/>
              <a:t>Трели соловья,</a:t>
            </a:r>
            <a:br>
              <a:rPr lang="ru-RU" sz="2400" dirty="0" smtClean="0"/>
            </a:br>
            <a:r>
              <a:rPr lang="ru-RU" sz="2400" dirty="0" smtClean="0"/>
              <a:t>Серебро и колыханье</a:t>
            </a:r>
            <a:br>
              <a:rPr lang="ru-RU" sz="2400" dirty="0" smtClean="0"/>
            </a:br>
            <a:r>
              <a:rPr lang="ru-RU" sz="2400" dirty="0" smtClean="0"/>
              <a:t>Сонного ручья,</a:t>
            </a:r>
            <a:br>
              <a:rPr lang="ru-RU" sz="2400" dirty="0" smtClean="0"/>
            </a:br>
            <a:r>
              <a:rPr lang="ru-RU" sz="2400" dirty="0" smtClean="0"/>
              <a:t>Свет ночной, ночные тени,</a:t>
            </a:r>
            <a:br>
              <a:rPr lang="ru-RU" sz="2400" dirty="0" smtClean="0"/>
            </a:br>
            <a:r>
              <a:rPr lang="ru-RU" sz="2400" dirty="0" smtClean="0"/>
              <a:t>Тени без конца,</a:t>
            </a:r>
            <a:br>
              <a:rPr lang="ru-RU" sz="2400" dirty="0" smtClean="0"/>
            </a:br>
            <a:r>
              <a:rPr lang="ru-RU" sz="2400" dirty="0" smtClean="0"/>
              <a:t>Ряд волшебных изменений</a:t>
            </a:r>
            <a:br>
              <a:rPr lang="ru-RU" sz="2400" dirty="0" smtClean="0"/>
            </a:br>
            <a:r>
              <a:rPr lang="ru-RU" sz="2400" dirty="0" smtClean="0"/>
              <a:t>Милого лица,</a:t>
            </a:r>
            <a:br>
              <a:rPr lang="ru-RU" sz="2400" dirty="0" smtClean="0"/>
            </a:br>
            <a:r>
              <a:rPr lang="ru-RU" sz="2400" dirty="0" smtClean="0"/>
              <a:t>Бледный блеск и пурпур розы,</a:t>
            </a:r>
            <a:br>
              <a:rPr lang="ru-RU" sz="2400" dirty="0" smtClean="0"/>
            </a:br>
            <a:r>
              <a:rPr lang="ru-RU" sz="2400" dirty="0" smtClean="0"/>
              <a:t>Речь не говоря,</a:t>
            </a:r>
            <a:br>
              <a:rPr lang="ru-RU" sz="2400" dirty="0" smtClean="0"/>
            </a:br>
            <a:r>
              <a:rPr lang="ru-RU" sz="2400" dirty="0" smtClean="0"/>
              <a:t>И лобзания, и слёзы,</a:t>
            </a:r>
            <a:br>
              <a:rPr lang="ru-RU" sz="2400" dirty="0" smtClean="0"/>
            </a:br>
            <a:r>
              <a:rPr lang="ru-RU" sz="2400" dirty="0" smtClean="0"/>
              <a:t>И заря, заря!</a:t>
            </a:r>
          </a:p>
          <a:p>
            <a:endParaRPr lang="ru-RU" dirty="0"/>
          </a:p>
        </p:txBody>
      </p:sp>
      <p:pic>
        <p:nvPicPr>
          <p:cNvPr id="1027" name="Picture 3" descr="H:\Documents and Settings\Александра\Мои документы\Школа\Картинки\АНИМАЦИИ\фон и погода\BD20656_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6072206"/>
            <a:ext cx="3429000" cy="619125"/>
          </a:xfrm>
          <a:prstGeom prst="rect">
            <a:avLst/>
          </a:prstGeom>
          <a:noFill/>
        </p:spPr>
      </p:pic>
      <p:pic>
        <p:nvPicPr>
          <p:cNvPr id="1028" name="Picture 4" descr="H:\Documents and Settings\Александра\Мои документы\Школа\Картинки\АНИМАЦИИ\цветы деревья\Anim_00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4000504"/>
            <a:ext cx="2571768" cy="25717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H:\Documents and Settings\Александра\Мои документы\Школа\Картинки\АНИМАЦИИ\фон и погода\j028286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1285859"/>
            <a:ext cx="1681166" cy="1979437"/>
          </a:xfrm>
          <a:prstGeom prst="rect">
            <a:avLst/>
          </a:prstGeom>
          <a:noFill/>
        </p:spPr>
      </p:pic>
      <p:pic>
        <p:nvPicPr>
          <p:cNvPr id="7" name="Track No09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50109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24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РЕФЛЕКСИЯ.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600200"/>
            <a:ext cx="7615262" cy="4525963"/>
          </a:xfrm>
        </p:spPr>
        <p:txBody>
          <a:bodyPr/>
          <a:lstStyle/>
          <a:p>
            <a:pPr algn="ctr"/>
            <a:r>
              <a:rPr lang="ru-RU" dirty="0" smtClean="0"/>
              <a:t>Поставьте себе оценку за знание этой темы.</a:t>
            </a:r>
          </a:p>
          <a:p>
            <a:endParaRPr lang="ru-RU" dirty="0"/>
          </a:p>
        </p:txBody>
      </p:sp>
      <p:pic>
        <p:nvPicPr>
          <p:cNvPr id="3074" name="Picture 2" descr="H:\Documents and Settings\Александра\Мои документы\Школа\Картинки\АНИМАЦИИ\руки и канцелярия\AG00373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3508" y="3357562"/>
            <a:ext cx="1485345" cy="1428760"/>
          </a:xfrm>
          <a:prstGeom prst="rect">
            <a:avLst/>
          </a:prstGeom>
          <a:noFill/>
        </p:spPr>
      </p:pic>
      <p:pic>
        <p:nvPicPr>
          <p:cNvPr id="3075" name="Picture 3" descr="H:\Documents and Settings\Александра\Мои документы\Школа\Картинки\АНИМАЦИИ\лица\j028274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4143380"/>
            <a:ext cx="1219200" cy="1219200"/>
          </a:xfrm>
          <a:prstGeom prst="rect">
            <a:avLst/>
          </a:prstGeom>
          <a:noFill/>
        </p:spPr>
      </p:pic>
      <p:pic>
        <p:nvPicPr>
          <p:cNvPr id="3076" name="Picture 4" descr="H:\Documents and Settings\Александра\Мои документы\Школа\Картинки\АНИМАЦИИ\лица\j028274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5000636"/>
            <a:ext cx="1219200" cy="1219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85786" y="292893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25000"/>
                  </a:schemeClr>
                </a:solidFill>
              </a:rPr>
              <a:t>Кто достоин аплодисментов?</a:t>
            </a:r>
            <a:endParaRPr lang="ru-RU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9058" y="2857497"/>
            <a:ext cx="2071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 кого -то остались неразрешённые вопросы?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72265" y="3857628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Кто-то грустит,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потому что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не всё получалось?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25000"/>
                  </a:schemeClr>
                </a:solidFill>
              </a:rPr>
              <a:t>Домашнее задание:</a:t>
            </a:r>
            <a:endParaRPr lang="ru-RU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00200"/>
            <a:ext cx="7901014" cy="4525963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Напишите сказку (темы на выбор):</a:t>
            </a:r>
          </a:p>
          <a:p>
            <a:r>
              <a:rPr lang="ru-RU" sz="2800" dirty="0" smtClean="0"/>
              <a:t> О предложениях, всегда готовых обнаружить своё истинное (определённое ) лицо.</a:t>
            </a:r>
          </a:p>
          <a:p>
            <a:r>
              <a:rPr lang="ru-RU" sz="2800" dirty="0" smtClean="0"/>
              <a:t>О безликих Безличных Предложениях, у которых нет и не может быть лица.</a:t>
            </a:r>
          </a:p>
          <a:p>
            <a:r>
              <a:rPr lang="ru-RU" sz="2800" dirty="0" smtClean="0"/>
              <a:t> О волшебниках Назывных Предложениях, умеющих кратко сформулировать любую мысль.</a:t>
            </a:r>
          </a:p>
          <a:p>
            <a:endParaRPr lang="ru-RU" dirty="0"/>
          </a:p>
        </p:txBody>
      </p:sp>
      <p:pic>
        <p:nvPicPr>
          <p:cNvPr id="4" name="Track No09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501090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2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Documents and Settings\Александра\Мои документы\Разное к урокам\125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68464"/>
            <a:ext cx="7000924" cy="6490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74638"/>
            <a:ext cx="5572164" cy="1143000"/>
          </a:xfr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/>
              <a:t>Разминка!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71612"/>
            <a:ext cx="8229600" cy="4525963"/>
          </a:xfrm>
        </p:spPr>
        <p:txBody>
          <a:bodyPr/>
          <a:lstStyle/>
          <a:p>
            <a:pPr lvl="0"/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останешься с вопросом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брегу замёрзлых вод. (П.)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Зима! Крестьянин торжествуя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дровнях обновляет путь. (П.)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Славный снег! Какая роскошь!</a:t>
            </a:r>
          </a:p>
          <a:p>
            <a:endParaRPr lang="ru-RU" dirty="0"/>
          </a:p>
        </p:txBody>
      </p:sp>
      <p:pic>
        <p:nvPicPr>
          <p:cNvPr id="1026" name="Picture 2" descr="K:\Для газеты\62540_152769004754807_125501817481526_306699_3968956_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57884" y="4429132"/>
            <a:ext cx="2840042" cy="2147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15304" cy="928694"/>
          </a:xfrm>
          <a:solidFill>
            <a:schemeClr val="bg1"/>
          </a:solidFill>
          <a:ln>
            <a:solidFill>
              <a:srgbClr val="00B0F0"/>
            </a:solidFill>
          </a:ln>
        </p:spPr>
        <p:txBody>
          <a:bodyPr/>
          <a:lstStyle/>
          <a:p>
            <a:r>
              <a:rPr lang="ru-RU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«</a:t>
            </a:r>
            <a:r>
              <a:rPr lang="ru-RU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Тонкие вопросы</a:t>
            </a:r>
            <a:r>
              <a:rPr lang="ru-RU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» </a:t>
            </a:r>
            <a:r>
              <a:rPr lang="ru-RU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ДА </a:t>
            </a:r>
            <a:r>
              <a:rPr lang="ru-RU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! НЕТ!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285860"/>
            <a:ext cx="8072494" cy="4840303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1.Определенно-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личные предложения - это односоставные предложения. </a:t>
            </a:r>
            <a:b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Это предложения с одним главным членом, совпадающим по выражению со сказуемым. </a:t>
            </a:r>
            <a:b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3.Можно ли в неопределённо- личном предложении восстановить подлежащее? </a:t>
            </a:r>
            <a:b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Могут ли быть в них подлежащими местоимения 1, 2 лица? </a:t>
            </a:r>
            <a:b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5.Изменяются ли безличные глаголы по лицам и числам? </a:t>
            </a:r>
            <a:b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6.Связаны ли понятия: безличные глаголы и безличные предложения? </a:t>
            </a:r>
            <a:b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7. Можно ли восстановить подлежащее в безличном предложении? </a:t>
            </a:r>
            <a:b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8. Согласен ли ты, что назывные предложения имеют только один главный член предложения, по форме напоминающий подлежащее? </a:t>
            </a:r>
            <a:b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9. Может ли назывное предложение быть распространенным? </a:t>
            </a:r>
            <a:b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10. Назывные- двусоставные предложения?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74638"/>
            <a:ext cx="5715040" cy="1143000"/>
          </a:xfrm>
          <a:solidFill>
            <a:schemeClr val="bg1"/>
          </a:solidFill>
          <a:ln>
            <a:solidFill>
              <a:srgbClr val="00B0F0"/>
            </a:solidFill>
          </a:ln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« КЛАСТЕР».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571612"/>
            <a:ext cx="7858180" cy="4525963"/>
          </a:xfrm>
        </p:spPr>
        <p:txBody>
          <a:bodyPr/>
          <a:lstStyle/>
          <a:p>
            <a:pPr>
              <a:buNone/>
            </a:pPr>
            <a:endParaRPr lang="ru-RU" sz="1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1071538" y="2000240"/>
            <a:ext cx="1676214" cy="1500198"/>
          </a:xfrm>
          <a:prstGeom prst="verticalScroll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Я, МЫ, ТЫ, ВЫ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Волна 4"/>
          <p:cNvSpPr/>
          <p:nvPr/>
        </p:nvSpPr>
        <p:spPr>
          <a:xfrm>
            <a:off x="3857620" y="1500174"/>
            <a:ext cx="2071702" cy="914400"/>
          </a:xfrm>
          <a:prstGeom prst="wav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Подлежащее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4071934" y="3214686"/>
            <a:ext cx="1357322" cy="1143000"/>
          </a:xfrm>
          <a:prstGeom prst="verticalScroll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ОНИ, КТО- 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5857884" y="2285992"/>
            <a:ext cx="1571636" cy="1143000"/>
          </a:xfrm>
          <a:prstGeom prst="verticalScroll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ВСЕ, ЛЮБОЙ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5072066" y="5000636"/>
            <a:ext cx="2214578" cy="1571636"/>
          </a:xfrm>
          <a:prstGeom prst="verticalScroll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СОСТ. ПРИР. И ЧЕЛОВЕКА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" name="Волна 9"/>
          <p:cNvSpPr/>
          <p:nvPr/>
        </p:nvSpPr>
        <p:spPr>
          <a:xfrm>
            <a:off x="7000892" y="1500174"/>
            <a:ext cx="1628780" cy="914400"/>
          </a:xfrm>
          <a:prstGeom prst="wav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Сказуемое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Волна 10"/>
          <p:cNvSpPr/>
          <p:nvPr/>
        </p:nvSpPr>
        <p:spPr>
          <a:xfrm>
            <a:off x="7429520" y="3714752"/>
            <a:ext cx="914400" cy="914400"/>
          </a:xfrm>
          <a:prstGeom prst="wav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 - 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Волна 11"/>
          <p:cNvSpPr/>
          <p:nvPr/>
        </p:nvSpPr>
        <p:spPr>
          <a:xfrm>
            <a:off x="1428728" y="4714884"/>
            <a:ext cx="914400" cy="914400"/>
          </a:xfrm>
          <a:prstGeom prst="wav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О-Л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21672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Вертикальный свиток 19"/>
          <p:cNvSpPr/>
          <p:nvPr/>
        </p:nvSpPr>
        <p:spPr>
          <a:xfrm>
            <a:off x="2571736" y="5000636"/>
            <a:ext cx="1571636" cy="1500198"/>
          </a:xfrm>
          <a:prstGeom prst="verticalScroll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ГЛАГОЛ БЕЗЛИЧ.,Н.Ф.ГЛ.,НЕТ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Вертикальный свиток 20"/>
          <p:cNvSpPr/>
          <p:nvPr/>
        </p:nvSpPr>
        <p:spPr>
          <a:xfrm flipH="1">
            <a:off x="2285984" y="3429000"/>
            <a:ext cx="1643074" cy="1285884"/>
          </a:xfrm>
          <a:prstGeom prst="verticalScroll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3 Л. МН.Ч. ПРОШ.ВР.</a:t>
            </a:r>
            <a:r>
              <a:rPr lang="ru-RU" sz="1100" dirty="0" smtClean="0">
                <a:solidFill>
                  <a:schemeClr val="tx1"/>
                </a:solidFill>
                <a:latin typeface="Arial" pitchFamily="34" charset="0"/>
              </a:rPr>
              <a:t> </a:t>
            </a:r>
            <a:endParaRPr lang="ru-RU" sz="28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3" name="Волна 22"/>
          <p:cNvSpPr/>
          <p:nvPr/>
        </p:nvSpPr>
        <p:spPr>
          <a:xfrm>
            <a:off x="7358082" y="5429264"/>
            <a:ext cx="1343028" cy="914400"/>
          </a:xfrm>
          <a:prstGeom prst="wav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Обобщ.-Л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Волна 23"/>
          <p:cNvSpPr/>
          <p:nvPr/>
        </p:nvSpPr>
        <p:spPr>
          <a:xfrm>
            <a:off x="5500694" y="3929066"/>
            <a:ext cx="1500198" cy="914400"/>
          </a:xfrm>
          <a:prstGeom prst="wav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Назывные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5" name="Волна 24"/>
          <p:cNvSpPr/>
          <p:nvPr/>
        </p:nvSpPr>
        <p:spPr>
          <a:xfrm>
            <a:off x="2928926" y="2357430"/>
            <a:ext cx="2357454" cy="714380"/>
          </a:xfrm>
          <a:prstGeom prst="wave">
            <a:avLst>
              <a:gd name="adj1" fmla="val 12500"/>
              <a:gd name="adj2" fmla="val 10000"/>
            </a:avLst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Безличные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74638"/>
            <a:ext cx="5715040" cy="1143000"/>
          </a:xfrm>
          <a:solidFill>
            <a:schemeClr val="bg1"/>
          </a:solidFill>
          <a:ln>
            <a:solidFill>
              <a:srgbClr val="00B0F0"/>
            </a:solidFill>
          </a:ln>
        </p:spPr>
        <p:txBody>
          <a:bodyPr/>
          <a:lstStyle/>
          <a:p>
            <a:r>
              <a:rPr lang="ru-RU" dirty="0" smtClean="0"/>
              <a:t>Односоставные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500174"/>
            <a:ext cx="7858180" cy="4525963"/>
          </a:xfrm>
        </p:spPr>
        <p:txBody>
          <a:bodyPr/>
          <a:lstStyle/>
          <a:p>
            <a:pPr>
              <a:buNone/>
            </a:pPr>
            <a:endParaRPr lang="ru-RU" sz="1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5857884" y="3500438"/>
            <a:ext cx="1676214" cy="1500198"/>
          </a:xfrm>
          <a:prstGeom prst="verticalScroll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Я, МЫ, ТЫ, ВЫ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Волна 4"/>
          <p:cNvSpPr/>
          <p:nvPr/>
        </p:nvSpPr>
        <p:spPr>
          <a:xfrm>
            <a:off x="1071538" y="1500174"/>
            <a:ext cx="2000264" cy="985838"/>
          </a:xfrm>
          <a:prstGeom prst="wav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Подлежащее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7358050" y="4572008"/>
            <a:ext cx="1785950" cy="500058"/>
          </a:xfrm>
          <a:prstGeom prst="verticalScroll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ОНИ, КТО- 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6858016" y="5857892"/>
            <a:ext cx="1714512" cy="785818"/>
          </a:xfrm>
          <a:prstGeom prst="verticalScroll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ВСЕ, ЛЮБОЙ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3428992" y="4286256"/>
            <a:ext cx="2214578" cy="1571636"/>
          </a:xfrm>
          <a:prstGeom prst="verticalScroll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СОСТ. ПРИР. И ЧЕЛОВЕКА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" name="Волна 9"/>
          <p:cNvSpPr/>
          <p:nvPr/>
        </p:nvSpPr>
        <p:spPr>
          <a:xfrm>
            <a:off x="5857884" y="1500174"/>
            <a:ext cx="2286016" cy="914400"/>
          </a:xfrm>
          <a:prstGeom prst="wav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Сказуемое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Волна 10"/>
          <p:cNvSpPr/>
          <p:nvPr/>
        </p:nvSpPr>
        <p:spPr>
          <a:xfrm>
            <a:off x="7715272" y="2500306"/>
            <a:ext cx="914400" cy="914400"/>
          </a:xfrm>
          <a:prstGeom prst="wav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 - 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Волна 11"/>
          <p:cNvSpPr/>
          <p:nvPr/>
        </p:nvSpPr>
        <p:spPr>
          <a:xfrm>
            <a:off x="6572264" y="2643182"/>
            <a:ext cx="914400" cy="914400"/>
          </a:xfrm>
          <a:prstGeom prst="wav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О-Л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21672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Вертикальный свиток 19"/>
          <p:cNvSpPr/>
          <p:nvPr/>
        </p:nvSpPr>
        <p:spPr>
          <a:xfrm>
            <a:off x="4500562" y="2857496"/>
            <a:ext cx="1571636" cy="1500198"/>
          </a:xfrm>
          <a:prstGeom prst="verticalScroll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ГЛАГОЛ БЕЗЛИЧ.,Н.Ф.ГЛ.,НЕТ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Вертикальный свиток 20"/>
          <p:cNvSpPr/>
          <p:nvPr/>
        </p:nvSpPr>
        <p:spPr>
          <a:xfrm flipH="1">
            <a:off x="7429488" y="3357562"/>
            <a:ext cx="1714512" cy="1143008"/>
          </a:xfrm>
          <a:prstGeom prst="verticalScroll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3 Л. МН.Ч. ПРОШ.ВР.</a:t>
            </a:r>
            <a:r>
              <a:rPr lang="ru-RU" sz="1100" dirty="0" smtClean="0">
                <a:solidFill>
                  <a:schemeClr val="tx1"/>
                </a:solidFill>
                <a:latin typeface="Arial" pitchFamily="34" charset="0"/>
              </a:rPr>
              <a:t> </a:t>
            </a:r>
            <a:endParaRPr lang="ru-RU" sz="28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3" name="Волна 22"/>
          <p:cNvSpPr/>
          <p:nvPr/>
        </p:nvSpPr>
        <p:spPr>
          <a:xfrm>
            <a:off x="7286644" y="5072074"/>
            <a:ext cx="1343028" cy="914400"/>
          </a:xfrm>
          <a:prstGeom prst="wav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Обобщ.-Л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Волна 23"/>
          <p:cNvSpPr/>
          <p:nvPr/>
        </p:nvSpPr>
        <p:spPr>
          <a:xfrm>
            <a:off x="1142976" y="2643182"/>
            <a:ext cx="1643074" cy="700086"/>
          </a:xfrm>
          <a:prstGeom prst="wave">
            <a:avLst>
              <a:gd name="adj1" fmla="val 12500"/>
              <a:gd name="adj2" fmla="val 0"/>
            </a:avLst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Назывные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5" name="Волна 24"/>
          <p:cNvSpPr/>
          <p:nvPr/>
        </p:nvSpPr>
        <p:spPr>
          <a:xfrm>
            <a:off x="4000496" y="2214554"/>
            <a:ext cx="2500330" cy="857256"/>
          </a:xfrm>
          <a:prstGeom prst="wave">
            <a:avLst>
              <a:gd name="adj1" fmla="val 12500"/>
              <a:gd name="adj2" fmla="val 10000"/>
            </a:avLst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Безличные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r>
              <a:rPr lang="ru-RU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ЗАПИШИТЕ НОМЕРА ТОЛЬКО ОДНОСОСТАВНЫХ ПРЕДЛОЖЕНИЙ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/>
          <a:lstStyle/>
          <a:p>
            <a:pPr lvl="0"/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1.Сядь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моря – жди погоды.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2.Какая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холодная осень!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3.А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ручей так и рвётся.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4.От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звезды, будто искра, заронилась дума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тайно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сердце грустное моё.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5.Что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 вечер!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6.Ночь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Не слышно шума городского.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7.Будто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воды, наши годы станут прибывать.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8.Отчего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 не ждать?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9.Из-за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дремлющих сосен пожар восстаёт.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10.Весна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Совсем тепло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429420" cy="1143000"/>
          </a:xfr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4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4000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ОТВЕТ</a:t>
            </a:r>
            <a:r>
              <a:rPr lang="ru-RU" sz="4000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ru-RU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1, 2,5,6,8,10</a:t>
            </a:r>
          </a:p>
          <a:p>
            <a:endParaRPr lang="ru-RU" dirty="0"/>
          </a:p>
        </p:txBody>
      </p:sp>
      <p:pic>
        <p:nvPicPr>
          <p:cNvPr id="17411" name="Picture 3" descr="K:\Для газеты\risunok1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91508" y="3357562"/>
            <a:ext cx="3622196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572428" cy="1143000"/>
          </a:xfrm>
          <a:solidFill>
            <a:schemeClr val="bg1"/>
          </a:solidFill>
          <a:ln>
            <a:solidFill>
              <a:srgbClr val="00B0F0"/>
            </a:solidFill>
          </a:ln>
        </p:spPr>
        <p:txBody>
          <a:bodyPr/>
          <a:lstStyle/>
          <a:p>
            <a:r>
              <a:rPr lang="ru-RU" sz="2800" b="1" dirty="0" smtClean="0"/>
              <a:t>НУЖНО РАЗЛИЧАТЬ ВИДЫ ОДНОСОСТАВНЫХ ПРЕДЛОЖЕНИЙ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00200"/>
            <a:ext cx="7829576" cy="4525963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Что же говорят об этом удальце?(П.)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Люблю дымок спалённой жнивы. (Л.)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Тихая, звёздная ночь. (Ф.)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Кому владеть мечом? (П.)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Береги платье </a:t>
            </a:r>
            <a:r>
              <a:rPr lang="ru-RU" sz="2000" dirty="0" err="1" smtClean="0"/>
              <a:t>снову</a:t>
            </a:r>
            <a:r>
              <a:rPr lang="ru-RU" sz="2000" dirty="0" smtClean="0"/>
              <a:t>, а честь смолоду. (Пословица)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Не отходи от меня, друг мой. (П.)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На обломках самовластья напишут наши имена. (П.)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С любимой мечтою не хочется сердцу расстаться. (Ф.)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Тебе внимать, твой видеть милый взор. (П.)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Непредвиденный дождь.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6286544" cy="1143000"/>
          </a:xfrm>
          <a:ln>
            <a:solidFill>
              <a:srgbClr val="00B050"/>
            </a:solidFill>
          </a:ln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Проверим!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600200"/>
            <a:ext cx="7543824" cy="4525963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sz="2400" dirty="0" smtClean="0"/>
              <a:t>неопр.- </a:t>
            </a:r>
            <a:r>
              <a:rPr lang="ru-RU" sz="2400" dirty="0" err="1" smtClean="0"/>
              <a:t>личн</a:t>
            </a:r>
            <a:r>
              <a:rPr lang="ru-RU" sz="2400" dirty="0" smtClean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 err="1" smtClean="0"/>
              <a:t>опред</a:t>
            </a:r>
            <a:r>
              <a:rPr lang="ru-RU" sz="2400" dirty="0" smtClean="0"/>
              <a:t>.- </a:t>
            </a:r>
            <a:r>
              <a:rPr lang="ru-RU" sz="2400" dirty="0" err="1" smtClean="0"/>
              <a:t>личн</a:t>
            </a:r>
            <a:r>
              <a:rPr lang="ru-RU" sz="2400" dirty="0" smtClean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 err="1" smtClean="0"/>
              <a:t>назывн</a:t>
            </a:r>
            <a:r>
              <a:rPr lang="ru-RU" sz="2400" dirty="0" smtClean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 err="1" smtClean="0"/>
              <a:t>безличн</a:t>
            </a:r>
            <a:r>
              <a:rPr lang="ru-RU" sz="2400" dirty="0" smtClean="0"/>
              <a:t>..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 err="1" smtClean="0"/>
              <a:t>обобщ</a:t>
            </a:r>
            <a:r>
              <a:rPr lang="ru-RU" sz="2400" dirty="0" smtClean="0"/>
              <a:t>.- </a:t>
            </a:r>
            <a:r>
              <a:rPr lang="ru-RU" sz="2400" dirty="0" err="1" smtClean="0"/>
              <a:t>личн</a:t>
            </a:r>
            <a:r>
              <a:rPr lang="ru-RU" sz="2400" dirty="0" smtClean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 err="1" smtClean="0"/>
              <a:t>определ</a:t>
            </a:r>
            <a:r>
              <a:rPr lang="ru-RU" sz="2400" dirty="0" smtClean="0"/>
              <a:t>.- </a:t>
            </a:r>
            <a:r>
              <a:rPr lang="ru-RU" sz="2400" dirty="0" err="1" smtClean="0"/>
              <a:t>личн</a:t>
            </a:r>
            <a:r>
              <a:rPr lang="ru-RU" sz="2400" dirty="0" smtClean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 err="1" smtClean="0"/>
              <a:t>неопред</a:t>
            </a:r>
            <a:r>
              <a:rPr lang="ru-RU" sz="2400" dirty="0" smtClean="0"/>
              <a:t>.- </a:t>
            </a:r>
            <a:r>
              <a:rPr lang="ru-RU" sz="2400" dirty="0" err="1" smtClean="0"/>
              <a:t>личн</a:t>
            </a:r>
            <a:r>
              <a:rPr lang="ru-RU" sz="2400" dirty="0" smtClean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 err="1" smtClean="0"/>
              <a:t>безличн</a:t>
            </a:r>
            <a:r>
              <a:rPr lang="ru-RU" sz="2400" dirty="0" smtClean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 err="1" smtClean="0"/>
              <a:t>безличн</a:t>
            </a:r>
            <a:r>
              <a:rPr lang="ru-RU" sz="2400" dirty="0" smtClean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 err="1" smtClean="0"/>
              <a:t>назывн</a:t>
            </a:r>
            <a:r>
              <a:rPr lang="ru-RU" sz="2400" dirty="0" smtClean="0"/>
              <a:t>.</a:t>
            </a:r>
          </a:p>
          <a:p>
            <a:endParaRPr lang="ru-RU" dirty="0"/>
          </a:p>
        </p:txBody>
      </p:sp>
      <p:pic>
        <p:nvPicPr>
          <p:cNvPr id="1026" name="Picture 2" descr="H:\Documents and Settings\Александра\Мои документы\Разное к урокам\f0b723d4de6c05e0f721ab4db3917a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43636" y="2928934"/>
            <a:ext cx="2721428" cy="36684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80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800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ст чужая речь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Тест чужая речь</Template>
  <TotalTime>87</TotalTime>
  <Words>503</Words>
  <PresentationFormat>Экран (4:3)</PresentationFormat>
  <Paragraphs>99</Paragraphs>
  <Slides>15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Тест чужая речь</vt:lpstr>
      <vt:lpstr>Односоставные предложения</vt:lpstr>
      <vt:lpstr>Разминка!</vt:lpstr>
      <vt:lpstr> «Тонкие вопросы» ДА ! НЕТ! </vt:lpstr>
      <vt:lpstr>« КЛАСТЕР».</vt:lpstr>
      <vt:lpstr>Односоставные</vt:lpstr>
      <vt:lpstr>ЗАПИШИТЕ НОМЕРА ТОЛЬКО ОДНОСОСТАВНЫХ ПРЕДЛОЖЕНИЙ</vt:lpstr>
      <vt:lpstr>Проверь себя</vt:lpstr>
      <vt:lpstr>НУЖНО РАЗЛИЧАТЬ ВИДЫ ОДНОСОСТАВНЫХ ПРЕДЛОЖЕНИЙ.</vt:lpstr>
      <vt:lpstr>Проверим!</vt:lpstr>
      <vt:lpstr>«ЗАДАЧКА ДЛЯ ЛЮБОЗНАТЕЛЬНЫХ» </vt:lpstr>
      <vt:lpstr>Составить схемы предложений. </vt:lpstr>
      <vt:lpstr>Охарактеризуй предложение. Сколько в нём простых предложений?  </vt:lpstr>
      <vt:lpstr>РЕФЛЕКСИЯ. </vt:lpstr>
      <vt:lpstr>Домашнее задание: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Односоставные предложения</dc:title>
  <cp:lastModifiedBy>Александра</cp:lastModifiedBy>
  <cp:revision>15</cp:revision>
  <dcterms:modified xsi:type="dcterms:W3CDTF">2011-12-08T20:51:52Z</dcterms:modified>
</cp:coreProperties>
</file>