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6" r:id="rId2"/>
    <p:sldId id="287" r:id="rId3"/>
    <p:sldId id="288" r:id="rId4"/>
    <p:sldId id="258" r:id="rId5"/>
    <p:sldId id="290" r:id="rId6"/>
    <p:sldId id="289" r:id="rId7"/>
    <p:sldId id="307" r:id="rId8"/>
    <p:sldId id="292" r:id="rId9"/>
    <p:sldId id="293" r:id="rId10"/>
    <p:sldId id="295" r:id="rId11"/>
    <p:sldId id="296" r:id="rId12"/>
    <p:sldId id="297" r:id="rId13"/>
    <p:sldId id="294" r:id="rId14"/>
    <p:sldId id="298" r:id="rId15"/>
    <p:sldId id="300" r:id="rId16"/>
    <p:sldId id="299" r:id="rId17"/>
    <p:sldId id="302" r:id="rId18"/>
    <p:sldId id="269" r:id="rId19"/>
    <p:sldId id="303" r:id="rId20"/>
    <p:sldId id="273" r:id="rId21"/>
    <p:sldId id="276" r:id="rId22"/>
    <p:sldId id="279" r:id="rId23"/>
    <p:sldId id="278" r:id="rId24"/>
    <p:sldId id="280" r:id="rId25"/>
    <p:sldId id="277" r:id="rId26"/>
    <p:sldId id="301" r:id="rId27"/>
    <p:sldId id="304" r:id="rId28"/>
    <p:sldId id="305" r:id="rId29"/>
    <p:sldId id="306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A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955" autoAdjust="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503E2E-CF9B-417B-AD58-C373ED55A24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3FE115-789C-4F84-B807-D27797071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CE984C-5DC8-4AE0-8F06-5C54947CC0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7A27B1-7720-4F7D-90A6-403FE04D6C95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18473B-0766-49E7-967F-CC25CA31C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F7481-963C-4FDD-9DBC-99E8B3A1F9B7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232A0-F1D0-4BF8-8C8C-B58FA1E83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F713-7901-4312-B9B9-0463ECEE27D9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3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EDB5E-FCD4-4209-8AC5-3F7CC00A5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3238" y="530225"/>
            <a:ext cx="8183562" cy="550703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1406-F800-48DF-9E60-16A11B67FACA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25F06-68BF-4E42-855B-B8A4B7CF5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530225"/>
            <a:ext cx="4014787" cy="201771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70425" y="530225"/>
            <a:ext cx="4016375" cy="201771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238" y="2700338"/>
            <a:ext cx="8183562" cy="2017712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F50EB-033C-4FE3-9B48-9214925988C7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6286D-8BE9-49F3-8D88-52ED30D62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CB403-209D-4538-BA42-84B76FC6EF4D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1E368-EF4C-4ED4-AEAE-0A22773FC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AC3F-01EF-4145-9320-AA30284A4D9E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3925B-7664-4BF5-8D21-D8BC28986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E4A01-73DE-41B1-B087-0A914560DF6A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7C30E-172B-48BF-AFF9-802606F6F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3F651-D93F-42B6-A676-E489D3C964F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83F6F-42FF-4BAD-89F3-102FDEA37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1B196B-D00C-41D0-B114-211AE181DF92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7512DC-02CD-4605-AE77-432C85655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47E2B-3AAE-49BB-834D-6FF14733623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27112-E288-4B8D-8EF1-03325683F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FB9554-8809-4037-A5F9-4F93F4CFDE64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B04420-A3B9-4513-AE08-91859D54D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AA0E3-F47B-4FA2-BF72-7FCF788103BF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A230F-B558-4F32-AC22-B9306E01F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F1C0623-BAA9-4E07-9B28-B1A68599EBA2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DF7C68C-95A0-4586-A590-CD93FF1ED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0" r:id="rId3"/>
    <p:sldLayoutId id="2147483719" r:id="rId4"/>
    <p:sldLayoutId id="2147483718" r:id="rId5"/>
    <p:sldLayoutId id="2147483723" r:id="rId6"/>
    <p:sldLayoutId id="2147483717" r:id="rId7"/>
    <p:sldLayoutId id="2147483724" r:id="rId8"/>
    <p:sldLayoutId id="2147483716" r:id="rId9"/>
    <p:sldLayoutId id="2147483715" r:id="rId10"/>
    <p:sldLayoutId id="2147483714" r:id="rId11"/>
    <p:sldLayoutId id="2147483713" r:id="rId12"/>
    <p:sldLayoutId id="214748371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476250"/>
            <a:ext cx="8183562" cy="1050925"/>
          </a:xfrm>
        </p:spPr>
        <p:txBody>
          <a:bodyPr wrap="square" t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3200" i="1" smtClean="0">
                <a:solidFill>
                  <a:srgbClr val="152AF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Биологические ритмы, их влияние на жизнедеятельность</a:t>
            </a:r>
            <a:r>
              <a:rPr lang="ru-RU" sz="3200" i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i="1" smtClean="0">
                <a:solidFill>
                  <a:srgbClr val="152AF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организма.</a:t>
            </a:r>
          </a:p>
        </p:txBody>
      </p:sp>
      <p:sp>
        <p:nvSpPr>
          <p:cNvPr id="16386" name="Rectangle 4"/>
          <p:cNvSpPr>
            <a:spLocks noGrp="1"/>
          </p:cNvSpPr>
          <p:nvPr>
            <p:ph type="body" idx="4294967295"/>
          </p:nvPr>
        </p:nvSpPr>
        <p:spPr>
          <a:xfrm>
            <a:off x="971550" y="5300663"/>
            <a:ext cx="7751763" cy="116363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152AF3"/>
                </a:solidFill>
              </a:rPr>
              <a:t>Автор: ученица 9 класса МОУ Зубрилинская ООШ Чертковского р-на, Ростовской обл.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152AF3"/>
                </a:solidFill>
              </a:rPr>
              <a:t>Рыбалкина Дарья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152AF3"/>
                </a:solidFill>
              </a:rPr>
              <a:t>2011г.</a:t>
            </a:r>
            <a:endParaRPr lang="ru-RU" sz="2400" smtClean="0">
              <a:solidFill>
                <a:srgbClr val="152AF3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800" smtClean="0">
              <a:solidFill>
                <a:srgbClr val="152AF3"/>
              </a:solidFill>
            </a:endParaRPr>
          </a:p>
        </p:txBody>
      </p:sp>
      <p:pic>
        <p:nvPicPr>
          <p:cNvPr id="16387" name="Рисунок 3" descr="C:\Documents and Settings\Марго\Рабочий стол\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84313"/>
            <a:ext cx="56880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val 2"/>
          <p:cNvSpPr>
            <a:spLocks noChangeArrowheads="1"/>
          </p:cNvSpPr>
          <p:nvPr/>
        </p:nvSpPr>
        <p:spPr bwMode="auto">
          <a:xfrm>
            <a:off x="3276600" y="476250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Биологические 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ритмы</a:t>
            </a:r>
          </a:p>
        </p:txBody>
      </p:sp>
      <p:sp>
        <p:nvSpPr>
          <p:cNvPr id="70659" name="Oval 3"/>
          <p:cNvSpPr>
            <a:spLocks noChangeArrowheads="1"/>
          </p:cNvSpPr>
          <p:nvPr/>
        </p:nvSpPr>
        <p:spPr bwMode="auto">
          <a:xfrm>
            <a:off x="5292725" y="4149725"/>
            <a:ext cx="2736850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Приливно-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отливные</a:t>
            </a:r>
          </a:p>
        </p:txBody>
      </p:sp>
      <p:sp>
        <p:nvSpPr>
          <p:cNvPr id="70660" name="Oval 4"/>
          <p:cNvSpPr>
            <a:spLocks noChangeArrowheads="1"/>
          </p:cNvSpPr>
          <p:nvPr/>
        </p:nvSpPr>
        <p:spPr bwMode="auto">
          <a:xfrm>
            <a:off x="2124075" y="3789363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Годовые</a:t>
            </a:r>
          </a:p>
          <a:p>
            <a:pPr algn="ctr"/>
            <a:r>
              <a:rPr lang="ru-RU" sz="2800" b="1">
                <a:solidFill>
                  <a:srgbClr val="000066"/>
                </a:solidFill>
              </a:rPr>
              <a:t>(сезонные)</a:t>
            </a:r>
          </a:p>
        </p:txBody>
      </p:sp>
      <p:sp>
        <p:nvSpPr>
          <p:cNvPr id="70661" name="Oval 5"/>
          <p:cNvSpPr>
            <a:spLocks noChangeArrowheads="1"/>
          </p:cNvSpPr>
          <p:nvPr/>
        </p:nvSpPr>
        <p:spPr bwMode="auto">
          <a:xfrm>
            <a:off x="0" y="2205038"/>
            <a:ext cx="2736850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суточные</a:t>
            </a:r>
          </a:p>
        </p:txBody>
      </p:sp>
      <p:sp>
        <p:nvSpPr>
          <p:cNvPr id="24581" name="Line 6"/>
          <p:cNvSpPr>
            <a:spLocks noChangeShapeType="1"/>
          </p:cNvSpPr>
          <p:nvPr/>
        </p:nvSpPr>
        <p:spPr bwMode="auto">
          <a:xfrm flipH="1">
            <a:off x="3851275" y="2276475"/>
            <a:ext cx="21590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Line 7"/>
          <p:cNvSpPr>
            <a:spLocks noChangeShapeType="1"/>
          </p:cNvSpPr>
          <p:nvPr/>
        </p:nvSpPr>
        <p:spPr bwMode="auto">
          <a:xfrm>
            <a:off x="5435600" y="2276475"/>
            <a:ext cx="720725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8"/>
          <p:cNvSpPr>
            <a:spLocks noChangeShapeType="1"/>
          </p:cNvSpPr>
          <p:nvPr/>
        </p:nvSpPr>
        <p:spPr bwMode="auto">
          <a:xfrm flipH="1">
            <a:off x="1979613" y="1557338"/>
            <a:ext cx="10080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Line 9"/>
          <p:cNvSpPr>
            <a:spLocks noChangeShapeType="1"/>
          </p:cNvSpPr>
          <p:nvPr/>
        </p:nvSpPr>
        <p:spPr bwMode="auto">
          <a:xfrm>
            <a:off x="6227763" y="1557338"/>
            <a:ext cx="10810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auto">
          <a:xfrm>
            <a:off x="6407150" y="2060575"/>
            <a:ext cx="2736850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Лунные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nimBg="1"/>
      <p:bldP spid="70659" grpId="0" animBg="1"/>
      <p:bldP spid="70660" grpId="0" animBg="1"/>
      <p:bldP spid="70661" grpId="0" animBg="1"/>
      <p:bldP spid="706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Лес Фие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3"/>
          <p:cNvSpPr>
            <a:spLocks noGrp="1"/>
          </p:cNvSpPr>
          <p:nvPr>
            <p:ph type="title"/>
          </p:nvPr>
        </p:nvSpPr>
        <p:spPr bwMode="auto">
          <a:xfrm>
            <a:off x="539750" y="549275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0" smtClean="0">
                <a:solidFill>
                  <a:schemeClr val="tx1"/>
                </a:solidFill>
                <a:effectLst/>
              </a:rPr>
              <a:t>Суточные ритмы</a:t>
            </a:r>
          </a:p>
        </p:txBody>
      </p:sp>
      <p:sp>
        <p:nvSpPr>
          <p:cNvPr id="51204" name="Rectangle 4"/>
          <p:cNvSpPr>
            <a:spLocks noGrp="1"/>
          </p:cNvSpPr>
          <p:nvPr>
            <p:ph type="body" idx="1"/>
          </p:nvPr>
        </p:nvSpPr>
        <p:spPr>
          <a:xfrm>
            <a:off x="301625" y="1676400"/>
            <a:ext cx="8540750" cy="4992688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 algn="ctr"/>
            <a:endParaRPr lang="ru-RU" smtClean="0"/>
          </a:p>
          <a:p>
            <a:pPr algn="ctr"/>
            <a:r>
              <a:rPr lang="ru-RU" smtClean="0">
                <a:solidFill>
                  <a:schemeClr val="bg1"/>
                </a:solidFill>
              </a:rPr>
              <a:t>Ритмы, которые приспосабливают организмы к смене дня и ночи</a:t>
            </a:r>
          </a:p>
          <a:p>
            <a:pPr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Причины: движение Земли </a:t>
            </a:r>
          </a:p>
          <a:p>
            <a:pPr algn="ctr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вокруг своей оси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Природа (149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3850" y="-242888"/>
            <a:ext cx="9753600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/>
          </p:cNvSpPr>
          <p:nvPr>
            <p:ph type="title"/>
          </p:nvPr>
        </p:nvSpPr>
        <p:spPr bwMode="auto">
          <a:xfrm>
            <a:off x="323850" y="620713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/>
              </a:rPr>
              <a:t>Годовые ритмы</a:t>
            </a:r>
          </a:p>
        </p:txBody>
      </p:sp>
      <p:sp>
        <p:nvSpPr>
          <p:cNvPr id="52228" name="Rectangle 4"/>
          <p:cNvSpPr>
            <a:spLocks noGrp="1"/>
          </p:cNvSpPr>
          <p:nvPr>
            <p:ph type="body" idx="1"/>
          </p:nvPr>
        </p:nvSpPr>
        <p:spPr>
          <a:xfrm>
            <a:off x="250825" y="3500438"/>
            <a:ext cx="8540750" cy="3860800"/>
          </a:xfrm>
        </p:spPr>
        <p:txBody>
          <a:bodyPr/>
          <a:lstStyle/>
          <a:p>
            <a:pPr algn="ctr"/>
            <a:r>
              <a:rPr lang="ru-RU" smtClean="0">
                <a:solidFill>
                  <a:schemeClr val="bg1"/>
                </a:solidFill>
              </a:rPr>
              <a:t>Ритмы, которые приспосабливают организм к сезонной смене условий</a:t>
            </a:r>
          </a:p>
          <a:p>
            <a:pPr algn="ctr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Причина: движение Земли вокруг Солнца, благодаря чему происходит смена времен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5222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8"/>
          <p:cNvSpPr>
            <a:spLocks noChangeArrowheads="1"/>
          </p:cNvSpPr>
          <p:nvPr/>
        </p:nvSpPr>
        <p:spPr bwMode="auto">
          <a:xfrm>
            <a:off x="57150" y="58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50" name="Picture 7" descr="post-8909-1189429433"/>
          <p:cNvPicPr>
            <a:picLocks noChangeAspect="1" noChangeArrowheads="1"/>
          </p:cNvPicPr>
          <p:nvPr/>
        </p:nvPicPr>
        <p:blipFill>
          <a:blip r:embed="rId2">
            <a:lum bright="-12000" contrast="-36000"/>
          </a:blip>
          <a:srcRect/>
          <a:stretch>
            <a:fillRect/>
          </a:stretch>
        </p:blipFill>
        <p:spPr bwMode="auto">
          <a:xfrm>
            <a:off x="0" y="0"/>
            <a:ext cx="9144000" cy="71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323850" y="314325"/>
            <a:ext cx="8820150" cy="647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3600" b="1">
                <a:solidFill>
                  <a:srgbClr val="FF6600"/>
                </a:solidFill>
                <a:cs typeface="Times New Roman" pitchFamily="18" charset="0"/>
              </a:rPr>
              <a:t>Приливно-отливные ритмы</a:t>
            </a:r>
            <a:endParaRPr lang="ru-RU" sz="36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36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2800" b="1">
              <a:solidFill>
                <a:srgbClr val="FF6600"/>
              </a:solidFill>
            </a:endParaRPr>
          </a:p>
          <a:p>
            <a:pPr>
              <a:tabLst>
                <a:tab pos="457200" algn="l"/>
              </a:tabLst>
            </a:pPr>
            <a:endParaRPr lang="ru-RU" sz="1100"/>
          </a:p>
          <a:p>
            <a:pPr>
              <a:tabLst>
                <a:tab pos="457200" algn="l"/>
              </a:tabLst>
            </a:pPr>
            <a:endParaRPr lang="ru-RU" sz="1100"/>
          </a:p>
          <a:p>
            <a:pPr>
              <a:tabLst>
                <a:tab pos="457200" algn="l"/>
              </a:tabLst>
            </a:pPr>
            <a:endParaRPr lang="ru-RU" sz="1100"/>
          </a:p>
          <a:p>
            <a:pPr>
              <a:tabLst>
                <a:tab pos="457200" algn="l"/>
              </a:tabLst>
            </a:pPr>
            <a:endParaRPr lang="ru-RU" sz="1100"/>
          </a:p>
          <a:p>
            <a:pPr>
              <a:tabLst>
                <a:tab pos="457200" algn="l"/>
              </a:tabLst>
            </a:pPr>
            <a:endParaRPr lang="ru-RU" sz="1100"/>
          </a:p>
          <a:p>
            <a:pPr>
              <a:tabLst>
                <a:tab pos="457200" algn="l"/>
              </a:tabLst>
            </a:pPr>
            <a:endParaRPr lang="ru-RU" sz="1100"/>
          </a:p>
          <a:p>
            <a:pPr lvl="1" algn="ctr"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ru-RU" sz="280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ru-RU" sz="28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Сложные ритмические явления у обитателей</a:t>
            </a:r>
            <a:endParaRPr lang="ru-RU" sz="2800">
              <a:latin typeface="Verdana" pitchFamily="34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28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FF"/>
                </a:solidFill>
                <a:latin typeface="Verdana" pitchFamily="34" charset="0"/>
              </a:rPr>
              <a:t>     </a:t>
            </a:r>
            <a:r>
              <a:rPr lang="ru-RU" sz="28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приливно-отливной зоны</a:t>
            </a:r>
            <a:endParaRPr lang="ru-RU" sz="2800">
              <a:latin typeface="Verdana" pitchFamily="34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280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ru-RU" sz="28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Причина: влияние Луны</a:t>
            </a:r>
            <a:endParaRPr lang="ru-RU" sz="2800">
              <a:latin typeface="Verdana" pitchFamily="34" charset="0"/>
            </a:endParaRPr>
          </a:p>
          <a:p>
            <a:pPr algn="ctr" eaLnBrk="0" hangingPunct="0">
              <a:tabLst>
                <a:tab pos="457200" algn="l"/>
              </a:tabLst>
            </a:pPr>
            <a:endParaRPr lang="ru-RU" sz="28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kot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500563" cy="3382963"/>
          </a:xfrm>
        </p:spPr>
      </p:pic>
      <p:pic>
        <p:nvPicPr>
          <p:cNvPr id="28674" name="Picture 6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3278188"/>
            <a:ext cx="532765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7" descr="Безымянный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0"/>
            <a:ext cx="4859337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60438" y="494188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/>
            </a:r>
            <a:br>
              <a:rPr lang="en-US" smtClean="0">
                <a:effectLst/>
              </a:rPr>
            </a:br>
            <a:endParaRPr lang="ru-RU" smtClean="0">
              <a:effectLst/>
            </a:endParaRPr>
          </a:p>
        </p:txBody>
      </p:sp>
      <p:sp>
        <p:nvSpPr>
          <p:cNvPr id="29698" name="Rectangle 7"/>
          <p:cNvSpPr>
            <a:spLocks noChangeArrowheads="1"/>
          </p:cNvSpPr>
          <p:nvPr/>
        </p:nvSpPr>
        <p:spPr bwMode="auto">
          <a:xfrm>
            <a:off x="468313" y="692150"/>
            <a:ext cx="8497887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accent2"/>
                </a:solidFill>
              </a:rPr>
              <a:t>Околосуточные</a:t>
            </a:r>
            <a:r>
              <a:rPr lang="ru-RU" sz="3600"/>
              <a:t>, или </a:t>
            </a:r>
            <a:r>
              <a:rPr lang="ru-RU" sz="3600">
                <a:solidFill>
                  <a:schemeClr val="accent2"/>
                </a:solidFill>
              </a:rPr>
              <a:t>циркадианные</a:t>
            </a:r>
            <a:r>
              <a:rPr lang="ru-RU" sz="3600"/>
              <a:t>, ритмы (от лат.</a:t>
            </a:r>
            <a:r>
              <a:rPr lang="en-US" sz="3600"/>
              <a:t> circa - “</a:t>
            </a:r>
            <a:r>
              <a:rPr lang="ru-RU" sz="3600"/>
              <a:t>около</a:t>
            </a:r>
            <a:r>
              <a:rPr lang="en-US" sz="3600"/>
              <a:t>”, dies - “</a:t>
            </a:r>
            <a:r>
              <a:rPr lang="ru-RU" sz="3600"/>
              <a:t>день</a:t>
            </a:r>
            <a:r>
              <a:rPr lang="en-US" sz="3600"/>
              <a:t>”</a:t>
            </a:r>
            <a:r>
              <a:rPr lang="ru-RU" sz="3600"/>
              <a:t>). Самые стабильные.</a:t>
            </a:r>
            <a:br>
              <a:rPr lang="ru-RU" sz="3600"/>
            </a:br>
            <a:endParaRPr lang="ru-RU" sz="3600"/>
          </a:p>
          <a:p>
            <a:pPr>
              <a:buFontTx/>
              <a:buChar char="•"/>
            </a:pPr>
            <a:r>
              <a:rPr lang="ru-RU" sz="2800"/>
              <a:t>Врожденные, эндогенные, обусловлены свойствами самого организма.</a:t>
            </a:r>
          </a:p>
          <a:p>
            <a:pPr>
              <a:buFontTx/>
              <a:buChar char="•"/>
            </a:pPr>
            <a:r>
              <a:rPr lang="ru-RU" sz="2800"/>
              <a:t>Период ритмов у растений 23-28 часов, у животных 23-25 часов</a:t>
            </a:r>
          </a:p>
          <a:p>
            <a:pPr>
              <a:buFontTx/>
              <a:buChar char="•"/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3"/>
          <p:cNvSpPr>
            <a:spLocks noGrp="1"/>
          </p:cNvSpPr>
          <p:nvPr>
            <p:ph type="body" sz="half" idx="4294967295"/>
          </p:nvPr>
        </p:nvSpPr>
        <p:spPr>
          <a:xfrm>
            <a:off x="960438" y="260350"/>
            <a:ext cx="8183562" cy="2592388"/>
          </a:xfrm>
        </p:spPr>
        <p:txBody>
          <a:bodyPr/>
          <a:lstStyle/>
          <a:p>
            <a:r>
              <a:rPr lang="ru-RU" sz="2400" b="1" smtClean="0"/>
              <a:t>Циркадианная система человека формируется вплоть до периода полового созревания.</a:t>
            </a:r>
          </a:p>
          <a:p>
            <a:r>
              <a:rPr lang="ru-RU" sz="2400" b="1" smtClean="0"/>
              <a:t>Старение же представляется биоритмологами как постепенная утрата ритмов. </a:t>
            </a:r>
          </a:p>
          <a:p>
            <a:r>
              <a:rPr lang="ru-RU" sz="2400" b="1" smtClean="0"/>
              <a:t>Отсутствие биоритмов не совместимо с жизнью</a:t>
            </a:r>
            <a:r>
              <a:rPr lang="ru-RU" sz="2400" smtClean="0"/>
              <a:t>.</a:t>
            </a:r>
          </a:p>
        </p:txBody>
      </p:sp>
      <p:pic>
        <p:nvPicPr>
          <p:cNvPr id="30722" name="Picture 6" descr="tradition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3429000"/>
            <a:ext cx="7812088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 bwMode="auto">
          <a:xfrm>
            <a:off x="714348" y="428604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effectLst/>
              </a:rPr>
              <a:t>Годовые ритмы </a:t>
            </a:r>
            <a:r>
              <a:rPr lang="ru-RU" sz="2800" dirty="0" smtClean="0">
                <a:solidFill>
                  <a:schemeClr val="accent2"/>
                </a:solidFill>
                <a:effectLst/>
              </a:rPr>
              <a:t>(приспосабливают организмы к сезонной смене условий).</a:t>
            </a:r>
            <a:endParaRPr lang="ru-RU" dirty="0" smtClean="0">
              <a:effectLst/>
            </a:endParaRPr>
          </a:p>
        </p:txBody>
      </p:sp>
      <p:sp>
        <p:nvSpPr>
          <p:cNvPr id="68612" name="Rectangle 4"/>
          <p:cNvSpPr>
            <a:spLocks noGrp="1"/>
          </p:cNvSpPr>
          <p:nvPr>
            <p:ph type="body" sz="half" idx="3"/>
          </p:nvPr>
        </p:nvSpPr>
        <p:spPr>
          <a:xfrm>
            <a:off x="500034" y="1500174"/>
            <a:ext cx="8183562" cy="4751387"/>
          </a:xfrm>
        </p:spPr>
        <p:txBody>
          <a:bodyPr/>
          <a:lstStyle/>
          <a:p>
            <a:r>
              <a:rPr lang="ru-RU" dirty="0" smtClean="0"/>
              <a:t>Весна - трудное время года, чаще совершаются самоубийства, наблюдается депрессия.</a:t>
            </a:r>
          </a:p>
          <a:p>
            <a:r>
              <a:rPr lang="ru-RU" dirty="0" smtClean="0"/>
              <a:t>Лето – лучше использовать для закаливания и формирования выносливости.</a:t>
            </a:r>
          </a:p>
          <a:p>
            <a:r>
              <a:rPr lang="ru-RU" dirty="0" smtClean="0"/>
              <a:t>Осень – работоспособность человека наибольшая. Хороша для реализации творческих замыслов.</a:t>
            </a:r>
          </a:p>
          <a:p>
            <a:r>
              <a:rPr lang="ru-RU" dirty="0" smtClean="0"/>
              <a:t>Зима – психическая и мышечная возбудимость низкая.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utoUpdateAnimBg="0"/>
      <p:bldP spid="68612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404813"/>
            <a:ext cx="7796213" cy="7334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Месячные биоритмы</a:t>
            </a:r>
            <a:endParaRPr lang="ru-RU" sz="4400" dirty="0"/>
          </a:p>
        </p:txBody>
      </p:sp>
      <p:sp>
        <p:nvSpPr>
          <p:cNvPr id="32770" name="Текст 2"/>
          <p:cNvSpPr>
            <a:spLocks noGrp="1"/>
          </p:cNvSpPr>
          <p:nvPr>
            <p:ph type="body" idx="2"/>
          </p:nvPr>
        </p:nvSpPr>
        <p:spPr>
          <a:xfrm>
            <a:off x="3851275" y="1125538"/>
            <a:ext cx="4897438" cy="5732462"/>
          </a:xfrm>
        </p:spPr>
        <p:txBody>
          <a:bodyPr/>
          <a:lstStyle/>
          <a:p>
            <a:pPr marL="17463" marR="0" eaLnBrk="1" hangingPunct="1">
              <a:spcBef>
                <a:spcPct val="0"/>
              </a:spcBef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Месячный биоритм связан с четырьмя фазами Луны: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1-я фаза – новолуние;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2-я фаза – растущая Луна;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3-я фаза – полнолуние;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4-я фаза – убывающая Луна.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 В период растущей Луны человек более активен.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 В период убывающей Луны жизнеспособность организма снижается, человек менее активен, чувствует усталость, все у него продвигается «со скрипом». Гипертоникам надо остерегаться полнолуния, т. к. кровь максимально приливает к голове, гипотоникам - новолуния, когда кровь отливает к ногам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371475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5"/>
          <p:cNvSpPr>
            <a:spLocks noGrp="1"/>
          </p:cNvSpPr>
          <p:nvPr>
            <p:ph type="title"/>
          </p:nvPr>
        </p:nvSpPr>
        <p:spPr bwMode="auto">
          <a:xfrm>
            <a:off x="395288" y="0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/>
              </a:rPr>
              <a:t>Недельные ритмы</a:t>
            </a:r>
          </a:p>
        </p:txBody>
      </p:sp>
      <p:sp>
        <p:nvSpPr>
          <p:cNvPr id="33794" name="Rectangle 6"/>
          <p:cNvSpPr>
            <a:spLocks noGrp="1"/>
          </p:cNvSpPr>
          <p:nvPr>
            <p:ph type="body" idx="1"/>
          </p:nvPr>
        </p:nvSpPr>
        <p:spPr>
          <a:xfrm>
            <a:off x="395288" y="1412875"/>
            <a:ext cx="8183562" cy="4187825"/>
          </a:xfrm>
        </p:spPr>
        <p:txBody>
          <a:bodyPr/>
          <a:lstStyle/>
          <a:p>
            <a:r>
              <a:rPr lang="ru-RU" b="1" smtClean="0"/>
              <a:t>Понедельник</a:t>
            </a:r>
            <a:r>
              <a:rPr lang="ru-RU" smtClean="0"/>
              <a:t> - день конфликтов, инфарктов, инсультов. Не планировать трудовые подвиги в понедельник. </a:t>
            </a:r>
          </a:p>
          <a:p>
            <a:r>
              <a:rPr lang="ru-RU" b="1" smtClean="0"/>
              <a:t>Дни активных действий</a:t>
            </a:r>
            <a:r>
              <a:rPr lang="ru-RU" smtClean="0"/>
              <a:t> – вторник, среда, четверг.</a:t>
            </a:r>
          </a:p>
          <a:p>
            <a:r>
              <a:rPr lang="ru-RU" b="1" smtClean="0"/>
              <a:t>Пятница </a:t>
            </a:r>
            <a:r>
              <a:rPr lang="ru-RU" smtClean="0"/>
              <a:t>– день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спокойной работы, не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требующей нагрузки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и напряжения.</a:t>
            </a:r>
          </a:p>
        </p:txBody>
      </p:sp>
      <p:pic>
        <p:nvPicPr>
          <p:cNvPr id="33795" name="Picture 7" descr="3sunrise-clock-ryth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57550"/>
            <a:ext cx="36353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5"/>
          <p:cNvSpPr>
            <a:spLocks noGrp="1"/>
          </p:cNvSpPr>
          <p:nvPr>
            <p:ph type="body" idx="4294967295"/>
          </p:nvPr>
        </p:nvSpPr>
        <p:spPr>
          <a:xfrm>
            <a:off x="0" y="404813"/>
            <a:ext cx="9144000" cy="66690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latin typeface="Arial" charset="0"/>
              </a:rPr>
              <a:t>Изучение биологических ритмов очень актуально в наше время. От того насколько они будут изучены зависит здоровье людей, возможно найдут препараты от пока неизлечимых болезней. Я выбрала эту тему потому, что человечество на грани самоистребления. С новыми разработками появляются новые болезни. И поэтому в наше время особенно важно создать для себя правильный распорядок 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 descr="C:\Documents and Settings\Марго\Рабочий стол\4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928688"/>
            <a:ext cx="78581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5"/>
          <p:cNvSpPr>
            <a:spLocks noGrp="1"/>
          </p:cNvSpPr>
          <p:nvPr>
            <p:ph sz="quarter" idx="4"/>
          </p:nvPr>
        </p:nvSpPr>
        <p:spPr>
          <a:xfrm>
            <a:off x="4143375" y="642938"/>
            <a:ext cx="4440238" cy="2857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Еще в начале XX века стало известно, что у людей бывают разные биологические ритмы. Именно они влияют на время нашей работоспособности и желание поспать. В зависимости от этого времени человечество изначально делили на 2 группы: жаворонков и сов.</a:t>
            </a:r>
          </a:p>
        </p:txBody>
      </p:sp>
      <p:pic>
        <p:nvPicPr>
          <p:cNvPr id="35842" name="Содержимое 6" descr="C:\Documents and Settings\Марго\Рабочий стол\32.jpg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42938" y="500063"/>
            <a:ext cx="3535362" cy="2071687"/>
          </a:xfrm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00438"/>
            <a:ext cx="3595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611188" y="2636838"/>
            <a:ext cx="37147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Совы - это те люди, у кого наибольшая активность проявляется во второй половине дня (после шестнадцати часов), пик приходится на 9-10 часов веч</a:t>
            </a:r>
            <a:r>
              <a:rPr lang="ru-RU">
                <a:latin typeface="Calibri" pitchFamily="34" charset="0"/>
                <a:cs typeface="Times New Roman" pitchFamily="18" charset="0"/>
              </a:rPr>
              <a:t>ера.</a:t>
            </a:r>
            <a:endParaRPr lang="ru-RU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Текст 2"/>
          <p:cNvSpPr>
            <a:spLocks noGrp="1"/>
          </p:cNvSpPr>
          <p:nvPr>
            <p:ph type="body" idx="2"/>
          </p:nvPr>
        </p:nvSpPr>
        <p:spPr>
          <a:xfrm>
            <a:off x="4643438" y="785813"/>
            <a:ext cx="3867150" cy="4868862"/>
          </a:xfrm>
        </p:spPr>
        <p:txBody>
          <a:bodyPr/>
          <a:lstStyle/>
          <a:p>
            <a:pPr marL="17463" marR="0" eaLnBrk="1" hangingPunct="1">
              <a:spcBef>
                <a:spcPct val="0"/>
              </a:spcBef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Совы - это те люди, у кого наибольшая активность проявляется во второй половине дня (после шестнадцати часов), пик приходится на 9-10 часов вечера.</a:t>
            </a:r>
          </a:p>
          <a:p>
            <a:pPr marL="17463" marR="0" eaLnBrk="1" hangingPunct="1">
              <a:spcBef>
                <a:spcPct val="0"/>
              </a:spcBef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Англичане провели исследование среди 3000 человек старше 50 лет, которое дало неожиданные результаты: совы оказались богаче жаворонков, память и мышление у сов так же развиты лучше. Кроме того, здоровье у сов в целом оказалось лучше, чем у жаворонков.</a:t>
            </a:r>
          </a:p>
        </p:txBody>
      </p:sp>
      <p:pic>
        <p:nvPicPr>
          <p:cNvPr id="37890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714375"/>
            <a:ext cx="3860800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3"/>
          <p:cNvSpPr>
            <a:spLocks noGrp="1"/>
          </p:cNvSpPr>
          <p:nvPr>
            <p:ph sz="half" idx="1"/>
          </p:nvPr>
        </p:nvSpPr>
        <p:spPr>
          <a:xfrm>
            <a:off x="762000" y="930275"/>
            <a:ext cx="4625975" cy="47244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Жаворонки наиболее активны в первой половине дня (до пятнадцати часов), а максимально - утром в 10-11 часов.</a:t>
            </a:r>
          </a:p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588963"/>
            <a:ext cx="3286125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Прямоугольник 5"/>
          <p:cNvSpPr>
            <a:spLocks noChangeArrowheads="1"/>
          </p:cNvSpPr>
          <p:nvPr/>
        </p:nvSpPr>
        <p:spPr bwMode="auto">
          <a:xfrm>
            <a:off x="928688" y="3000375"/>
            <a:ext cx="42148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Жаворонки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рано встают и рано засыпают совы, напротив, поздно засыпают и поздно встают.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Текст 2"/>
          <p:cNvSpPr>
            <a:spLocks noGrp="1"/>
          </p:cNvSpPr>
          <p:nvPr>
            <p:ph type="body" idx="2"/>
          </p:nvPr>
        </p:nvSpPr>
        <p:spPr>
          <a:xfrm>
            <a:off x="4786313" y="714375"/>
            <a:ext cx="3724275" cy="4000500"/>
          </a:xfrm>
        </p:spPr>
        <p:txBody>
          <a:bodyPr/>
          <a:lstStyle/>
          <a:p>
            <a:pPr marL="17463" marR="0" eaLnBrk="1" hangingPunct="1">
              <a:spcBef>
                <a:spcPct val="0"/>
              </a:spcBef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Среди сов преобладают люди творческих профессий - артисты, музыканты, писатели. Связано это с тем, что у сов чаще всего образное мышление - это люди с «ведущим» правым полушарием мозга.</a:t>
            </a:r>
          </a:p>
          <a:p>
            <a:pPr marL="17463" marR="0" eaLnBrk="1" hangingPunct="1">
              <a:spcBef>
                <a:spcPct val="0"/>
              </a:spcBef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642938"/>
            <a:ext cx="4143375" cy="2786062"/>
          </a:xfrm>
        </p:spPr>
      </p:pic>
      <p:sp>
        <p:nvSpPr>
          <p:cNvPr id="39939" name="Прямоугольник 5"/>
          <p:cNvSpPr>
            <a:spLocks noChangeArrowheads="1"/>
          </p:cNvSpPr>
          <p:nvPr/>
        </p:nvSpPr>
        <p:spPr bwMode="auto">
          <a:xfrm>
            <a:off x="571500" y="3571875"/>
            <a:ext cx="39290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А вот жаворонки в большинстве своем отличаются аналитическим складом ума, за что отвечает левое полушарие. Поэтому они часто становятся математиками, физиками, инженерами и военными</a:t>
            </a:r>
            <a:endParaRPr lang="ru-RU" sz="2000">
              <a:latin typeface="Verdana" pitchFamily="34" charset="0"/>
            </a:endParaRP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159125"/>
            <a:ext cx="3643312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Содержимое 4" descr="C:\Documents and Settings\Марго\Рабочий стол\3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000125"/>
            <a:ext cx="2928937" cy="4286250"/>
          </a:xfrm>
        </p:spPr>
      </p:pic>
      <p:sp>
        <p:nvSpPr>
          <p:cNvPr id="40962" name="Прямоугольник 5"/>
          <p:cNvSpPr>
            <a:spLocks noChangeArrowheads="1"/>
          </p:cNvSpPr>
          <p:nvPr/>
        </p:nvSpPr>
        <p:spPr bwMode="auto">
          <a:xfrm>
            <a:off x="4071938" y="714375"/>
            <a:ext cx="43576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Чуть позже в этом "птичьем" разделении появилась еще одна группа - голуби - люди, которые легко подстраивают свой график под обстоятельства и без труда могут быть как совой, так и жаворонком.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Голуби легко адаптируются практически к любому времени и имеют примерно одинаковую активность на протяжении всего рабочего дня.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 bwMode="auto">
          <a:xfrm>
            <a:off x="468313" y="765175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smtClean="0">
                <a:effectLst/>
              </a:rPr>
              <a:t>Теория «трех ритмов»</a:t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>(Герман Свобода, Вильгельм Флисс, Фридрих Тельчер)</a:t>
            </a:r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539750" y="1916113"/>
            <a:ext cx="8183563" cy="4187825"/>
          </a:xfrm>
        </p:spPr>
        <p:txBody>
          <a:bodyPr/>
          <a:lstStyle/>
          <a:p>
            <a:r>
              <a:rPr lang="ru-RU" sz="2400" b="1" smtClean="0"/>
              <a:t>Физический биоритм</a:t>
            </a:r>
            <a:r>
              <a:rPr lang="ru-RU" sz="2400" smtClean="0"/>
              <a:t> – продолжительность 23 дня, влияет на физические возможности человека. </a:t>
            </a:r>
          </a:p>
          <a:p>
            <a:r>
              <a:rPr lang="ru-RU" sz="2400" b="1" smtClean="0"/>
              <a:t>Эмоциональный ритм</a:t>
            </a:r>
            <a:r>
              <a:rPr lang="ru-RU" sz="2400" smtClean="0"/>
              <a:t> – 28 дней, влияет на силу чувств, интуицию, на внутреннее и внешнее восприятие.</a:t>
            </a:r>
          </a:p>
          <a:p>
            <a:r>
              <a:rPr lang="ru-RU" sz="2400" b="1" smtClean="0"/>
              <a:t>Интеллектуальный биоритм</a:t>
            </a:r>
            <a:r>
              <a:rPr lang="ru-RU" sz="2400" smtClean="0"/>
              <a:t> – 33 дня, на умственные способности:</a:t>
            </a:r>
          </a:p>
          <a:p>
            <a:pPr lvl="1"/>
            <a:r>
              <a:rPr lang="ru-RU" sz="2000" smtClean="0"/>
              <a:t>Логику</a:t>
            </a:r>
          </a:p>
          <a:p>
            <a:pPr lvl="1"/>
            <a:r>
              <a:rPr lang="ru-RU" sz="2000" smtClean="0"/>
              <a:t>Ум</a:t>
            </a:r>
          </a:p>
          <a:p>
            <a:pPr lvl="1"/>
            <a:r>
              <a:rPr lang="ru-RU" sz="2000" smtClean="0"/>
              <a:t>Внутреннею и внешнюю ориентация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>
          <a:xfrm>
            <a:off x="539750" y="0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/>
              </a:rPr>
              <a:t>Нарушение биоритмов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539750" y="1052513"/>
            <a:ext cx="8183563" cy="5340350"/>
          </a:xfrm>
        </p:spPr>
        <p:txBody>
          <a:bodyPr/>
          <a:lstStyle/>
          <a:p>
            <a:r>
              <a:rPr lang="ru-RU" smtClean="0"/>
              <a:t>Несоблюдения ритма бодрствования и сна приводит к </a:t>
            </a:r>
          </a:p>
          <a:p>
            <a:pPr lvl="1"/>
            <a:r>
              <a:rPr lang="ru-RU" smtClean="0"/>
              <a:t> хронической усталости,</a:t>
            </a:r>
          </a:p>
          <a:p>
            <a:pPr lvl="1"/>
            <a:r>
              <a:rPr lang="ru-RU" smtClean="0"/>
              <a:t>инфаркту,</a:t>
            </a:r>
          </a:p>
          <a:p>
            <a:pPr lvl="1"/>
            <a:r>
              <a:rPr lang="ru-RU" smtClean="0"/>
              <a:t>инсульту,</a:t>
            </a:r>
          </a:p>
          <a:p>
            <a:pPr lvl="1"/>
            <a:r>
              <a:rPr lang="ru-RU" smtClean="0"/>
              <a:t>нервным заболеваниям,</a:t>
            </a:r>
          </a:p>
          <a:p>
            <a:pPr lvl="1"/>
            <a:r>
              <a:rPr lang="ru-RU" smtClean="0"/>
              <a:t>развитию онкологии.</a:t>
            </a:r>
          </a:p>
          <a:p>
            <a:pPr lvl="2"/>
            <a:r>
              <a:rPr lang="ru-RU" smtClean="0"/>
              <a:t>Ночью вырабатывается</a:t>
            </a:r>
          </a:p>
          <a:p>
            <a:pPr lvl="2">
              <a:buFont typeface="Wingdings 2" pitchFamily="18" charset="2"/>
              <a:buNone/>
            </a:pPr>
            <a:r>
              <a:rPr lang="ru-RU" smtClean="0"/>
              <a:t> </a:t>
            </a:r>
            <a:r>
              <a:rPr lang="ru-RU" b="1" smtClean="0"/>
              <a:t>гормон мелатонин</a:t>
            </a:r>
            <a:r>
              <a:rPr lang="ru-RU" smtClean="0"/>
              <a:t>, </a:t>
            </a:r>
          </a:p>
          <a:p>
            <a:pPr lvl="2">
              <a:buFont typeface="Wingdings 2" pitchFamily="18" charset="2"/>
              <a:buNone/>
            </a:pPr>
            <a:r>
              <a:rPr lang="ru-RU" smtClean="0"/>
              <a:t>подавляющий раковые </a:t>
            </a:r>
          </a:p>
          <a:p>
            <a:pPr lvl="2">
              <a:buFont typeface="Wingdings 2" pitchFamily="18" charset="2"/>
              <a:buNone/>
            </a:pPr>
            <a:r>
              <a:rPr lang="ru-RU" smtClean="0"/>
              <a:t>клетки</a:t>
            </a:r>
          </a:p>
          <a:p>
            <a:pPr lvl="3"/>
            <a:endParaRPr lang="ru-RU" smtClean="0"/>
          </a:p>
        </p:txBody>
      </p:sp>
      <p:pic>
        <p:nvPicPr>
          <p:cNvPr id="43011" name="Picture 4" descr="52503752_1871_1212281230_8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3514725"/>
            <a:ext cx="35718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>
            <a:spLocks noGrp="1"/>
          </p:cNvSpPr>
          <p:nvPr>
            <p:ph type="body" idx="4294967295"/>
          </p:nvPr>
        </p:nvSpPr>
        <p:spPr>
          <a:xfrm>
            <a:off x="0" y="260350"/>
            <a:ext cx="5292725" cy="7029450"/>
          </a:xfrm>
        </p:spPr>
        <p:txBody>
          <a:bodyPr/>
          <a:lstStyle/>
          <a:p>
            <a:r>
              <a:rPr lang="ru-RU" sz="2400" smtClean="0"/>
              <a:t>Нельзя винить врачей или свой организм  в ухудшении здоровья. В этом виноваты только мы сами. Жить с учетом природных ритмов (годового, лунного, суточного) – залог сохранения вашего здоровья и высокой работоспособности организма. Для человека важно не только рационально использовать внутренние ритмы организма, но и найти пути управления ими.</a:t>
            </a:r>
          </a:p>
        </p:txBody>
      </p:sp>
      <p:pic>
        <p:nvPicPr>
          <p:cNvPr id="44034" name="Picture 4" descr="ccf67e14eb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908050"/>
            <a:ext cx="36957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 bwMode="auto">
          <a:xfrm>
            <a:off x="539750" y="188913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5400" i="1" smtClean="0">
                <a:effectLst/>
              </a:rPr>
              <a:t>Вывод 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539750" y="1268413"/>
            <a:ext cx="8183563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/>
              <a:t>Во-первых</a:t>
            </a:r>
            <a:r>
              <a:rPr lang="ru-RU" sz="2400" smtClean="0"/>
              <a:t>, биоритмологические разработки необходимы и для совершенствования системы медицинского обеспечения людей, участвующих в освоении северных и восточных регионов страны, для улучшения методов ранней диагностики заболеваний, качества медицинских прогнозов и повышения эффективности лечебных мероприятий.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Во-вторых</a:t>
            </a:r>
            <a:r>
              <a:rPr lang="ru-RU" sz="2400" smtClean="0"/>
              <a:t>, нужны научные рекомендации по оптимальной временной структуре учебно-воспитательного процесса с учетом индивидуальных особенностей учащихся – суточной динамики показателей памяти, внимания, образного и конкретного мышления.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0" y="188913"/>
            <a:ext cx="9144000" cy="6858000"/>
          </a:xfrm>
        </p:spPr>
        <p:txBody>
          <a:bodyPr/>
          <a:lstStyle/>
          <a:p>
            <a:pPr marL="533400" indent="-533400" eaLnBrk="1" hangingPunct="1">
              <a:buFont typeface="Wingdings 2" pitchFamily="18" charset="2"/>
              <a:buNone/>
            </a:pPr>
            <a:r>
              <a:rPr lang="ru-RU" sz="4400" b="1" smtClean="0">
                <a:latin typeface="Arial" charset="0"/>
              </a:rPr>
              <a:t>   Цель </a:t>
            </a:r>
            <a:r>
              <a:rPr lang="ru-RU" sz="3600" smtClean="0">
                <a:latin typeface="Arial" charset="0"/>
              </a:rPr>
              <a:t>работы: выявить влияние биологических ритмов на здоровье человека</a:t>
            </a:r>
            <a:r>
              <a:rPr lang="ru-RU" smtClean="0">
                <a:latin typeface="Arial" charset="0"/>
              </a:rPr>
              <a:t>.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    </a:t>
            </a:r>
            <a:r>
              <a:rPr lang="ru-RU" sz="3600" smtClean="0">
                <a:latin typeface="Arial" charset="0"/>
              </a:rPr>
              <a:t>Таким образом цель моей работы предопределяет следующие</a:t>
            </a:r>
            <a:r>
              <a:rPr lang="ru-RU" smtClean="0">
                <a:latin typeface="Arial" charset="0"/>
              </a:rPr>
              <a:t> </a:t>
            </a:r>
            <a:r>
              <a:rPr lang="ru-RU" sz="4400" b="1" smtClean="0">
                <a:latin typeface="Arial" charset="0"/>
              </a:rPr>
              <a:t>задачи</a:t>
            </a:r>
            <a:r>
              <a:rPr lang="ru-RU" b="1" smtClean="0">
                <a:latin typeface="Arial" charset="0"/>
              </a:rPr>
              <a:t>: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ru-RU" b="1" smtClean="0">
              <a:latin typeface="Arial" charset="0"/>
            </a:endParaRPr>
          </a:p>
          <a:p>
            <a:pPr marL="804863" lvl="1" indent="-457200" eaLnBrk="1" hangingPunct="1">
              <a:buFont typeface="Wingdings 2" pitchFamily="18" charset="2"/>
              <a:buAutoNum type="arabicPeriod"/>
            </a:pPr>
            <a:r>
              <a:rPr lang="ru-RU" b="1" smtClean="0">
                <a:solidFill>
                  <a:schemeClr val="accent1"/>
                </a:solidFill>
                <a:latin typeface="Arial" charset="0"/>
              </a:rPr>
              <a:t>Рассмотреть понятия «биологические ритмы» и «биоритмология»;</a:t>
            </a:r>
          </a:p>
          <a:p>
            <a:pPr marL="804863" lvl="1" indent="-457200" eaLnBrk="1" hangingPunct="1">
              <a:buFont typeface="Wingdings 2" pitchFamily="18" charset="2"/>
              <a:buAutoNum type="arabicPeriod"/>
            </a:pPr>
            <a:r>
              <a:rPr lang="ru-RU" b="1" smtClean="0">
                <a:solidFill>
                  <a:schemeClr val="accent1"/>
                </a:solidFill>
                <a:latin typeface="Arial" charset="0"/>
              </a:rPr>
              <a:t>Изучить физиологические и экологические ритмы;</a:t>
            </a:r>
          </a:p>
          <a:p>
            <a:pPr marL="804863" lvl="1" indent="-457200" eaLnBrk="1" hangingPunct="1">
              <a:buFont typeface="Wingdings 2" pitchFamily="18" charset="2"/>
              <a:buAutoNum type="arabicPeriod"/>
            </a:pPr>
            <a:r>
              <a:rPr lang="ru-RU" b="1" smtClean="0">
                <a:solidFill>
                  <a:schemeClr val="accent1"/>
                </a:solidFill>
                <a:latin typeface="Arial" charset="0"/>
              </a:rPr>
              <a:t>Изучить циркадианные ритмы;</a:t>
            </a:r>
          </a:p>
          <a:p>
            <a:pPr marL="804863" lvl="1" indent="-457200" eaLnBrk="1" hangingPunct="1">
              <a:buFont typeface="Wingdings 2" pitchFamily="18" charset="2"/>
              <a:buAutoNum type="arabicPeriod"/>
            </a:pPr>
            <a:r>
              <a:rPr lang="ru-RU" b="1" smtClean="0">
                <a:solidFill>
                  <a:schemeClr val="accent1"/>
                </a:solidFill>
                <a:latin typeface="Arial" charset="0"/>
              </a:rPr>
              <a:t>Рассмотреть понятие «биоритмологической адаптации»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3"/>
          <p:cNvSpPr>
            <a:spLocks noGrp="1"/>
          </p:cNvSpPr>
          <p:nvPr>
            <p:ph sz="half" idx="1"/>
          </p:nvPr>
        </p:nvSpPr>
        <p:spPr>
          <a:xfrm>
            <a:off x="5003800" y="476250"/>
            <a:ext cx="3960813" cy="43307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 Биологический ритм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– это периодически повторяющиеся изменения                                                 интенсивности и характера процессов жизнедеятельности биологических систем.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19458" name="Рисунок 4" descr="C:\Documents and Settings\Марго\Рабочий стол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57188"/>
            <a:ext cx="464343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 bwMode="auto">
          <a:xfrm>
            <a:off x="539750" y="549275"/>
            <a:ext cx="8183563" cy="7683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5400" b="0" smtClean="0">
                <a:effectLst/>
              </a:rPr>
              <a:t>Хронобиология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250825" y="1484313"/>
            <a:ext cx="8893175" cy="5373687"/>
          </a:xfrm>
        </p:spPr>
        <p:txBody>
          <a:bodyPr/>
          <a:lstStyle/>
          <a:p>
            <a:pPr eaLnBrk="1" hangingPunct="1"/>
            <a:r>
              <a:rPr lang="ru-RU" sz="3200" smtClean="0"/>
              <a:t>Наука, изучающая вопросы, связанные с регуляцией ритмов человека внешними условиями</a:t>
            </a:r>
          </a:p>
          <a:p>
            <a:pPr eaLnBrk="1" hangingPunct="1">
              <a:buFont typeface="Wingdings 2" pitchFamily="18" charset="2"/>
              <a:buNone/>
            </a:pPr>
            <a:endParaRPr lang="ru-RU" sz="32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/>
              <a:t>Основатель-немецкий врач Христофор Вильям Гуфелянд, который в 1797 году обратил внимание коллег на универсальность ритмических процессов в биологии.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530225"/>
            <a:ext cx="8893175" cy="6067425"/>
          </a:xfrm>
        </p:spPr>
        <p:txBody>
          <a:bodyPr/>
          <a:lstStyle/>
          <a:p>
            <a:pPr marL="533400" indent="-533400" algn="ctr" eaLnBrk="1" hangingPunct="1">
              <a:buFont typeface="Wingdings 2" pitchFamily="18" charset="2"/>
              <a:buNone/>
            </a:pPr>
            <a:r>
              <a:rPr lang="ru-RU" b="1" smtClean="0"/>
              <a:t>Достижения хронобиологии: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ru-RU" b="1" smtClean="0"/>
          </a:p>
          <a:p>
            <a:pPr marL="533400" indent="-533400" eaLnBrk="1" hangingPunct="1"/>
            <a:r>
              <a:rPr lang="ru-RU" sz="2400" smtClean="0"/>
              <a:t>Биологические ритмы обнаружены на всех уровнях организации живой природы.</a:t>
            </a:r>
          </a:p>
          <a:p>
            <a:pPr marL="533400" indent="-533400" eaLnBrk="1" hangingPunct="1"/>
            <a:r>
              <a:rPr lang="ru-RU" sz="2400" smtClean="0"/>
              <a:t>Биологические ритмы признаны важнейшим механизмом регуляции.</a:t>
            </a:r>
            <a:endParaRPr lang="ru-RU" sz="2400" smtClean="0">
              <a:latin typeface="Arial" charset="0"/>
            </a:endParaRPr>
          </a:p>
          <a:p>
            <a:pPr marL="533400" indent="-533400"/>
            <a:r>
              <a:rPr lang="ru-RU" sz="2400" smtClean="0"/>
              <a:t>Установлено, что биологические ритмы, с одной стороны, имеют эндогенную природу и генетическую регуляцию, с другой, их осуществление тесно связано с модифицирующим фактором внешней среды, так называемых датчиков времени. Эта связь в основе единства организма со средой во многом определяет экологические закономерности.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260350"/>
            <a:ext cx="8893175" cy="6192838"/>
          </a:xfrm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ru-RU" sz="2400" smtClean="0"/>
              <a:t>Сформулированы положения о временной организации живых систем, в том числе – человека – одним из основных принципов биологической организации. Развитие этих положений очень важно для анализа патологических состояний живых систем.</a:t>
            </a:r>
          </a:p>
          <a:p>
            <a:pPr marL="533400" indent="-533400">
              <a:lnSpc>
                <a:spcPct val="80000"/>
              </a:lnSpc>
            </a:pPr>
            <a:r>
              <a:rPr lang="ru-RU" sz="2400" smtClean="0"/>
              <a:t>Обнаружены биологические ритмы чувствительности организмов к действию факторов химической (среди них лекарственные средства) и физической природы. Это стало основой для развития хронофармакологии, т.е. способов применения лекарств с учетом зависимости их действия от фаз биологических ритмов функционирования организма и от состояния его временной организации, изменяющейся при развитии болезни.</a:t>
            </a:r>
          </a:p>
          <a:p>
            <a:pPr marL="533400" indent="-533400">
              <a:lnSpc>
                <a:spcPct val="80000"/>
              </a:lnSpc>
            </a:pPr>
            <a:r>
              <a:rPr lang="ru-RU" sz="2400" smtClean="0"/>
              <a:t>Закономерности биологических ритмов учитывают при профилактике, диагностике и лечении заболеваний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>
          <a:xfrm>
            <a:off x="395288" y="404813"/>
            <a:ext cx="84248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mtClean="0">
                <a:effectLst/>
              </a:rPr>
              <a:t>Физиологические ритмы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68313" y="1700213"/>
            <a:ext cx="8183562" cy="4187825"/>
          </a:xfrm>
        </p:spPr>
        <p:txBody>
          <a:bodyPr/>
          <a:lstStyle/>
          <a:p>
            <a:pPr eaLnBrk="1" hangingPunct="1"/>
            <a:r>
              <a:rPr lang="ru-RU" b="1" smtClean="0"/>
              <a:t>циклические колебания в различных системах организма</a:t>
            </a:r>
            <a:r>
              <a:rPr lang="ru-RU" b="1" smtClean="0">
                <a:latin typeface="Arial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latin typeface="Arial" charset="0"/>
              </a:rPr>
              <a:t>Физиологические ритмы составляют основу жизни: ритмы давления, биение сердца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xfrm>
            <a:off x="323850" y="333375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mtClean="0">
                <a:effectLst/>
              </a:rPr>
              <a:t>Экологические ритмы 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23850" y="1557338"/>
            <a:ext cx="8183563" cy="4764087"/>
          </a:xfrm>
        </p:spPr>
        <p:txBody>
          <a:bodyPr/>
          <a:lstStyle/>
          <a:p>
            <a:pPr eaLnBrk="1" hangingPunct="1"/>
            <a:r>
              <a:rPr lang="ru-RU" b="1" smtClean="0"/>
              <a:t>Ритмы по длительности совпадают с каким-либо естественным ритмом окружающей среды.</a:t>
            </a:r>
          </a:p>
        </p:txBody>
      </p:sp>
      <p:pic>
        <p:nvPicPr>
          <p:cNvPr id="23555" name="Picture 4" descr="k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986088"/>
            <a:ext cx="5148262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604</TotalTime>
  <Words>1115</Words>
  <Application>Microsoft Office PowerPoint</Application>
  <PresentationFormat>Экран (4:3)</PresentationFormat>
  <Paragraphs>124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Биологические ритмы, их влияние на жизнедеятельность организма.</vt:lpstr>
      <vt:lpstr>Слайд 2</vt:lpstr>
      <vt:lpstr>Слайд 3</vt:lpstr>
      <vt:lpstr>Слайд 4</vt:lpstr>
      <vt:lpstr>Хронобиология </vt:lpstr>
      <vt:lpstr>Слайд 6</vt:lpstr>
      <vt:lpstr>Слайд 7</vt:lpstr>
      <vt:lpstr>Физиологические ритмы</vt:lpstr>
      <vt:lpstr>Экологические ритмы </vt:lpstr>
      <vt:lpstr>Слайд 10</vt:lpstr>
      <vt:lpstr>Суточные ритмы</vt:lpstr>
      <vt:lpstr>Годовые ритмы</vt:lpstr>
      <vt:lpstr>Слайд 13</vt:lpstr>
      <vt:lpstr>Слайд 14</vt:lpstr>
      <vt:lpstr>      </vt:lpstr>
      <vt:lpstr>Слайд 16</vt:lpstr>
      <vt:lpstr>Годовые ритмы (приспосабливают организмы к сезонной смене условий).</vt:lpstr>
      <vt:lpstr>Месячные биоритмы</vt:lpstr>
      <vt:lpstr>Недельные ритмы</vt:lpstr>
      <vt:lpstr>Слайд 20</vt:lpstr>
      <vt:lpstr>Слайд 21</vt:lpstr>
      <vt:lpstr>Слайд 22</vt:lpstr>
      <vt:lpstr>Слайд 23</vt:lpstr>
      <vt:lpstr>Слайд 24</vt:lpstr>
      <vt:lpstr>Слайд 25</vt:lpstr>
      <vt:lpstr>Теория «трех ритмов» (Герман Свобода, Вильгельм Флисс, Фридрих Тельчер)</vt:lpstr>
      <vt:lpstr>Нарушение биоритмов</vt:lpstr>
      <vt:lpstr>Слайд 28</vt:lpstr>
      <vt:lpstr>Вывод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ритмы человека</dc:title>
  <dc:creator>Марго</dc:creator>
  <cp:lastModifiedBy>Сетракова Оксана геннадьевна</cp:lastModifiedBy>
  <cp:revision>28</cp:revision>
  <dcterms:created xsi:type="dcterms:W3CDTF">2011-02-22T11:25:16Z</dcterms:created>
  <dcterms:modified xsi:type="dcterms:W3CDTF">2011-06-07T06:37:54Z</dcterms:modified>
</cp:coreProperties>
</file>