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47"/>
  </p:notesMasterIdLst>
  <p:sldIdLst>
    <p:sldId id="266" r:id="rId2"/>
    <p:sldId id="278" r:id="rId3"/>
    <p:sldId id="260" r:id="rId4"/>
    <p:sldId id="261" r:id="rId5"/>
    <p:sldId id="289" r:id="rId6"/>
    <p:sldId id="262" r:id="rId7"/>
    <p:sldId id="263" r:id="rId8"/>
    <p:sldId id="305" r:id="rId9"/>
    <p:sldId id="309" r:id="rId10"/>
    <p:sldId id="264" r:id="rId11"/>
    <p:sldId id="265" r:id="rId12"/>
    <p:sldId id="267" r:id="rId13"/>
    <p:sldId id="290" r:id="rId14"/>
    <p:sldId id="268" r:id="rId15"/>
    <p:sldId id="306" r:id="rId16"/>
    <p:sldId id="307" r:id="rId17"/>
    <p:sldId id="269" r:id="rId18"/>
    <p:sldId id="270" r:id="rId19"/>
    <p:sldId id="274" r:id="rId20"/>
    <p:sldId id="271" r:id="rId21"/>
    <p:sldId id="272" r:id="rId22"/>
    <p:sldId id="303" r:id="rId23"/>
    <p:sldId id="275" r:id="rId24"/>
    <p:sldId id="277" r:id="rId25"/>
    <p:sldId id="279" r:id="rId26"/>
    <p:sldId id="280" r:id="rId27"/>
    <p:sldId id="281" r:id="rId28"/>
    <p:sldId id="284" r:id="rId29"/>
    <p:sldId id="285" r:id="rId30"/>
    <p:sldId id="286" r:id="rId31"/>
    <p:sldId id="287" r:id="rId32"/>
    <p:sldId id="300" r:id="rId33"/>
    <p:sldId id="301" r:id="rId34"/>
    <p:sldId id="291" r:id="rId35"/>
    <p:sldId id="292" r:id="rId36"/>
    <p:sldId id="293" r:id="rId37"/>
    <p:sldId id="295" r:id="rId38"/>
    <p:sldId id="296" r:id="rId39"/>
    <p:sldId id="297" r:id="rId40"/>
    <p:sldId id="298" r:id="rId41"/>
    <p:sldId id="299" r:id="rId42"/>
    <p:sldId id="282" r:id="rId43"/>
    <p:sldId id="276" r:id="rId44"/>
    <p:sldId id="283" r:id="rId45"/>
    <p:sldId id="304" r:id="rId46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FFFF"/>
    <a:srgbClr val="FFFF00"/>
    <a:srgbClr val="0000FF"/>
    <a:srgbClr val="0066FF"/>
    <a:srgbClr val="FF0000"/>
    <a:srgbClr val="0099FF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670" autoAdjust="0"/>
    <p:restoredTop sz="95134" autoAdjust="0"/>
  </p:normalViewPr>
  <p:slideViewPr>
    <p:cSldViewPr>
      <p:cViewPr varScale="1">
        <p:scale>
          <a:sx n="102" d="100"/>
          <a:sy n="102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fld id="{5973557B-4E93-4B2F-8E8F-6CDD2DA1E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DEBDE-B5AD-47B1-A97D-D20BA0FE9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167F-1614-4158-A5AF-BA3350A8F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4C9D3-224E-4BDA-8A30-FD742D04B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1E6F2-D2F1-4984-AA8B-A336F4BBB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1A2CF-E708-488D-AA0A-F65D888A9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7B43F-BB07-4D51-8628-A71E35BB8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E049C-7651-40FB-A954-9E25CF853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62AC1-1CFD-4CFF-B2C6-3CEAD666D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E5121-28DA-4CEB-9FE0-6E96A359E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6FCE3-D049-432F-936C-D20604EA0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3384F-6B2E-4974-A2DE-112BA7460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530DE-0840-4830-875B-96C88FC5D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A8333-53E2-401B-9AD6-D46B42D7B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fld id="{2744C7AE-7F81-4A7D-87FC-947ADCB87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hyperlink" Target="&#1088;&#1072;&#1073;&#1086;&#1095;&#1072;&#1103;%20&#1090;&#1077;&#1090;&#1088;&#1072;&#1076;&#1100;.do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hyperlink" Target="&#1088;&#1072;&#1073;&#1086;&#1095;&#1072;&#1103;%20&#1090;&#1077;&#1090;&#1088;&#1072;&#1076;&#1100;.doc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&#1088;&#1072;&#1073;&#1086;&#1095;&#1072;&#1103;%20&#1090;&#1077;&#1090;&#1088;&#1072;&#1076;&#1100;.doc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PB_2003_09S_m05.swf" TargetMode="External"/><Relationship Id="rId3" Type="http://schemas.openxmlformats.org/officeDocument/2006/relationships/slide" Target="slide32.xml"/><Relationship Id="rId7" Type="http://schemas.openxmlformats.org/officeDocument/2006/relationships/slide" Target="slide36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slide" Target="slide35.xml"/><Relationship Id="rId4" Type="http://schemas.openxmlformats.org/officeDocument/2006/relationships/slide" Target="slide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image" Target="../media/image6.gi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5.gif"/><Relationship Id="rId7" Type="http://schemas.openxmlformats.org/officeDocument/2006/relationships/slide" Target="slide3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1.gif"/><Relationship Id="rId5" Type="http://schemas.openxmlformats.org/officeDocument/2006/relationships/image" Target="../media/image17.png"/><Relationship Id="rId10" Type="http://schemas.openxmlformats.org/officeDocument/2006/relationships/image" Target="../media/image20.gif"/><Relationship Id="rId4" Type="http://schemas.openxmlformats.org/officeDocument/2006/relationships/image" Target="../media/image16.gif"/><Relationship Id="rId9" Type="http://schemas.openxmlformats.org/officeDocument/2006/relationships/image" Target="../media/image19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&#1091;&#1095;&#1080;&#1090;&#1077;&#1083;&#1100;\&#1056;&#1072;&#1073;&#1086;&#1095;&#1080;&#1081;%20&#1089;&#1090;&#1086;&#1083;\&#1087;&#1088;&#1077;&#1079;&#1077;&#1085;&#1090;&#1072;&#1094;&#1080;&#1103;%20&#1082;&#1086;&#1083;&#1077;&#1073;&#1072;&#1085;&#1080;&#1103;\&#1087;&#1086;&#1076;&#1089;&#1086;&#1083;&#1085;&#1091;&#1093;&#1080;.wmv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D:\&#1052;&#1086;&#1080;%20&#1076;&#1086;&#1082;&#1091;&#1084;&#1077;&#1085;&#1090;&#1099;\&#1084;&#1072;&#1084;&#1072;\9%20&#1082;&#1083;&#1072;&#1089;&#1089;\&#1082;&#1086;&#1083;&#1077;&#1073;&#1072;&#1085;&#1080;&#1103;\&#1082;&#1086;&#1083;&#1077;&#1073;&#1072;&#1085;&#1080;&#1103;\&#1087;&#1088;&#1077;&#1079;&#1077;&#1085;&#1090;&#1072;&#1094;&#1080;&#1103;\MAST11A.WA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268538" y="549275"/>
            <a:ext cx="4572000" cy="588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Рожденный пустыней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Колеблется звук, 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Колеблется синий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На нити паук.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Колеблется воздух,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Прозрачен и чист.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В сияющих звездах</a:t>
            </a:r>
          </a:p>
          <a:p>
            <a:pPr>
              <a:spcBef>
                <a:spcPct val="0"/>
              </a:spcBef>
            </a:pPr>
            <a:r>
              <a:rPr lang="ru-RU" sz="4000">
                <a:solidFill>
                  <a:srgbClr val="FFFF25"/>
                </a:solidFill>
                <a:latin typeface="Monotype Corsiva" pitchFamily="66" charset="0"/>
              </a:rPr>
              <a:t>Колеблется лист…</a:t>
            </a:r>
          </a:p>
          <a:p>
            <a:endParaRPr lang="ru-RU" sz="4000">
              <a:solidFill>
                <a:srgbClr val="FFFF25"/>
              </a:solidFill>
              <a:latin typeface="Monotype Corsiva" pitchFamily="66" charset="0"/>
            </a:endParaRPr>
          </a:p>
        </p:txBody>
      </p:sp>
      <p:sp>
        <p:nvSpPr>
          <p:cNvPr id="58398" name="Text Box 30"/>
          <p:cNvSpPr txBox="1">
            <a:spLocks noChangeArrowheads="1"/>
          </p:cNvSpPr>
          <p:nvPr/>
        </p:nvSpPr>
        <p:spPr bwMode="auto">
          <a:xfrm>
            <a:off x="6011863" y="5013325"/>
            <a:ext cx="2881312" cy="176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>
                <a:solidFill>
                  <a:srgbClr val="FFFF00"/>
                </a:solidFill>
              </a:rPr>
              <a:t>Учитель физики</a:t>
            </a:r>
          </a:p>
          <a:p>
            <a:r>
              <a:rPr lang="ru-RU" sz="2000" b="0">
                <a:solidFill>
                  <a:srgbClr val="FFFF00"/>
                </a:solidFill>
              </a:rPr>
              <a:t>Карасева И.В.</a:t>
            </a:r>
          </a:p>
          <a:p>
            <a:r>
              <a:rPr lang="ru-RU" sz="2000" b="0">
                <a:solidFill>
                  <a:srgbClr val="FFFF00"/>
                </a:solidFill>
              </a:rPr>
              <a:t>МОУ СОШ № 7</a:t>
            </a:r>
          </a:p>
          <a:p>
            <a:r>
              <a:rPr lang="ru-RU" sz="2000" b="0">
                <a:solidFill>
                  <a:srgbClr val="FFFF00"/>
                </a:solidFill>
              </a:rPr>
              <a:t>г.Сальск</a:t>
            </a:r>
          </a:p>
        </p:txBody>
      </p:sp>
      <p:sp>
        <p:nvSpPr>
          <p:cNvPr id="58407" name="WordArt 39"/>
          <p:cNvSpPr>
            <a:spLocks noChangeArrowheads="1" noChangeShapeType="1" noTextEdit="1"/>
          </p:cNvSpPr>
          <p:nvPr/>
        </p:nvSpPr>
        <p:spPr bwMode="auto">
          <a:xfrm rot="-503781">
            <a:off x="-252413" y="2492375"/>
            <a:ext cx="9396413" cy="115252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2389"/>
              </a:avLst>
            </a:prstTxWarp>
          </a:bodyPr>
          <a:lstStyle/>
          <a:p>
            <a:r>
              <a:rPr lang="ru-RU" sz="4800" kern="10" spc="-480">
                <a:ln w="25400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50000">
                      <a:srgbClr val="FFFF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FFCC66">
                      <a:alpha val="50000"/>
                    </a:srgbClr>
                  </a:outerShdw>
                </a:effectLst>
                <a:latin typeface="Comic Sans MS"/>
              </a:rPr>
              <a:t>механические  колебания</a:t>
            </a:r>
          </a:p>
        </p:txBody>
      </p:sp>
    </p:spTree>
  </p:cSld>
  <p:clrMapOvr>
    <a:masterClrMapping/>
  </p:clrMapOvr>
  <p:transition spd="slow" advClick="0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58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58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8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8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58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58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000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3000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0"/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5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3000"/>
                                        <p:tgtEl>
                                          <p:spTgt spid="58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0"/>
                                        <p:tgtEl>
                                          <p:spTgt spid="58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000"/>
                                        <p:tgtEl>
                                          <p:spTgt spid="58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8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8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8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8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0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Математический    маятник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950913" y="2003425"/>
            <a:ext cx="51339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ru-RU" sz="1800" i="1">
              <a:latin typeface="Tahoma" pitchFamily="34" charset="0"/>
            </a:endParaRP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1095375" y="2147888"/>
            <a:ext cx="60690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ru-RU" sz="1800" i="1">
              <a:latin typeface="Tahoma" pitchFamily="34" charset="0"/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684213" y="1628775"/>
            <a:ext cx="70564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i="1"/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755650" y="1268413"/>
            <a:ext cx="5256213" cy="191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Математический маятник</a:t>
            </a:r>
            <a:r>
              <a:rPr lang="ru-RU">
                <a:solidFill>
                  <a:srgbClr val="D00000"/>
                </a:solidFill>
              </a:rPr>
              <a:t> </a:t>
            </a:r>
            <a:r>
              <a:rPr lang="ru-RU">
                <a:solidFill>
                  <a:srgbClr val="0000FF"/>
                </a:solidFill>
              </a:rPr>
              <a:t>–</a:t>
            </a:r>
            <a:r>
              <a:rPr lang="ru-RU"/>
              <a:t> </a:t>
            </a:r>
            <a:r>
              <a:rPr lang="ru-RU">
                <a:solidFill>
                  <a:srgbClr val="0000FF"/>
                </a:solidFill>
              </a:rPr>
              <a:t>это</a:t>
            </a:r>
            <a:r>
              <a:rPr lang="ru-RU"/>
              <a:t> </a:t>
            </a:r>
            <a:r>
              <a:rPr lang="ru-RU">
                <a:solidFill>
                  <a:srgbClr val="0000FF"/>
                </a:solidFill>
              </a:rPr>
              <a:t>материальная точка, подвешенная на длинной невесомой  и нерастяжимой нити.</a:t>
            </a:r>
          </a:p>
        </p:txBody>
      </p:sp>
      <p:sp>
        <p:nvSpPr>
          <p:cNvPr id="55318" name="Line 22"/>
          <p:cNvSpPr>
            <a:spLocks noChangeShapeType="1"/>
          </p:cNvSpPr>
          <p:nvPr/>
        </p:nvSpPr>
        <p:spPr bwMode="auto">
          <a:xfrm>
            <a:off x="7885113" y="33337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6443663" y="333375"/>
            <a:ext cx="1584325" cy="1943100"/>
            <a:chOff x="4059" y="210"/>
            <a:chExt cx="998" cy="1224"/>
          </a:xfrm>
        </p:grpSpPr>
        <p:sp>
          <p:nvSpPr>
            <p:cNvPr id="55319" name="Line 23"/>
            <p:cNvSpPr>
              <a:spLocks noChangeShapeType="1"/>
            </p:cNvSpPr>
            <p:nvPr/>
          </p:nvSpPr>
          <p:spPr bwMode="auto">
            <a:xfrm flipH="1">
              <a:off x="4241" y="210"/>
              <a:ext cx="816" cy="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20" name="Oval 24"/>
            <p:cNvSpPr>
              <a:spLocks noChangeArrowheads="1"/>
            </p:cNvSpPr>
            <p:nvPr/>
          </p:nvSpPr>
          <p:spPr bwMode="auto">
            <a:xfrm>
              <a:off x="4059" y="1162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6569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6659563" y="333375"/>
            <a:ext cx="1368425" cy="1943100"/>
            <a:chOff x="4195" y="210"/>
            <a:chExt cx="862" cy="1224"/>
          </a:xfrm>
        </p:grpSpPr>
        <p:sp>
          <p:nvSpPr>
            <p:cNvPr id="55322" name="Line 26"/>
            <p:cNvSpPr>
              <a:spLocks noChangeShapeType="1"/>
            </p:cNvSpPr>
            <p:nvPr/>
          </p:nvSpPr>
          <p:spPr bwMode="auto">
            <a:xfrm flipH="1">
              <a:off x="4422" y="210"/>
              <a:ext cx="635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23" name="Oval 27"/>
            <p:cNvSpPr>
              <a:spLocks noChangeArrowheads="1"/>
            </p:cNvSpPr>
            <p:nvPr/>
          </p:nvSpPr>
          <p:spPr bwMode="auto">
            <a:xfrm>
              <a:off x="4195" y="1162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7092950" y="333375"/>
            <a:ext cx="935038" cy="2087563"/>
            <a:chOff x="4468" y="210"/>
            <a:chExt cx="589" cy="1315"/>
          </a:xfrm>
        </p:grpSpPr>
        <p:sp>
          <p:nvSpPr>
            <p:cNvPr id="55324" name="Line 28"/>
            <p:cNvSpPr>
              <a:spLocks noChangeShapeType="1"/>
            </p:cNvSpPr>
            <p:nvPr/>
          </p:nvSpPr>
          <p:spPr bwMode="auto">
            <a:xfrm flipH="1">
              <a:off x="4649" y="210"/>
              <a:ext cx="408" cy="10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25" name="Oval 29"/>
            <p:cNvSpPr>
              <a:spLocks noChangeArrowheads="1"/>
            </p:cNvSpPr>
            <p:nvPr/>
          </p:nvSpPr>
          <p:spPr bwMode="auto">
            <a:xfrm>
              <a:off x="4468" y="1253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7667625" y="333375"/>
            <a:ext cx="431800" cy="2159000"/>
            <a:chOff x="4830" y="210"/>
            <a:chExt cx="272" cy="1360"/>
          </a:xfrm>
        </p:grpSpPr>
        <p:sp>
          <p:nvSpPr>
            <p:cNvPr id="55326" name="Line 30"/>
            <p:cNvSpPr>
              <a:spLocks noChangeShapeType="1"/>
            </p:cNvSpPr>
            <p:nvPr/>
          </p:nvSpPr>
          <p:spPr bwMode="auto">
            <a:xfrm flipH="1">
              <a:off x="4967" y="210"/>
              <a:ext cx="9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27" name="Oval 31"/>
            <p:cNvSpPr>
              <a:spLocks noChangeArrowheads="1"/>
            </p:cNvSpPr>
            <p:nvPr/>
          </p:nvSpPr>
          <p:spPr bwMode="auto">
            <a:xfrm>
              <a:off x="4830" y="1298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8027988" y="333375"/>
            <a:ext cx="647700" cy="2087563"/>
            <a:chOff x="5057" y="210"/>
            <a:chExt cx="408" cy="1315"/>
          </a:xfrm>
        </p:grpSpPr>
        <p:sp>
          <p:nvSpPr>
            <p:cNvPr id="55328" name="Line 32"/>
            <p:cNvSpPr>
              <a:spLocks noChangeShapeType="1"/>
            </p:cNvSpPr>
            <p:nvPr/>
          </p:nvSpPr>
          <p:spPr bwMode="auto">
            <a:xfrm>
              <a:off x="5057" y="210"/>
              <a:ext cx="227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29" name="Oval 33"/>
            <p:cNvSpPr>
              <a:spLocks noChangeArrowheads="1"/>
            </p:cNvSpPr>
            <p:nvPr/>
          </p:nvSpPr>
          <p:spPr bwMode="auto">
            <a:xfrm>
              <a:off x="5193" y="1253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8027988" y="333375"/>
            <a:ext cx="1116012" cy="1871663"/>
            <a:chOff x="5057" y="210"/>
            <a:chExt cx="703" cy="1179"/>
          </a:xfrm>
        </p:grpSpPr>
        <p:sp>
          <p:nvSpPr>
            <p:cNvPr id="55330" name="Line 34"/>
            <p:cNvSpPr>
              <a:spLocks noChangeShapeType="1"/>
            </p:cNvSpPr>
            <p:nvPr/>
          </p:nvSpPr>
          <p:spPr bwMode="auto">
            <a:xfrm>
              <a:off x="5057" y="210"/>
              <a:ext cx="545" cy="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31" name="Oval 35"/>
            <p:cNvSpPr>
              <a:spLocks noChangeArrowheads="1"/>
            </p:cNvSpPr>
            <p:nvPr/>
          </p:nvSpPr>
          <p:spPr bwMode="auto">
            <a:xfrm>
              <a:off x="5488" y="1117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8027988" y="333375"/>
            <a:ext cx="863600" cy="1943100"/>
            <a:chOff x="5057" y="210"/>
            <a:chExt cx="544" cy="1224"/>
          </a:xfrm>
        </p:grpSpPr>
        <p:sp>
          <p:nvSpPr>
            <p:cNvPr id="55341" name="Line 45"/>
            <p:cNvSpPr>
              <a:spLocks noChangeShapeType="1"/>
            </p:cNvSpPr>
            <p:nvPr/>
          </p:nvSpPr>
          <p:spPr bwMode="auto">
            <a:xfrm>
              <a:off x="5057" y="210"/>
              <a:ext cx="363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45" name="Oval 49"/>
            <p:cNvSpPr>
              <a:spLocks noChangeArrowheads="1"/>
            </p:cNvSpPr>
            <p:nvPr/>
          </p:nvSpPr>
          <p:spPr bwMode="auto">
            <a:xfrm>
              <a:off x="5284" y="1162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8027988" y="333375"/>
            <a:ext cx="431800" cy="2087563"/>
            <a:chOff x="5057" y="210"/>
            <a:chExt cx="272" cy="1315"/>
          </a:xfrm>
        </p:grpSpPr>
        <p:sp>
          <p:nvSpPr>
            <p:cNvPr id="55347" name="Line 51"/>
            <p:cNvSpPr>
              <a:spLocks noChangeShapeType="1"/>
            </p:cNvSpPr>
            <p:nvPr/>
          </p:nvSpPr>
          <p:spPr bwMode="auto">
            <a:xfrm>
              <a:off x="5057" y="210"/>
              <a:ext cx="91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48" name="Oval 52"/>
            <p:cNvSpPr>
              <a:spLocks noChangeArrowheads="1"/>
            </p:cNvSpPr>
            <p:nvPr/>
          </p:nvSpPr>
          <p:spPr bwMode="auto">
            <a:xfrm>
              <a:off x="5057" y="1253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7740650" y="333375"/>
            <a:ext cx="504825" cy="2087563"/>
            <a:chOff x="4876" y="210"/>
            <a:chExt cx="318" cy="1315"/>
          </a:xfrm>
        </p:grpSpPr>
        <p:sp>
          <p:nvSpPr>
            <p:cNvPr id="55350" name="Line 54"/>
            <p:cNvSpPr>
              <a:spLocks noChangeShapeType="1"/>
            </p:cNvSpPr>
            <p:nvPr/>
          </p:nvSpPr>
          <p:spPr bwMode="auto">
            <a:xfrm>
              <a:off x="5057" y="210"/>
              <a:ext cx="0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51" name="Oval 55"/>
            <p:cNvSpPr>
              <a:spLocks noChangeArrowheads="1"/>
            </p:cNvSpPr>
            <p:nvPr/>
          </p:nvSpPr>
          <p:spPr bwMode="auto">
            <a:xfrm>
              <a:off x="4876" y="1253"/>
              <a:ext cx="318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Group 60"/>
          <p:cNvGrpSpPr>
            <a:grpSpLocks/>
          </p:cNvGrpSpPr>
          <p:nvPr/>
        </p:nvGrpSpPr>
        <p:grpSpPr bwMode="auto">
          <a:xfrm>
            <a:off x="7308850" y="333375"/>
            <a:ext cx="719138" cy="2087563"/>
            <a:chOff x="4604" y="210"/>
            <a:chExt cx="453" cy="1315"/>
          </a:xfrm>
        </p:grpSpPr>
        <p:sp>
          <p:nvSpPr>
            <p:cNvPr id="55354" name="Line 58"/>
            <p:cNvSpPr>
              <a:spLocks noChangeShapeType="1"/>
            </p:cNvSpPr>
            <p:nvPr/>
          </p:nvSpPr>
          <p:spPr bwMode="auto">
            <a:xfrm flipH="1">
              <a:off x="4830" y="210"/>
              <a:ext cx="227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55" name="Oval 59"/>
            <p:cNvSpPr>
              <a:spLocks noChangeArrowheads="1"/>
            </p:cNvSpPr>
            <p:nvPr/>
          </p:nvSpPr>
          <p:spPr bwMode="auto">
            <a:xfrm>
              <a:off x="4604" y="1253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63"/>
          <p:cNvGrpSpPr>
            <a:grpSpLocks/>
          </p:cNvGrpSpPr>
          <p:nvPr/>
        </p:nvGrpSpPr>
        <p:grpSpPr bwMode="auto">
          <a:xfrm>
            <a:off x="6877050" y="333375"/>
            <a:ext cx="1150938" cy="2014538"/>
            <a:chOff x="4332" y="210"/>
            <a:chExt cx="725" cy="1269"/>
          </a:xfrm>
        </p:grpSpPr>
        <p:sp>
          <p:nvSpPr>
            <p:cNvPr id="55357" name="Line 61"/>
            <p:cNvSpPr>
              <a:spLocks noChangeShapeType="1"/>
            </p:cNvSpPr>
            <p:nvPr/>
          </p:nvSpPr>
          <p:spPr bwMode="auto">
            <a:xfrm flipH="1">
              <a:off x="4558" y="210"/>
              <a:ext cx="499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58" name="Oval 62"/>
            <p:cNvSpPr>
              <a:spLocks noChangeArrowheads="1"/>
            </p:cNvSpPr>
            <p:nvPr/>
          </p:nvSpPr>
          <p:spPr bwMode="auto">
            <a:xfrm>
              <a:off x="4332" y="1207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Group 66"/>
          <p:cNvGrpSpPr>
            <a:grpSpLocks/>
          </p:cNvGrpSpPr>
          <p:nvPr/>
        </p:nvGrpSpPr>
        <p:grpSpPr bwMode="auto">
          <a:xfrm>
            <a:off x="7164388" y="404813"/>
            <a:ext cx="863600" cy="2016125"/>
            <a:chOff x="4513" y="255"/>
            <a:chExt cx="544" cy="1270"/>
          </a:xfrm>
        </p:grpSpPr>
        <p:sp>
          <p:nvSpPr>
            <p:cNvPr id="55360" name="Line 64"/>
            <p:cNvSpPr>
              <a:spLocks noChangeShapeType="1"/>
            </p:cNvSpPr>
            <p:nvPr/>
          </p:nvSpPr>
          <p:spPr bwMode="auto">
            <a:xfrm flipH="1">
              <a:off x="4694" y="255"/>
              <a:ext cx="363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61" name="Oval 65"/>
            <p:cNvSpPr>
              <a:spLocks noChangeArrowheads="1"/>
            </p:cNvSpPr>
            <p:nvPr/>
          </p:nvSpPr>
          <p:spPr bwMode="auto">
            <a:xfrm>
              <a:off x="4513" y="1253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5366" name="AutoShape 7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76263" cy="3603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Group 74"/>
          <p:cNvGrpSpPr>
            <a:grpSpLocks/>
          </p:cNvGrpSpPr>
          <p:nvPr/>
        </p:nvGrpSpPr>
        <p:grpSpPr bwMode="auto">
          <a:xfrm>
            <a:off x="7164388" y="4005263"/>
            <a:ext cx="431800" cy="2160587"/>
            <a:chOff x="4513" y="2523"/>
            <a:chExt cx="272" cy="1361"/>
          </a:xfrm>
        </p:grpSpPr>
        <p:sp>
          <p:nvSpPr>
            <p:cNvPr id="55367" name="Line 71"/>
            <p:cNvSpPr>
              <a:spLocks noChangeShapeType="1"/>
            </p:cNvSpPr>
            <p:nvPr/>
          </p:nvSpPr>
          <p:spPr bwMode="auto">
            <a:xfrm>
              <a:off x="4558" y="2523"/>
              <a:ext cx="227" cy="0"/>
            </a:xfrm>
            <a:prstGeom prst="line">
              <a:avLst/>
            </a:prstGeom>
            <a:noFill/>
            <a:ln w="2857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68" name="Line 72"/>
            <p:cNvSpPr>
              <a:spLocks noChangeShapeType="1"/>
            </p:cNvSpPr>
            <p:nvPr/>
          </p:nvSpPr>
          <p:spPr bwMode="auto">
            <a:xfrm>
              <a:off x="4649" y="2523"/>
              <a:ext cx="0" cy="1089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prstDash val="lg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69" name="Oval 73"/>
            <p:cNvSpPr>
              <a:spLocks noChangeArrowheads="1"/>
            </p:cNvSpPr>
            <p:nvPr/>
          </p:nvSpPr>
          <p:spPr bwMode="auto">
            <a:xfrm>
              <a:off x="4513" y="3612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6569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5371" name="Text Box 75"/>
          <p:cNvSpPr txBox="1">
            <a:spLocks noChangeArrowheads="1"/>
          </p:cNvSpPr>
          <p:nvPr/>
        </p:nvSpPr>
        <p:spPr bwMode="auto">
          <a:xfrm>
            <a:off x="6948488" y="4652963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endParaRPr lang="ru-RU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372" name="Text Box 76"/>
          <p:cNvSpPr txBox="1">
            <a:spLocks noChangeArrowheads="1"/>
          </p:cNvSpPr>
          <p:nvPr/>
        </p:nvSpPr>
        <p:spPr bwMode="auto">
          <a:xfrm>
            <a:off x="6732588" y="5949950"/>
            <a:ext cx="5762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ru-RU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373" name="Line 77"/>
          <p:cNvSpPr>
            <a:spLocks noChangeShapeType="1"/>
          </p:cNvSpPr>
          <p:nvPr/>
        </p:nvSpPr>
        <p:spPr bwMode="auto">
          <a:xfrm>
            <a:off x="7885113" y="33337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oup 78"/>
          <p:cNvGrpSpPr>
            <a:grpSpLocks/>
          </p:cNvGrpSpPr>
          <p:nvPr/>
        </p:nvGrpSpPr>
        <p:grpSpPr bwMode="auto">
          <a:xfrm>
            <a:off x="6443663" y="333375"/>
            <a:ext cx="1584325" cy="1943100"/>
            <a:chOff x="4059" y="210"/>
            <a:chExt cx="998" cy="1224"/>
          </a:xfrm>
        </p:grpSpPr>
        <p:sp>
          <p:nvSpPr>
            <p:cNvPr id="55375" name="Line 79"/>
            <p:cNvSpPr>
              <a:spLocks noChangeShapeType="1"/>
            </p:cNvSpPr>
            <p:nvPr/>
          </p:nvSpPr>
          <p:spPr bwMode="auto">
            <a:xfrm flipH="1">
              <a:off x="4241" y="210"/>
              <a:ext cx="816" cy="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76" name="Oval 80"/>
            <p:cNvSpPr>
              <a:spLocks noChangeArrowheads="1"/>
            </p:cNvSpPr>
            <p:nvPr/>
          </p:nvSpPr>
          <p:spPr bwMode="auto">
            <a:xfrm>
              <a:off x="4059" y="1162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6569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Group 81"/>
          <p:cNvGrpSpPr>
            <a:grpSpLocks/>
          </p:cNvGrpSpPr>
          <p:nvPr/>
        </p:nvGrpSpPr>
        <p:grpSpPr bwMode="auto">
          <a:xfrm>
            <a:off x="6659563" y="333375"/>
            <a:ext cx="1368425" cy="1943100"/>
            <a:chOff x="4195" y="210"/>
            <a:chExt cx="862" cy="1224"/>
          </a:xfrm>
        </p:grpSpPr>
        <p:sp>
          <p:nvSpPr>
            <p:cNvPr id="55378" name="Line 82"/>
            <p:cNvSpPr>
              <a:spLocks noChangeShapeType="1"/>
            </p:cNvSpPr>
            <p:nvPr/>
          </p:nvSpPr>
          <p:spPr bwMode="auto">
            <a:xfrm flipH="1">
              <a:off x="4422" y="210"/>
              <a:ext cx="635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79" name="Oval 83"/>
            <p:cNvSpPr>
              <a:spLocks noChangeArrowheads="1"/>
            </p:cNvSpPr>
            <p:nvPr/>
          </p:nvSpPr>
          <p:spPr bwMode="auto">
            <a:xfrm>
              <a:off x="4195" y="1162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84"/>
          <p:cNvGrpSpPr>
            <a:grpSpLocks/>
          </p:cNvGrpSpPr>
          <p:nvPr/>
        </p:nvGrpSpPr>
        <p:grpSpPr bwMode="auto">
          <a:xfrm>
            <a:off x="7092950" y="333375"/>
            <a:ext cx="935038" cy="2087563"/>
            <a:chOff x="4468" y="210"/>
            <a:chExt cx="589" cy="1315"/>
          </a:xfrm>
        </p:grpSpPr>
        <p:sp>
          <p:nvSpPr>
            <p:cNvPr id="55381" name="Line 85"/>
            <p:cNvSpPr>
              <a:spLocks noChangeShapeType="1"/>
            </p:cNvSpPr>
            <p:nvPr/>
          </p:nvSpPr>
          <p:spPr bwMode="auto">
            <a:xfrm flipH="1">
              <a:off x="4649" y="210"/>
              <a:ext cx="408" cy="10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82" name="Oval 86"/>
            <p:cNvSpPr>
              <a:spLocks noChangeArrowheads="1"/>
            </p:cNvSpPr>
            <p:nvPr/>
          </p:nvSpPr>
          <p:spPr bwMode="auto">
            <a:xfrm>
              <a:off x="4468" y="1253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87"/>
          <p:cNvGrpSpPr>
            <a:grpSpLocks/>
          </p:cNvGrpSpPr>
          <p:nvPr/>
        </p:nvGrpSpPr>
        <p:grpSpPr bwMode="auto">
          <a:xfrm>
            <a:off x="7667625" y="333375"/>
            <a:ext cx="431800" cy="2159000"/>
            <a:chOff x="4830" y="210"/>
            <a:chExt cx="272" cy="1360"/>
          </a:xfrm>
        </p:grpSpPr>
        <p:sp>
          <p:nvSpPr>
            <p:cNvPr id="55384" name="Line 88"/>
            <p:cNvSpPr>
              <a:spLocks noChangeShapeType="1"/>
            </p:cNvSpPr>
            <p:nvPr/>
          </p:nvSpPr>
          <p:spPr bwMode="auto">
            <a:xfrm flipH="1">
              <a:off x="4967" y="210"/>
              <a:ext cx="9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85" name="Oval 89"/>
            <p:cNvSpPr>
              <a:spLocks noChangeArrowheads="1"/>
            </p:cNvSpPr>
            <p:nvPr/>
          </p:nvSpPr>
          <p:spPr bwMode="auto">
            <a:xfrm>
              <a:off x="4830" y="1298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9" name="Group 90"/>
          <p:cNvGrpSpPr>
            <a:grpSpLocks/>
          </p:cNvGrpSpPr>
          <p:nvPr/>
        </p:nvGrpSpPr>
        <p:grpSpPr bwMode="auto">
          <a:xfrm>
            <a:off x="8027988" y="333375"/>
            <a:ext cx="647700" cy="2087563"/>
            <a:chOff x="5057" y="210"/>
            <a:chExt cx="408" cy="1315"/>
          </a:xfrm>
        </p:grpSpPr>
        <p:sp>
          <p:nvSpPr>
            <p:cNvPr id="55387" name="Line 91"/>
            <p:cNvSpPr>
              <a:spLocks noChangeShapeType="1"/>
            </p:cNvSpPr>
            <p:nvPr/>
          </p:nvSpPr>
          <p:spPr bwMode="auto">
            <a:xfrm>
              <a:off x="5057" y="210"/>
              <a:ext cx="227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88" name="Oval 92"/>
            <p:cNvSpPr>
              <a:spLocks noChangeArrowheads="1"/>
            </p:cNvSpPr>
            <p:nvPr/>
          </p:nvSpPr>
          <p:spPr bwMode="auto">
            <a:xfrm>
              <a:off x="5193" y="1253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0" name="Group 93"/>
          <p:cNvGrpSpPr>
            <a:grpSpLocks/>
          </p:cNvGrpSpPr>
          <p:nvPr/>
        </p:nvGrpSpPr>
        <p:grpSpPr bwMode="auto">
          <a:xfrm>
            <a:off x="8027988" y="333375"/>
            <a:ext cx="863600" cy="1943100"/>
            <a:chOff x="5057" y="210"/>
            <a:chExt cx="544" cy="1224"/>
          </a:xfrm>
        </p:grpSpPr>
        <p:sp>
          <p:nvSpPr>
            <p:cNvPr id="55390" name="Line 94"/>
            <p:cNvSpPr>
              <a:spLocks noChangeShapeType="1"/>
            </p:cNvSpPr>
            <p:nvPr/>
          </p:nvSpPr>
          <p:spPr bwMode="auto">
            <a:xfrm>
              <a:off x="5057" y="210"/>
              <a:ext cx="363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91" name="Oval 95"/>
            <p:cNvSpPr>
              <a:spLocks noChangeArrowheads="1"/>
            </p:cNvSpPr>
            <p:nvPr/>
          </p:nvSpPr>
          <p:spPr bwMode="auto">
            <a:xfrm>
              <a:off x="5284" y="1162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96"/>
          <p:cNvGrpSpPr>
            <a:grpSpLocks/>
          </p:cNvGrpSpPr>
          <p:nvPr/>
        </p:nvGrpSpPr>
        <p:grpSpPr bwMode="auto">
          <a:xfrm>
            <a:off x="8027988" y="333375"/>
            <a:ext cx="431800" cy="2087563"/>
            <a:chOff x="5057" y="210"/>
            <a:chExt cx="272" cy="1315"/>
          </a:xfrm>
        </p:grpSpPr>
        <p:sp>
          <p:nvSpPr>
            <p:cNvPr id="55393" name="Line 97"/>
            <p:cNvSpPr>
              <a:spLocks noChangeShapeType="1"/>
            </p:cNvSpPr>
            <p:nvPr/>
          </p:nvSpPr>
          <p:spPr bwMode="auto">
            <a:xfrm>
              <a:off x="5057" y="210"/>
              <a:ext cx="91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94" name="Oval 98"/>
            <p:cNvSpPr>
              <a:spLocks noChangeArrowheads="1"/>
            </p:cNvSpPr>
            <p:nvPr/>
          </p:nvSpPr>
          <p:spPr bwMode="auto">
            <a:xfrm>
              <a:off x="5057" y="1253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Group 99"/>
          <p:cNvGrpSpPr>
            <a:grpSpLocks/>
          </p:cNvGrpSpPr>
          <p:nvPr/>
        </p:nvGrpSpPr>
        <p:grpSpPr bwMode="auto">
          <a:xfrm>
            <a:off x="7740650" y="333375"/>
            <a:ext cx="504825" cy="2087563"/>
            <a:chOff x="4876" y="210"/>
            <a:chExt cx="318" cy="1315"/>
          </a:xfrm>
        </p:grpSpPr>
        <p:sp>
          <p:nvSpPr>
            <p:cNvPr id="55396" name="Line 100"/>
            <p:cNvSpPr>
              <a:spLocks noChangeShapeType="1"/>
            </p:cNvSpPr>
            <p:nvPr/>
          </p:nvSpPr>
          <p:spPr bwMode="auto">
            <a:xfrm>
              <a:off x="5057" y="210"/>
              <a:ext cx="0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397" name="Oval 101"/>
            <p:cNvSpPr>
              <a:spLocks noChangeArrowheads="1"/>
            </p:cNvSpPr>
            <p:nvPr/>
          </p:nvSpPr>
          <p:spPr bwMode="auto">
            <a:xfrm>
              <a:off x="4876" y="1253"/>
              <a:ext cx="318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3" name="Group 102"/>
          <p:cNvGrpSpPr>
            <a:grpSpLocks/>
          </p:cNvGrpSpPr>
          <p:nvPr/>
        </p:nvGrpSpPr>
        <p:grpSpPr bwMode="auto">
          <a:xfrm>
            <a:off x="7308850" y="333375"/>
            <a:ext cx="719138" cy="2087563"/>
            <a:chOff x="4604" y="210"/>
            <a:chExt cx="453" cy="1315"/>
          </a:xfrm>
        </p:grpSpPr>
        <p:sp>
          <p:nvSpPr>
            <p:cNvPr id="55399" name="Line 103"/>
            <p:cNvSpPr>
              <a:spLocks noChangeShapeType="1"/>
            </p:cNvSpPr>
            <p:nvPr/>
          </p:nvSpPr>
          <p:spPr bwMode="auto">
            <a:xfrm flipH="1">
              <a:off x="4830" y="210"/>
              <a:ext cx="227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00" name="Oval 104"/>
            <p:cNvSpPr>
              <a:spLocks noChangeArrowheads="1"/>
            </p:cNvSpPr>
            <p:nvPr/>
          </p:nvSpPr>
          <p:spPr bwMode="auto">
            <a:xfrm>
              <a:off x="4604" y="1253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4" name="Group 105"/>
          <p:cNvGrpSpPr>
            <a:grpSpLocks/>
          </p:cNvGrpSpPr>
          <p:nvPr/>
        </p:nvGrpSpPr>
        <p:grpSpPr bwMode="auto">
          <a:xfrm>
            <a:off x="6877050" y="333375"/>
            <a:ext cx="1150938" cy="2014538"/>
            <a:chOff x="4332" y="210"/>
            <a:chExt cx="725" cy="1269"/>
          </a:xfrm>
        </p:grpSpPr>
        <p:sp>
          <p:nvSpPr>
            <p:cNvPr id="55402" name="Line 106"/>
            <p:cNvSpPr>
              <a:spLocks noChangeShapeType="1"/>
            </p:cNvSpPr>
            <p:nvPr/>
          </p:nvSpPr>
          <p:spPr bwMode="auto">
            <a:xfrm flipH="1">
              <a:off x="4558" y="210"/>
              <a:ext cx="499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03" name="Oval 107"/>
            <p:cNvSpPr>
              <a:spLocks noChangeArrowheads="1"/>
            </p:cNvSpPr>
            <p:nvPr/>
          </p:nvSpPr>
          <p:spPr bwMode="auto">
            <a:xfrm>
              <a:off x="4332" y="1207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108"/>
          <p:cNvGrpSpPr>
            <a:grpSpLocks/>
          </p:cNvGrpSpPr>
          <p:nvPr/>
        </p:nvGrpSpPr>
        <p:grpSpPr bwMode="auto">
          <a:xfrm>
            <a:off x="7164388" y="404813"/>
            <a:ext cx="863600" cy="2016125"/>
            <a:chOff x="4513" y="255"/>
            <a:chExt cx="544" cy="1270"/>
          </a:xfrm>
        </p:grpSpPr>
        <p:sp>
          <p:nvSpPr>
            <p:cNvPr id="55405" name="Line 109"/>
            <p:cNvSpPr>
              <a:spLocks noChangeShapeType="1"/>
            </p:cNvSpPr>
            <p:nvPr/>
          </p:nvSpPr>
          <p:spPr bwMode="auto">
            <a:xfrm flipH="1">
              <a:off x="4694" y="255"/>
              <a:ext cx="363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06" name="Oval 110"/>
            <p:cNvSpPr>
              <a:spLocks noChangeArrowheads="1"/>
            </p:cNvSpPr>
            <p:nvPr/>
          </p:nvSpPr>
          <p:spPr bwMode="auto">
            <a:xfrm>
              <a:off x="4513" y="1253"/>
              <a:ext cx="317" cy="272"/>
            </a:xfrm>
            <a:prstGeom prst="ellipse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6" name="Group 118"/>
          <p:cNvGrpSpPr>
            <a:grpSpLocks/>
          </p:cNvGrpSpPr>
          <p:nvPr/>
        </p:nvGrpSpPr>
        <p:grpSpPr bwMode="auto">
          <a:xfrm>
            <a:off x="827088" y="2708275"/>
            <a:ext cx="5473700" cy="2808288"/>
            <a:chOff x="22" y="1706"/>
            <a:chExt cx="3448" cy="1769"/>
          </a:xfrm>
        </p:grpSpPr>
        <p:sp>
          <p:nvSpPr>
            <p:cNvPr id="55408" name="Line 112"/>
            <p:cNvSpPr>
              <a:spLocks noChangeShapeType="1"/>
            </p:cNvSpPr>
            <p:nvPr/>
          </p:nvSpPr>
          <p:spPr bwMode="auto">
            <a:xfrm flipV="1">
              <a:off x="159" y="1888"/>
              <a:ext cx="0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09" name="Line 113"/>
            <p:cNvSpPr>
              <a:spLocks noChangeShapeType="1"/>
            </p:cNvSpPr>
            <p:nvPr/>
          </p:nvSpPr>
          <p:spPr bwMode="auto">
            <a:xfrm>
              <a:off x="22" y="2704"/>
              <a:ext cx="312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11" name="Text Box 115"/>
            <p:cNvSpPr txBox="1">
              <a:spLocks noChangeArrowheads="1"/>
            </p:cNvSpPr>
            <p:nvPr/>
          </p:nvSpPr>
          <p:spPr bwMode="auto">
            <a:xfrm>
              <a:off x="113" y="1706"/>
              <a:ext cx="40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</a:p>
          </p:txBody>
        </p:sp>
        <p:sp>
          <p:nvSpPr>
            <p:cNvPr id="55412" name="Text Box 116"/>
            <p:cNvSpPr txBox="1">
              <a:spLocks noChangeArrowheads="1"/>
            </p:cNvSpPr>
            <p:nvPr/>
          </p:nvSpPr>
          <p:spPr bwMode="auto">
            <a:xfrm>
              <a:off x="3107" y="2478"/>
              <a:ext cx="36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7" name="Group 124"/>
          <p:cNvGrpSpPr>
            <a:grpSpLocks/>
          </p:cNvGrpSpPr>
          <p:nvPr/>
        </p:nvGrpSpPr>
        <p:grpSpPr bwMode="auto">
          <a:xfrm>
            <a:off x="1835150" y="3141663"/>
            <a:ext cx="3024188" cy="2447925"/>
            <a:chOff x="703" y="1933"/>
            <a:chExt cx="1905" cy="1542"/>
          </a:xfrm>
        </p:grpSpPr>
        <p:sp>
          <p:nvSpPr>
            <p:cNvPr id="55415" name="Line 119"/>
            <p:cNvSpPr>
              <a:spLocks noChangeShapeType="1"/>
            </p:cNvSpPr>
            <p:nvPr/>
          </p:nvSpPr>
          <p:spPr bwMode="auto">
            <a:xfrm>
              <a:off x="703" y="1933"/>
              <a:ext cx="0" cy="1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16" name="Line 120"/>
            <p:cNvSpPr>
              <a:spLocks noChangeShapeType="1"/>
            </p:cNvSpPr>
            <p:nvPr/>
          </p:nvSpPr>
          <p:spPr bwMode="auto">
            <a:xfrm>
              <a:off x="1247" y="1933"/>
              <a:ext cx="0" cy="1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17" name="Line 121"/>
            <p:cNvSpPr>
              <a:spLocks noChangeShapeType="1"/>
            </p:cNvSpPr>
            <p:nvPr/>
          </p:nvSpPr>
          <p:spPr bwMode="auto">
            <a:xfrm>
              <a:off x="1701" y="1933"/>
              <a:ext cx="0" cy="1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18" name="Line 122"/>
            <p:cNvSpPr>
              <a:spLocks noChangeShapeType="1"/>
            </p:cNvSpPr>
            <p:nvPr/>
          </p:nvSpPr>
          <p:spPr bwMode="auto">
            <a:xfrm>
              <a:off x="2154" y="1933"/>
              <a:ext cx="0" cy="1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19" name="Line 123"/>
            <p:cNvSpPr>
              <a:spLocks noChangeShapeType="1"/>
            </p:cNvSpPr>
            <p:nvPr/>
          </p:nvSpPr>
          <p:spPr bwMode="auto">
            <a:xfrm>
              <a:off x="2608" y="1933"/>
              <a:ext cx="0" cy="1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132"/>
          <p:cNvGrpSpPr>
            <a:grpSpLocks/>
          </p:cNvGrpSpPr>
          <p:nvPr/>
        </p:nvGrpSpPr>
        <p:grpSpPr bwMode="auto">
          <a:xfrm>
            <a:off x="1042988" y="3429000"/>
            <a:ext cx="3825875" cy="1728788"/>
            <a:chOff x="657" y="2160"/>
            <a:chExt cx="2410" cy="1089"/>
          </a:xfrm>
        </p:grpSpPr>
        <p:sp>
          <p:nvSpPr>
            <p:cNvPr id="55423" name="Arc 127"/>
            <p:cNvSpPr>
              <a:spLocks/>
            </p:cNvSpPr>
            <p:nvPr/>
          </p:nvSpPr>
          <p:spPr bwMode="auto">
            <a:xfrm>
              <a:off x="657" y="2160"/>
              <a:ext cx="499" cy="5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24" name="Arc 128"/>
            <p:cNvSpPr>
              <a:spLocks/>
            </p:cNvSpPr>
            <p:nvPr/>
          </p:nvSpPr>
          <p:spPr bwMode="auto">
            <a:xfrm rot="10800000">
              <a:off x="1156" y="2704"/>
              <a:ext cx="545" cy="5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25" name="Arc 129"/>
            <p:cNvSpPr>
              <a:spLocks/>
            </p:cNvSpPr>
            <p:nvPr/>
          </p:nvSpPr>
          <p:spPr bwMode="auto">
            <a:xfrm rot="5400000">
              <a:off x="1632" y="2727"/>
              <a:ext cx="545" cy="49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26" name="Arc 130"/>
            <p:cNvSpPr>
              <a:spLocks/>
            </p:cNvSpPr>
            <p:nvPr/>
          </p:nvSpPr>
          <p:spPr bwMode="auto">
            <a:xfrm rot="16200000">
              <a:off x="2108" y="2205"/>
              <a:ext cx="545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27" name="Arc 131"/>
            <p:cNvSpPr>
              <a:spLocks/>
            </p:cNvSpPr>
            <p:nvPr/>
          </p:nvSpPr>
          <p:spPr bwMode="auto">
            <a:xfrm rot="21872950">
              <a:off x="2612" y="2160"/>
              <a:ext cx="455" cy="500"/>
            </a:xfrm>
            <a:custGeom>
              <a:avLst/>
              <a:gdLst>
                <a:gd name="G0" fmla="+- 24 0 0"/>
                <a:gd name="G1" fmla="+- 21600 0 0"/>
                <a:gd name="G2" fmla="+- 21600 0 0"/>
                <a:gd name="T0" fmla="*/ 0 w 21607"/>
                <a:gd name="T1" fmla="*/ 0 h 21600"/>
                <a:gd name="T2" fmla="*/ 21607 w 21607"/>
                <a:gd name="T3" fmla="*/ 20739 h 21600"/>
                <a:gd name="T4" fmla="*/ 24 w 2160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7" h="21600" fill="none" extrusionOk="0">
                  <a:moveTo>
                    <a:pt x="0" y="0"/>
                  </a:moveTo>
                  <a:cubicBezTo>
                    <a:pt x="8" y="0"/>
                    <a:pt x="16" y="-1"/>
                    <a:pt x="24" y="0"/>
                  </a:cubicBezTo>
                  <a:cubicBezTo>
                    <a:pt x="11618" y="0"/>
                    <a:pt x="21144" y="9153"/>
                    <a:pt x="21606" y="20739"/>
                  </a:cubicBezTo>
                </a:path>
                <a:path w="21607" h="21600" stroke="0" extrusionOk="0">
                  <a:moveTo>
                    <a:pt x="0" y="0"/>
                  </a:moveTo>
                  <a:cubicBezTo>
                    <a:pt x="8" y="0"/>
                    <a:pt x="16" y="-1"/>
                    <a:pt x="24" y="0"/>
                  </a:cubicBezTo>
                  <a:cubicBezTo>
                    <a:pt x="11618" y="0"/>
                    <a:pt x="21144" y="9153"/>
                    <a:pt x="21606" y="20739"/>
                  </a:cubicBezTo>
                  <a:lnTo>
                    <a:pt x="24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5429" name="Line 133"/>
          <p:cNvSpPr>
            <a:spLocks noChangeShapeType="1"/>
          </p:cNvSpPr>
          <p:nvPr/>
        </p:nvSpPr>
        <p:spPr bwMode="auto">
          <a:xfrm>
            <a:off x="971550" y="5589588"/>
            <a:ext cx="4681538" cy="0"/>
          </a:xfrm>
          <a:prstGeom prst="line">
            <a:avLst/>
          </a:prstGeom>
          <a:noFill/>
          <a:ln w="76200">
            <a:solidFill>
              <a:srgbClr val="29292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Group 146"/>
          <p:cNvGrpSpPr>
            <a:grpSpLocks/>
          </p:cNvGrpSpPr>
          <p:nvPr/>
        </p:nvGrpSpPr>
        <p:grpSpPr bwMode="auto">
          <a:xfrm>
            <a:off x="1116013" y="5589588"/>
            <a:ext cx="503237" cy="792162"/>
            <a:chOff x="703" y="3521"/>
            <a:chExt cx="317" cy="499"/>
          </a:xfrm>
        </p:grpSpPr>
        <p:sp>
          <p:nvSpPr>
            <p:cNvPr id="55430" name="Line 134"/>
            <p:cNvSpPr>
              <a:spLocks noChangeShapeType="1"/>
            </p:cNvSpPr>
            <p:nvPr/>
          </p:nvSpPr>
          <p:spPr bwMode="auto">
            <a:xfrm>
              <a:off x="703" y="3521"/>
              <a:ext cx="227" cy="40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31" name="Oval 135"/>
            <p:cNvSpPr>
              <a:spLocks noChangeArrowheads="1"/>
            </p:cNvSpPr>
            <p:nvPr/>
          </p:nvSpPr>
          <p:spPr bwMode="auto">
            <a:xfrm>
              <a:off x="884" y="3884"/>
              <a:ext cx="136" cy="136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147"/>
          <p:cNvGrpSpPr>
            <a:grpSpLocks/>
          </p:cNvGrpSpPr>
          <p:nvPr/>
        </p:nvGrpSpPr>
        <p:grpSpPr bwMode="auto">
          <a:xfrm>
            <a:off x="1692275" y="5589588"/>
            <a:ext cx="215900" cy="792162"/>
            <a:chOff x="1066" y="3521"/>
            <a:chExt cx="136" cy="499"/>
          </a:xfrm>
        </p:grpSpPr>
        <p:sp>
          <p:nvSpPr>
            <p:cNvPr id="55432" name="Oval 136"/>
            <p:cNvSpPr>
              <a:spLocks noChangeArrowheads="1"/>
            </p:cNvSpPr>
            <p:nvPr/>
          </p:nvSpPr>
          <p:spPr bwMode="auto">
            <a:xfrm>
              <a:off x="1066" y="3884"/>
              <a:ext cx="136" cy="136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37" name="Line 141"/>
            <p:cNvSpPr>
              <a:spLocks noChangeShapeType="1"/>
            </p:cNvSpPr>
            <p:nvPr/>
          </p:nvSpPr>
          <p:spPr bwMode="auto">
            <a:xfrm>
              <a:off x="1156" y="3521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1" name="Group 148"/>
          <p:cNvGrpSpPr>
            <a:grpSpLocks/>
          </p:cNvGrpSpPr>
          <p:nvPr/>
        </p:nvGrpSpPr>
        <p:grpSpPr bwMode="auto">
          <a:xfrm>
            <a:off x="2195513" y="5589588"/>
            <a:ext cx="504825" cy="792162"/>
            <a:chOff x="1383" y="3521"/>
            <a:chExt cx="318" cy="499"/>
          </a:xfrm>
        </p:grpSpPr>
        <p:sp>
          <p:nvSpPr>
            <p:cNvPr id="55434" name="Oval 138"/>
            <p:cNvSpPr>
              <a:spLocks noChangeArrowheads="1"/>
            </p:cNvSpPr>
            <p:nvPr/>
          </p:nvSpPr>
          <p:spPr bwMode="auto">
            <a:xfrm>
              <a:off x="1383" y="3884"/>
              <a:ext cx="136" cy="136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38" name="Line 142"/>
            <p:cNvSpPr>
              <a:spLocks noChangeShapeType="1"/>
            </p:cNvSpPr>
            <p:nvPr/>
          </p:nvSpPr>
          <p:spPr bwMode="auto">
            <a:xfrm flipH="1">
              <a:off x="1474" y="3521"/>
              <a:ext cx="227" cy="36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5332" name="Group 149"/>
          <p:cNvGrpSpPr>
            <a:grpSpLocks/>
          </p:cNvGrpSpPr>
          <p:nvPr/>
        </p:nvGrpSpPr>
        <p:grpSpPr bwMode="auto">
          <a:xfrm>
            <a:off x="3276600" y="5589588"/>
            <a:ext cx="215900" cy="792162"/>
            <a:chOff x="2064" y="3521"/>
            <a:chExt cx="136" cy="499"/>
          </a:xfrm>
        </p:grpSpPr>
        <p:sp>
          <p:nvSpPr>
            <p:cNvPr id="55435" name="Oval 139"/>
            <p:cNvSpPr>
              <a:spLocks noChangeArrowheads="1"/>
            </p:cNvSpPr>
            <p:nvPr/>
          </p:nvSpPr>
          <p:spPr bwMode="auto">
            <a:xfrm>
              <a:off x="2064" y="3884"/>
              <a:ext cx="136" cy="136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39" name="Line 143"/>
            <p:cNvSpPr>
              <a:spLocks noChangeShapeType="1"/>
            </p:cNvSpPr>
            <p:nvPr/>
          </p:nvSpPr>
          <p:spPr bwMode="auto">
            <a:xfrm>
              <a:off x="2154" y="3521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5333" name="Group 150"/>
          <p:cNvGrpSpPr>
            <a:grpSpLocks/>
          </p:cNvGrpSpPr>
          <p:nvPr/>
        </p:nvGrpSpPr>
        <p:grpSpPr bwMode="auto">
          <a:xfrm>
            <a:off x="4140200" y="5589588"/>
            <a:ext cx="431800" cy="792162"/>
            <a:chOff x="2608" y="3521"/>
            <a:chExt cx="272" cy="499"/>
          </a:xfrm>
        </p:grpSpPr>
        <p:sp>
          <p:nvSpPr>
            <p:cNvPr id="55436" name="Oval 140"/>
            <p:cNvSpPr>
              <a:spLocks noChangeArrowheads="1"/>
            </p:cNvSpPr>
            <p:nvPr/>
          </p:nvSpPr>
          <p:spPr bwMode="auto">
            <a:xfrm>
              <a:off x="2744" y="3884"/>
              <a:ext cx="136" cy="136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40" name="Line 144"/>
            <p:cNvSpPr>
              <a:spLocks noChangeShapeType="1"/>
            </p:cNvSpPr>
            <p:nvPr/>
          </p:nvSpPr>
          <p:spPr bwMode="auto">
            <a:xfrm>
              <a:off x="2608" y="3521"/>
              <a:ext cx="181" cy="36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5334" name="Group 151"/>
          <p:cNvGrpSpPr>
            <a:grpSpLocks/>
          </p:cNvGrpSpPr>
          <p:nvPr/>
        </p:nvGrpSpPr>
        <p:grpSpPr bwMode="auto">
          <a:xfrm>
            <a:off x="4716463" y="5589588"/>
            <a:ext cx="215900" cy="792162"/>
            <a:chOff x="2971" y="3521"/>
            <a:chExt cx="136" cy="499"/>
          </a:xfrm>
        </p:grpSpPr>
        <p:sp>
          <p:nvSpPr>
            <p:cNvPr id="55433" name="Oval 137"/>
            <p:cNvSpPr>
              <a:spLocks noChangeArrowheads="1"/>
            </p:cNvSpPr>
            <p:nvPr/>
          </p:nvSpPr>
          <p:spPr bwMode="auto">
            <a:xfrm>
              <a:off x="2971" y="3884"/>
              <a:ext cx="136" cy="136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41" name="Line 145"/>
            <p:cNvSpPr>
              <a:spLocks noChangeShapeType="1"/>
            </p:cNvSpPr>
            <p:nvPr/>
          </p:nvSpPr>
          <p:spPr bwMode="auto">
            <a:xfrm>
              <a:off x="3061" y="3521"/>
              <a:ext cx="0" cy="36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5335" name="Group 154"/>
          <p:cNvGrpSpPr>
            <a:grpSpLocks/>
          </p:cNvGrpSpPr>
          <p:nvPr/>
        </p:nvGrpSpPr>
        <p:grpSpPr bwMode="auto">
          <a:xfrm>
            <a:off x="684213" y="3213100"/>
            <a:ext cx="358775" cy="2303463"/>
            <a:chOff x="431" y="2024"/>
            <a:chExt cx="226" cy="1451"/>
          </a:xfrm>
        </p:grpSpPr>
        <p:sp>
          <p:nvSpPr>
            <p:cNvPr id="55448" name="AutoShape 152"/>
            <p:cNvSpPr>
              <a:spLocks/>
            </p:cNvSpPr>
            <p:nvPr/>
          </p:nvSpPr>
          <p:spPr bwMode="auto">
            <a:xfrm>
              <a:off x="431" y="2024"/>
              <a:ext cx="226" cy="680"/>
            </a:xfrm>
            <a:prstGeom prst="leftBrace">
              <a:avLst>
                <a:gd name="adj1" fmla="val 25074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449" name="AutoShape 153"/>
            <p:cNvSpPr>
              <a:spLocks/>
            </p:cNvSpPr>
            <p:nvPr/>
          </p:nvSpPr>
          <p:spPr bwMode="auto">
            <a:xfrm>
              <a:off x="431" y="2704"/>
              <a:ext cx="226" cy="771"/>
            </a:xfrm>
            <a:prstGeom prst="leftBrace">
              <a:avLst>
                <a:gd name="adj1" fmla="val 2842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5336" name="Group 157"/>
          <p:cNvGrpSpPr>
            <a:grpSpLocks/>
          </p:cNvGrpSpPr>
          <p:nvPr/>
        </p:nvGrpSpPr>
        <p:grpSpPr bwMode="auto">
          <a:xfrm>
            <a:off x="0" y="3500438"/>
            <a:ext cx="792163" cy="1609725"/>
            <a:chOff x="0" y="2205"/>
            <a:chExt cx="499" cy="1014"/>
          </a:xfrm>
        </p:grpSpPr>
        <p:sp>
          <p:nvSpPr>
            <p:cNvPr id="55451" name="Text Box 155"/>
            <p:cNvSpPr txBox="1">
              <a:spLocks noChangeArrowheads="1"/>
            </p:cNvSpPr>
            <p:nvPr/>
          </p:nvSpPr>
          <p:spPr bwMode="auto">
            <a:xfrm>
              <a:off x="0" y="2205"/>
              <a:ext cx="49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55452" name="Text Box 156"/>
            <p:cNvSpPr txBox="1">
              <a:spLocks noChangeArrowheads="1"/>
            </p:cNvSpPr>
            <p:nvPr/>
          </p:nvSpPr>
          <p:spPr bwMode="auto">
            <a:xfrm>
              <a:off x="0" y="2931"/>
              <a:ext cx="49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0"/>
                            </p:stCondLst>
                            <p:childTnLst>
                              <p:par>
                                <p:cTn id="6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9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500"/>
                            </p:stCondLst>
                            <p:childTnLst>
                              <p:par>
                                <p:cTn id="7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7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6500"/>
                            </p:stCondLst>
                            <p:childTnLst>
                              <p:par>
                                <p:cTn id="7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000"/>
                            </p:stCondLst>
                            <p:childTnLst>
                              <p:par>
                                <p:cTn id="8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500"/>
                            </p:stCondLst>
                            <p:childTnLst>
                              <p:par>
                                <p:cTn id="8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8000"/>
                            </p:stCondLst>
                            <p:childTnLst>
                              <p:par>
                                <p:cTn id="8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7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8500"/>
                            </p:stCondLst>
                            <p:childTnLst>
                              <p:par>
                                <p:cTn id="9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0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9000"/>
                            </p:stCondLst>
                            <p:childTnLst>
                              <p:par>
                                <p:cTn id="9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500"/>
                            </p:stCondLst>
                            <p:childTnLst>
                              <p:par>
                                <p:cTn id="9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0"/>
                            </p:stCondLst>
                            <p:childTnLst>
                              <p:par>
                                <p:cTn id="9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2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35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45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55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6500"/>
                            </p:stCondLst>
                            <p:childTnLst>
                              <p:par>
                                <p:cTn id="1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55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5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71" grpId="0"/>
      <p:bldP spid="553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Пружинный маятник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3563938" y="1484313"/>
            <a:ext cx="5580062" cy="5021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>
                <a:solidFill>
                  <a:srgbClr val="0000FF"/>
                </a:solidFill>
              </a:rPr>
              <a:t>1. Какие тела и силы действуют на груз в положении равновесия?</a:t>
            </a:r>
          </a:p>
          <a:p>
            <a:pPr algn="l"/>
            <a:r>
              <a:rPr lang="ru-RU">
                <a:solidFill>
                  <a:srgbClr val="0000FF"/>
                </a:solidFill>
              </a:rPr>
              <a:t>2. Как силы соотносятся между собой? Остается ли это соотношение во время движения?</a:t>
            </a:r>
          </a:p>
          <a:p>
            <a:pPr algn="l"/>
            <a:r>
              <a:rPr lang="ru-RU">
                <a:solidFill>
                  <a:srgbClr val="0000FF"/>
                </a:solidFill>
              </a:rPr>
              <a:t>3. Какие объекты еще начинают действовать на груз при отклонении его из положения равновесия? Меняется ли это действие во время движения груза?</a:t>
            </a:r>
          </a:p>
          <a:p>
            <a:endParaRPr lang="ru-RU">
              <a:solidFill>
                <a:srgbClr val="0000FF"/>
              </a:solidFill>
            </a:endParaRPr>
          </a:p>
        </p:txBody>
      </p:sp>
      <p:sp>
        <p:nvSpPr>
          <p:cNvPr id="5632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237288"/>
            <a:ext cx="647700" cy="40481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293" name="Group 93"/>
          <p:cNvGrpSpPr>
            <a:grpSpLocks/>
          </p:cNvGrpSpPr>
          <p:nvPr/>
        </p:nvGrpSpPr>
        <p:grpSpPr bwMode="auto">
          <a:xfrm>
            <a:off x="755650" y="908050"/>
            <a:ext cx="360363" cy="1871663"/>
            <a:chOff x="431" y="754"/>
            <a:chExt cx="227" cy="1179"/>
          </a:xfrm>
        </p:grpSpPr>
        <p:sp>
          <p:nvSpPr>
            <p:cNvPr id="56375" name="Line 55"/>
            <p:cNvSpPr>
              <a:spLocks noChangeShapeType="1"/>
            </p:cNvSpPr>
            <p:nvPr/>
          </p:nvSpPr>
          <p:spPr bwMode="auto">
            <a:xfrm>
              <a:off x="521" y="1344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9" name="Line 59"/>
            <p:cNvSpPr>
              <a:spLocks noChangeShapeType="1"/>
            </p:cNvSpPr>
            <p:nvPr/>
          </p:nvSpPr>
          <p:spPr bwMode="auto">
            <a:xfrm>
              <a:off x="521" y="1616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6" name="Line 56"/>
            <p:cNvSpPr>
              <a:spLocks noChangeShapeType="1"/>
            </p:cNvSpPr>
            <p:nvPr/>
          </p:nvSpPr>
          <p:spPr bwMode="auto">
            <a:xfrm flipH="1">
              <a:off x="521" y="1480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68" name="Line 48"/>
            <p:cNvSpPr>
              <a:spLocks noChangeShapeType="1"/>
            </p:cNvSpPr>
            <p:nvPr/>
          </p:nvSpPr>
          <p:spPr bwMode="auto">
            <a:xfrm>
              <a:off x="567" y="754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69" name="Line 49"/>
            <p:cNvSpPr>
              <a:spLocks noChangeShapeType="1"/>
            </p:cNvSpPr>
            <p:nvPr/>
          </p:nvSpPr>
          <p:spPr bwMode="auto">
            <a:xfrm>
              <a:off x="567" y="981"/>
              <a:ext cx="9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0" name="Line 50"/>
            <p:cNvSpPr>
              <a:spLocks noChangeShapeType="1"/>
            </p:cNvSpPr>
            <p:nvPr/>
          </p:nvSpPr>
          <p:spPr bwMode="auto">
            <a:xfrm flipH="1">
              <a:off x="521" y="1071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1" name="Line 51"/>
            <p:cNvSpPr>
              <a:spLocks noChangeShapeType="1"/>
            </p:cNvSpPr>
            <p:nvPr/>
          </p:nvSpPr>
          <p:spPr bwMode="auto">
            <a:xfrm>
              <a:off x="521" y="1071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2" name="Line 52"/>
            <p:cNvSpPr>
              <a:spLocks noChangeShapeType="1"/>
            </p:cNvSpPr>
            <p:nvPr/>
          </p:nvSpPr>
          <p:spPr bwMode="auto">
            <a:xfrm flipH="1">
              <a:off x="521" y="1207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3" name="Line 53"/>
            <p:cNvSpPr>
              <a:spLocks noChangeShapeType="1"/>
            </p:cNvSpPr>
            <p:nvPr/>
          </p:nvSpPr>
          <p:spPr bwMode="auto">
            <a:xfrm>
              <a:off x="521" y="1207"/>
              <a:ext cx="136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4" name="Line 54"/>
            <p:cNvSpPr>
              <a:spLocks noChangeShapeType="1"/>
            </p:cNvSpPr>
            <p:nvPr/>
          </p:nvSpPr>
          <p:spPr bwMode="auto">
            <a:xfrm flipH="1">
              <a:off x="521" y="134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7" name="Line 57"/>
            <p:cNvSpPr>
              <a:spLocks noChangeShapeType="1"/>
            </p:cNvSpPr>
            <p:nvPr/>
          </p:nvSpPr>
          <p:spPr bwMode="auto">
            <a:xfrm>
              <a:off x="521" y="1480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78" name="Line 58"/>
            <p:cNvSpPr>
              <a:spLocks noChangeShapeType="1"/>
            </p:cNvSpPr>
            <p:nvPr/>
          </p:nvSpPr>
          <p:spPr bwMode="auto">
            <a:xfrm flipH="1">
              <a:off x="521" y="161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81" name="AutoShape 61"/>
            <p:cNvSpPr>
              <a:spLocks noChangeArrowheads="1"/>
            </p:cNvSpPr>
            <p:nvPr/>
          </p:nvSpPr>
          <p:spPr bwMode="auto">
            <a:xfrm>
              <a:off x="431" y="1706"/>
              <a:ext cx="136" cy="227"/>
            </a:xfrm>
            <a:prstGeom prst="can">
              <a:avLst>
                <a:gd name="adj" fmla="val 4172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382" name="Line 62"/>
            <p:cNvSpPr>
              <a:spLocks noChangeShapeType="1"/>
            </p:cNvSpPr>
            <p:nvPr/>
          </p:nvSpPr>
          <p:spPr bwMode="auto">
            <a:xfrm>
              <a:off x="476" y="754"/>
              <a:ext cx="1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294" name="Group 126"/>
          <p:cNvGrpSpPr>
            <a:grpSpLocks/>
          </p:cNvGrpSpPr>
          <p:nvPr/>
        </p:nvGrpSpPr>
        <p:grpSpPr bwMode="auto">
          <a:xfrm>
            <a:off x="2124075" y="908050"/>
            <a:ext cx="360363" cy="2808288"/>
            <a:chOff x="1111" y="754"/>
            <a:chExt cx="227" cy="1769"/>
          </a:xfrm>
        </p:grpSpPr>
        <p:sp>
          <p:nvSpPr>
            <p:cNvPr id="56429" name="Line 109"/>
            <p:cNvSpPr>
              <a:spLocks noChangeShapeType="1"/>
            </p:cNvSpPr>
            <p:nvPr/>
          </p:nvSpPr>
          <p:spPr bwMode="auto">
            <a:xfrm>
              <a:off x="1202" y="754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0" name="Line 110"/>
            <p:cNvSpPr>
              <a:spLocks noChangeShapeType="1"/>
            </p:cNvSpPr>
            <p:nvPr/>
          </p:nvSpPr>
          <p:spPr bwMode="auto">
            <a:xfrm>
              <a:off x="1202" y="935"/>
              <a:ext cx="9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1" name="Line 111"/>
            <p:cNvSpPr>
              <a:spLocks noChangeShapeType="1"/>
            </p:cNvSpPr>
            <p:nvPr/>
          </p:nvSpPr>
          <p:spPr bwMode="auto">
            <a:xfrm flipH="1">
              <a:off x="1202" y="1117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2" name="Line 112"/>
            <p:cNvSpPr>
              <a:spLocks noChangeShapeType="1"/>
            </p:cNvSpPr>
            <p:nvPr/>
          </p:nvSpPr>
          <p:spPr bwMode="auto">
            <a:xfrm>
              <a:off x="1202" y="1117"/>
              <a:ext cx="136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3" name="Line 113"/>
            <p:cNvSpPr>
              <a:spLocks noChangeShapeType="1"/>
            </p:cNvSpPr>
            <p:nvPr/>
          </p:nvSpPr>
          <p:spPr bwMode="auto">
            <a:xfrm flipH="1">
              <a:off x="1202" y="1298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4" name="Line 114"/>
            <p:cNvSpPr>
              <a:spLocks noChangeShapeType="1"/>
            </p:cNvSpPr>
            <p:nvPr/>
          </p:nvSpPr>
          <p:spPr bwMode="auto">
            <a:xfrm>
              <a:off x="1202" y="1298"/>
              <a:ext cx="13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5" name="Line 115"/>
            <p:cNvSpPr>
              <a:spLocks noChangeShapeType="1"/>
            </p:cNvSpPr>
            <p:nvPr/>
          </p:nvSpPr>
          <p:spPr bwMode="auto">
            <a:xfrm flipH="1">
              <a:off x="1202" y="1480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6" name="Line 116"/>
            <p:cNvSpPr>
              <a:spLocks noChangeShapeType="1"/>
            </p:cNvSpPr>
            <p:nvPr/>
          </p:nvSpPr>
          <p:spPr bwMode="auto">
            <a:xfrm>
              <a:off x="1202" y="1480"/>
              <a:ext cx="136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7" name="Line 117"/>
            <p:cNvSpPr>
              <a:spLocks noChangeShapeType="1"/>
            </p:cNvSpPr>
            <p:nvPr/>
          </p:nvSpPr>
          <p:spPr bwMode="auto">
            <a:xfrm flipH="1">
              <a:off x="1202" y="1661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8" name="Line 118"/>
            <p:cNvSpPr>
              <a:spLocks noChangeShapeType="1"/>
            </p:cNvSpPr>
            <p:nvPr/>
          </p:nvSpPr>
          <p:spPr bwMode="auto">
            <a:xfrm>
              <a:off x="1202" y="1661"/>
              <a:ext cx="9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39" name="Line 119"/>
            <p:cNvSpPr>
              <a:spLocks noChangeShapeType="1"/>
            </p:cNvSpPr>
            <p:nvPr/>
          </p:nvSpPr>
          <p:spPr bwMode="auto">
            <a:xfrm flipH="1">
              <a:off x="1202" y="1842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40" name="Line 120"/>
            <p:cNvSpPr>
              <a:spLocks noChangeShapeType="1"/>
            </p:cNvSpPr>
            <p:nvPr/>
          </p:nvSpPr>
          <p:spPr bwMode="auto">
            <a:xfrm>
              <a:off x="1202" y="1842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2312" name="Group 124"/>
            <p:cNvGrpSpPr>
              <a:grpSpLocks/>
            </p:cNvGrpSpPr>
            <p:nvPr/>
          </p:nvGrpSpPr>
          <p:grpSpPr bwMode="auto">
            <a:xfrm>
              <a:off x="1111" y="2024"/>
              <a:ext cx="136" cy="499"/>
              <a:chOff x="340" y="2251"/>
              <a:chExt cx="136" cy="499"/>
            </a:xfrm>
          </p:grpSpPr>
          <p:sp>
            <p:nvSpPr>
              <p:cNvPr id="56441" name="AutoShape 121"/>
              <p:cNvSpPr>
                <a:spLocks noChangeArrowheads="1"/>
              </p:cNvSpPr>
              <p:nvPr/>
            </p:nvSpPr>
            <p:spPr bwMode="auto">
              <a:xfrm>
                <a:off x="340" y="2251"/>
                <a:ext cx="136" cy="227"/>
              </a:xfrm>
              <a:prstGeom prst="can">
                <a:avLst>
                  <a:gd name="adj" fmla="val 41728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6442" name="AutoShape 122"/>
              <p:cNvSpPr>
                <a:spLocks noChangeArrowheads="1"/>
              </p:cNvSpPr>
              <p:nvPr/>
            </p:nvSpPr>
            <p:spPr bwMode="auto">
              <a:xfrm>
                <a:off x="340" y="2523"/>
                <a:ext cx="136" cy="227"/>
              </a:xfrm>
              <a:prstGeom prst="can">
                <a:avLst>
                  <a:gd name="adj" fmla="val 41728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316" name="AutoShape 123"/>
              <p:cNvCxnSpPr>
                <a:cxnSpLocks noChangeShapeType="1"/>
                <a:stCxn id="56441" idx="3"/>
                <a:endCxn id="56442" idx="0"/>
              </p:cNvCxnSpPr>
              <p:nvPr/>
            </p:nvCxnSpPr>
            <p:spPr bwMode="auto">
              <a:xfrm>
                <a:off x="408" y="2478"/>
                <a:ext cx="0" cy="1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56445" name="Line 125"/>
            <p:cNvSpPr>
              <a:spLocks noChangeShapeType="1"/>
            </p:cNvSpPr>
            <p:nvPr/>
          </p:nvSpPr>
          <p:spPr bwMode="auto">
            <a:xfrm>
              <a:off x="1111" y="754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6465" name="Text Box 145"/>
          <p:cNvSpPr txBox="1">
            <a:spLocks noChangeArrowheads="1"/>
          </p:cNvSpPr>
          <p:nvPr/>
        </p:nvSpPr>
        <p:spPr bwMode="auto">
          <a:xfrm>
            <a:off x="827088" y="2636838"/>
            <a:ext cx="647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ru-RU">
              <a:solidFill>
                <a:srgbClr val="F2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466" name="Text Box 146"/>
          <p:cNvSpPr txBox="1">
            <a:spLocks noChangeArrowheads="1"/>
          </p:cNvSpPr>
          <p:nvPr/>
        </p:nvSpPr>
        <p:spPr bwMode="auto">
          <a:xfrm>
            <a:off x="2268538" y="3357563"/>
            <a:ext cx="647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2m</a:t>
            </a:r>
            <a:endParaRPr lang="ru-RU">
              <a:solidFill>
                <a:srgbClr val="F2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467" name="Text Box 147"/>
          <p:cNvSpPr txBox="1">
            <a:spLocks noChangeArrowheads="1"/>
          </p:cNvSpPr>
          <p:nvPr/>
        </p:nvSpPr>
        <p:spPr bwMode="auto">
          <a:xfrm>
            <a:off x="250825" y="1700213"/>
            <a:ext cx="790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endParaRPr lang="ru-RU">
              <a:solidFill>
                <a:srgbClr val="F2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468" name="Text Box 148"/>
          <p:cNvSpPr txBox="1">
            <a:spLocks noChangeArrowheads="1"/>
          </p:cNvSpPr>
          <p:nvPr/>
        </p:nvSpPr>
        <p:spPr bwMode="auto">
          <a:xfrm>
            <a:off x="1619250" y="1989138"/>
            <a:ext cx="8651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endParaRPr lang="ru-RU">
              <a:solidFill>
                <a:srgbClr val="F2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469" name="Text Box 149"/>
          <p:cNvSpPr txBox="1">
            <a:spLocks noChangeArrowheads="1"/>
          </p:cNvSpPr>
          <p:nvPr/>
        </p:nvSpPr>
        <p:spPr bwMode="auto">
          <a:xfrm>
            <a:off x="250825" y="3860800"/>
            <a:ext cx="27368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k-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жесткость пружины</a:t>
            </a:r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3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63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Кинематические  характеристики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268413"/>
            <a:ext cx="7543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</a:rPr>
              <a:t>Период– Т (с)</a:t>
            </a:r>
            <a:r>
              <a:rPr lang="ru-RU" sz="2400" b="1" smtClean="0">
                <a:latin typeface="Comic Sans MS" pitchFamily="66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– время одного полного колебания.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</a:rPr>
              <a:t>Частота – </a:t>
            </a:r>
            <a:r>
              <a:rPr lang="el-GR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ν</a:t>
            </a: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(1/с = 1 Гц)</a:t>
            </a:r>
            <a:r>
              <a:rPr lang="ru-RU" sz="2400" b="1" smtClean="0">
                <a:latin typeface="Comic Sans MS" pitchFamily="66" charset="0"/>
                <a:cs typeface="Arial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– число колебаний в единицу времени.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Смещение – Х (м)</a:t>
            </a:r>
            <a:r>
              <a:rPr lang="ru-RU" sz="2400" b="1" smtClean="0">
                <a:latin typeface="Comic Sans MS" pitchFamily="66" charset="0"/>
                <a:cs typeface="Arial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– отклонение от положения равновесия.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Амплитуда – А (м)</a:t>
            </a:r>
            <a:r>
              <a:rPr lang="ru-RU" sz="2400" b="1" smtClean="0">
                <a:latin typeface="Comic Sans MS" pitchFamily="66" charset="0"/>
                <a:cs typeface="Arial" charset="0"/>
              </a:rPr>
              <a:t> –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максимальное отклонение от положения равновесия.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Фаза</a:t>
            </a:r>
            <a:r>
              <a:rPr lang="en-US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– </a:t>
            </a:r>
            <a:r>
              <a:rPr lang="en-US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l-GR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φ</a:t>
            </a:r>
            <a:r>
              <a:rPr lang="en-US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(рад/с)</a:t>
            </a:r>
            <a:r>
              <a:rPr lang="ru-RU" sz="2400" b="1" smtClean="0">
                <a:latin typeface="Comic Sans MS" pitchFamily="66" charset="0"/>
                <a:cs typeface="Arial" charset="0"/>
              </a:rPr>
              <a:t> </a:t>
            </a:r>
            <a:r>
              <a:rPr lang="en-US" sz="2400" b="1" smtClean="0">
                <a:latin typeface="Comic Sans MS" pitchFamily="66" charset="0"/>
                <a:cs typeface="Arial" charset="0"/>
              </a:rPr>
              <a:t> 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– 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аргумент 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функции 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х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=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х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 sin(</a:t>
            </a:r>
            <a:r>
              <a:rPr lang="el-GR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ω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t + </a:t>
            </a:r>
            <a:r>
              <a:rPr lang="el-GR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φ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)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, описывающей гармонические колебания.</a:t>
            </a:r>
            <a:endParaRPr lang="el-GR" sz="2400" b="1" smtClean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l-GR" sz="2400" b="1" smtClean="0">
              <a:latin typeface="Comic Sans MS" pitchFamily="66" charset="0"/>
              <a:cs typeface="Arial" charset="0"/>
            </a:endParaRPr>
          </a:p>
        </p:txBody>
      </p:sp>
      <p:sp>
        <p:nvSpPr>
          <p:cNvPr id="5939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576262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FFFF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116013" y="188913"/>
            <a:ext cx="73437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Гармонические   колебания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1116013" y="908050"/>
            <a:ext cx="7343775" cy="191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Периодические изменения физической величины в зависимости от времени, происходящие по закону синуса или косинуса, называют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гармоническими 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колебаниями</a:t>
            </a:r>
          </a:p>
        </p:txBody>
      </p:sp>
      <p:sp>
        <p:nvSpPr>
          <p:cNvPr id="9114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647700" cy="360363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1619250" y="2997200"/>
            <a:ext cx="649288" cy="0"/>
          </a:xfrm>
          <a:prstGeom prst="line">
            <a:avLst/>
          </a:prstGeom>
          <a:noFill/>
          <a:ln w="38100">
            <a:solidFill>
              <a:srgbClr val="66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763713" y="2997200"/>
            <a:ext cx="431800" cy="2233613"/>
            <a:chOff x="1111" y="1888"/>
            <a:chExt cx="272" cy="1407"/>
          </a:xfrm>
        </p:grpSpPr>
        <p:sp>
          <p:nvSpPr>
            <p:cNvPr id="91145" name="Line 9"/>
            <p:cNvSpPr>
              <a:spLocks noChangeShapeType="1"/>
            </p:cNvSpPr>
            <p:nvPr/>
          </p:nvSpPr>
          <p:spPr bwMode="auto">
            <a:xfrm>
              <a:off x="1247" y="1888"/>
              <a:ext cx="0" cy="1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46" name="Oval 10"/>
            <p:cNvSpPr>
              <a:spLocks noChangeArrowheads="1"/>
            </p:cNvSpPr>
            <p:nvPr/>
          </p:nvSpPr>
          <p:spPr bwMode="auto">
            <a:xfrm>
              <a:off x="1111" y="3022"/>
              <a:ext cx="272" cy="273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2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042988" y="2708275"/>
            <a:ext cx="1873250" cy="2449513"/>
            <a:chOff x="657" y="1706"/>
            <a:chExt cx="1180" cy="1543"/>
          </a:xfrm>
        </p:grpSpPr>
        <p:grpSp>
          <p:nvGrpSpPr>
            <p:cNvPr id="14391" name="Group 12"/>
            <p:cNvGrpSpPr>
              <a:grpSpLocks/>
            </p:cNvGrpSpPr>
            <p:nvPr/>
          </p:nvGrpSpPr>
          <p:grpSpPr bwMode="auto">
            <a:xfrm rot="-1235645">
              <a:off x="1338" y="1842"/>
              <a:ext cx="272" cy="1407"/>
              <a:chOff x="1111" y="1888"/>
              <a:chExt cx="272" cy="1407"/>
            </a:xfrm>
          </p:grpSpPr>
          <p:sp>
            <p:nvSpPr>
              <p:cNvPr id="91149" name="Line 13"/>
              <p:cNvSpPr>
                <a:spLocks noChangeShapeType="1"/>
              </p:cNvSpPr>
              <p:nvPr/>
            </p:nvSpPr>
            <p:spPr bwMode="auto">
              <a:xfrm>
                <a:off x="1243" y="1885"/>
                <a:ext cx="0" cy="1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150" name="Oval 14"/>
              <p:cNvSpPr>
                <a:spLocks noChangeArrowheads="1"/>
              </p:cNvSpPr>
              <p:nvPr/>
            </p:nvSpPr>
            <p:spPr bwMode="auto">
              <a:xfrm>
                <a:off x="1111" y="3018"/>
                <a:ext cx="272" cy="273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200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392" name="Group 15"/>
            <p:cNvGrpSpPr>
              <a:grpSpLocks/>
            </p:cNvGrpSpPr>
            <p:nvPr/>
          </p:nvGrpSpPr>
          <p:grpSpPr bwMode="auto">
            <a:xfrm rot="-2542125">
              <a:off x="1565" y="1706"/>
              <a:ext cx="272" cy="1407"/>
              <a:chOff x="1111" y="1888"/>
              <a:chExt cx="272" cy="1407"/>
            </a:xfrm>
          </p:grpSpPr>
          <p:sp>
            <p:nvSpPr>
              <p:cNvPr id="91152" name="Line 16"/>
              <p:cNvSpPr>
                <a:spLocks noChangeShapeType="1"/>
              </p:cNvSpPr>
              <p:nvPr/>
            </p:nvSpPr>
            <p:spPr bwMode="auto">
              <a:xfrm>
                <a:off x="1247" y="1887"/>
                <a:ext cx="0" cy="1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153" name="Oval 17"/>
              <p:cNvSpPr>
                <a:spLocks noChangeArrowheads="1"/>
              </p:cNvSpPr>
              <p:nvPr/>
            </p:nvSpPr>
            <p:spPr bwMode="auto">
              <a:xfrm>
                <a:off x="1112" y="3021"/>
                <a:ext cx="272" cy="273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200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393" name="Group 18"/>
            <p:cNvGrpSpPr>
              <a:grpSpLocks/>
            </p:cNvGrpSpPr>
            <p:nvPr/>
          </p:nvGrpSpPr>
          <p:grpSpPr bwMode="auto">
            <a:xfrm rot="2487473">
              <a:off x="657" y="1706"/>
              <a:ext cx="272" cy="1407"/>
              <a:chOff x="1111" y="1888"/>
              <a:chExt cx="272" cy="1407"/>
            </a:xfrm>
          </p:grpSpPr>
          <p:sp>
            <p:nvSpPr>
              <p:cNvPr id="91155" name="Line 19"/>
              <p:cNvSpPr>
                <a:spLocks noChangeShapeType="1"/>
              </p:cNvSpPr>
              <p:nvPr/>
            </p:nvSpPr>
            <p:spPr bwMode="auto">
              <a:xfrm>
                <a:off x="1247" y="1888"/>
                <a:ext cx="0" cy="1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auto">
              <a:xfrm>
                <a:off x="1109" y="3022"/>
                <a:ext cx="272" cy="273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200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755650" y="4652963"/>
            <a:ext cx="2459038" cy="409575"/>
            <a:chOff x="476" y="2931"/>
            <a:chExt cx="1549" cy="258"/>
          </a:xfrm>
        </p:grpSpPr>
        <p:sp>
          <p:nvSpPr>
            <p:cNvPr id="91168" name="Freeform 32"/>
            <p:cNvSpPr>
              <a:spLocks/>
            </p:cNvSpPr>
            <p:nvPr/>
          </p:nvSpPr>
          <p:spPr bwMode="auto">
            <a:xfrm>
              <a:off x="476" y="2931"/>
              <a:ext cx="635" cy="2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6" y="144"/>
                </a:cxn>
                <a:cxn ang="0">
                  <a:pos x="635" y="227"/>
                </a:cxn>
              </a:cxnLst>
              <a:rect l="0" t="0" r="r" b="b"/>
              <a:pathLst>
                <a:path w="635" h="227">
                  <a:moveTo>
                    <a:pt x="0" y="0"/>
                  </a:moveTo>
                  <a:cubicBezTo>
                    <a:pt x="41" y="24"/>
                    <a:pt x="140" y="106"/>
                    <a:pt x="246" y="144"/>
                  </a:cubicBezTo>
                  <a:cubicBezTo>
                    <a:pt x="352" y="182"/>
                    <a:pt x="554" y="210"/>
                    <a:pt x="635" y="227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69" name="Freeform 33"/>
            <p:cNvSpPr>
              <a:spLocks/>
            </p:cNvSpPr>
            <p:nvPr/>
          </p:nvSpPr>
          <p:spPr bwMode="auto">
            <a:xfrm>
              <a:off x="1371" y="3180"/>
              <a:ext cx="195" cy="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9" y="8"/>
                </a:cxn>
                <a:cxn ang="0">
                  <a:pos x="195" y="0"/>
                </a:cxn>
              </a:cxnLst>
              <a:rect l="0" t="0" r="r" b="b"/>
              <a:pathLst>
                <a:path w="195" h="9">
                  <a:moveTo>
                    <a:pt x="0" y="8"/>
                  </a:moveTo>
                  <a:cubicBezTo>
                    <a:pt x="15" y="9"/>
                    <a:pt x="57" y="9"/>
                    <a:pt x="89" y="8"/>
                  </a:cubicBezTo>
                  <a:cubicBezTo>
                    <a:pt x="121" y="7"/>
                    <a:pt x="173" y="2"/>
                    <a:pt x="195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70" name="Freeform 34"/>
            <p:cNvSpPr>
              <a:spLocks/>
            </p:cNvSpPr>
            <p:nvPr/>
          </p:nvSpPr>
          <p:spPr bwMode="auto">
            <a:xfrm>
              <a:off x="1809" y="2938"/>
              <a:ext cx="216" cy="169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122" y="104"/>
                </a:cxn>
                <a:cxn ang="0">
                  <a:pos x="209" y="8"/>
                </a:cxn>
                <a:cxn ang="0">
                  <a:pos x="163" y="53"/>
                </a:cxn>
              </a:cxnLst>
              <a:rect l="0" t="0" r="r" b="b"/>
              <a:pathLst>
                <a:path w="216" h="169">
                  <a:moveTo>
                    <a:pt x="0" y="169"/>
                  </a:moveTo>
                  <a:cubicBezTo>
                    <a:pt x="20" y="160"/>
                    <a:pt x="87" y="131"/>
                    <a:pt x="122" y="104"/>
                  </a:cubicBezTo>
                  <a:cubicBezTo>
                    <a:pt x="157" y="77"/>
                    <a:pt x="202" y="16"/>
                    <a:pt x="209" y="8"/>
                  </a:cubicBezTo>
                  <a:cubicBezTo>
                    <a:pt x="216" y="0"/>
                    <a:pt x="201" y="23"/>
                    <a:pt x="163" y="5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1173" name="Text Box 37"/>
          <p:cNvSpPr txBox="1">
            <a:spLocks noChangeArrowheads="1"/>
          </p:cNvSpPr>
          <p:nvPr/>
        </p:nvSpPr>
        <p:spPr bwMode="auto">
          <a:xfrm>
            <a:off x="-36513" y="4076700"/>
            <a:ext cx="7191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ru-RU">
              <a:solidFill>
                <a:srgbClr val="F2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1174" name="Text Box 38"/>
          <p:cNvSpPr txBox="1">
            <a:spLocks noChangeArrowheads="1"/>
          </p:cNvSpPr>
          <p:nvPr/>
        </p:nvSpPr>
        <p:spPr bwMode="auto">
          <a:xfrm>
            <a:off x="755650" y="3357563"/>
            <a:ext cx="10080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endParaRPr lang="ru-RU">
              <a:solidFill>
                <a:srgbClr val="F2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1979613" y="4149725"/>
            <a:ext cx="0" cy="1584325"/>
            <a:chOff x="1247" y="2614"/>
            <a:chExt cx="0" cy="998"/>
          </a:xfrm>
        </p:grpSpPr>
        <p:sp>
          <p:nvSpPr>
            <p:cNvPr id="91175" name="Line 39"/>
            <p:cNvSpPr>
              <a:spLocks noChangeShapeType="1"/>
            </p:cNvSpPr>
            <p:nvPr/>
          </p:nvSpPr>
          <p:spPr bwMode="auto">
            <a:xfrm flipV="1">
              <a:off x="1247" y="2614"/>
              <a:ext cx="0" cy="54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76" name="Line 40"/>
            <p:cNvSpPr>
              <a:spLocks noChangeShapeType="1"/>
            </p:cNvSpPr>
            <p:nvPr/>
          </p:nvSpPr>
          <p:spPr bwMode="auto">
            <a:xfrm>
              <a:off x="1247" y="3158"/>
              <a:ext cx="0" cy="45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47"/>
          <p:cNvGrpSpPr>
            <a:grpSpLocks/>
          </p:cNvGrpSpPr>
          <p:nvPr/>
        </p:nvGrpSpPr>
        <p:grpSpPr bwMode="auto">
          <a:xfrm>
            <a:off x="1042988" y="4005263"/>
            <a:ext cx="1223962" cy="1825625"/>
            <a:chOff x="612" y="2523"/>
            <a:chExt cx="771" cy="1150"/>
          </a:xfrm>
        </p:grpSpPr>
        <p:sp>
          <p:nvSpPr>
            <p:cNvPr id="91178" name="Text Box 42"/>
            <p:cNvSpPr txBox="1">
              <a:spLocks noChangeArrowheads="1"/>
            </p:cNvSpPr>
            <p:nvPr/>
          </p:nvSpPr>
          <p:spPr bwMode="auto">
            <a:xfrm>
              <a:off x="612" y="2523"/>
              <a:ext cx="77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упр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80" name="Text Box 44"/>
            <p:cNvSpPr txBox="1">
              <a:spLocks noChangeArrowheads="1"/>
            </p:cNvSpPr>
            <p:nvPr/>
          </p:nvSpPr>
          <p:spPr bwMode="auto">
            <a:xfrm>
              <a:off x="657" y="3385"/>
              <a:ext cx="72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mg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1331913" y="4005263"/>
            <a:ext cx="574675" cy="1439862"/>
            <a:chOff x="839" y="2523"/>
            <a:chExt cx="362" cy="907"/>
          </a:xfrm>
        </p:grpSpPr>
        <p:sp>
          <p:nvSpPr>
            <p:cNvPr id="91179" name="Line 43"/>
            <p:cNvSpPr>
              <a:spLocks noChangeShapeType="1"/>
            </p:cNvSpPr>
            <p:nvPr/>
          </p:nvSpPr>
          <p:spPr bwMode="auto">
            <a:xfrm>
              <a:off x="839" y="2523"/>
              <a:ext cx="136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81" name="Line 45"/>
            <p:cNvSpPr>
              <a:spLocks noChangeShapeType="1"/>
            </p:cNvSpPr>
            <p:nvPr/>
          </p:nvSpPr>
          <p:spPr bwMode="auto">
            <a:xfrm>
              <a:off x="1020" y="3430"/>
              <a:ext cx="18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1186" name="Line 50"/>
          <p:cNvSpPr>
            <a:spLocks noChangeShapeType="1"/>
          </p:cNvSpPr>
          <p:nvPr/>
        </p:nvSpPr>
        <p:spPr bwMode="auto">
          <a:xfrm flipV="1">
            <a:off x="1979613" y="4868863"/>
            <a:ext cx="647700" cy="144462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187" name="Text Box 51"/>
          <p:cNvSpPr txBox="1">
            <a:spLocks noChangeArrowheads="1"/>
          </p:cNvSpPr>
          <p:nvPr/>
        </p:nvSpPr>
        <p:spPr bwMode="auto">
          <a:xfrm rot="-622550">
            <a:off x="1763713" y="4365625"/>
            <a:ext cx="11525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grpSp>
        <p:nvGrpSpPr>
          <p:cNvPr id="11" name="Group 63"/>
          <p:cNvGrpSpPr>
            <a:grpSpLocks/>
          </p:cNvGrpSpPr>
          <p:nvPr/>
        </p:nvGrpSpPr>
        <p:grpSpPr bwMode="auto">
          <a:xfrm>
            <a:off x="2268538" y="4076700"/>
            <a:ext cx="719137" cy="1747838"/>
            <a:chOff x="1429" y="2568"/>
            <a:chExt cx="453" cy="1101"/>
          </a:xfrm>
        </p:grpSpPr>
        <p:sp>
          <p:nvSpPr>
            <p:cNvPr id="91189" name="Line 53"/>
            <p:cNvSpPr>
              <a:spLocks noChangeShapeType="1"/>
            </p:cNvSpPr>
            <p:nvPr/>
          </p:nvSpPr>
          <p:spPr bwMode="auto">
            <a:xfrm flipH="1">
              <a:off x="1429" y="3067"/>
              <a:ext cx="227" cy="9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91" name="Line 55"/>
            <p:cNvSpPr>
              <a:spLocks noChangeShapeType="1"/>
            </p:cNvSpPr>
            <p:nvPr/>
          </p:nvSpPr>
          <p:spPr bwMode="auto">
            <a:xfrm>
              <a:off x="1655" y="3067"/>
              <a:ext cx="227" cy="5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92" name="Line 56"/>
            <p:cNvSpPr>
              <a:spLocks noChangeShapeType="1"/>
            </p:cNvSpPr>
            <p:nvPr/>
          </p:nvSpPr>
          <p:spPr bwMode="auto">
            <a:xfrm flipH="1" flipV="1">
              <a:off x="1474" y="2568"/>
              <a:ext cx="181" cy="49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196" name="Line 60"/>
            <p:cNvSpPr>
              <a:spLocks noChangeShapeType="1"/>
            </p:cNvSpPr>
            <p:nvPr/>
          </p:nvSpPr>
          <p:spPr bwMode="auto">
            <a:xfrm flipH="1">
              <a:off x="1655" y="3067"/>
              <a:ext cx="0" cy="590"/>
            </a:xfrm>
            <a:prstGeom prst="line">
              <a:avLst/>
            </a:prstGeom>
            <a:noFill/>
            <a:ln w="38100">
              <a:solidFill>
                <a:srgbClr val="F2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4380" name="AutoShape 61"/>
            <p:cNvCxnSpPr>
              <a:cxnSpLocks noChangeShapeType="1"/>
              <a:stCxn id="91189" idx="1"/>
              <a:endCxn id="91196" idx="1"/>
            </p:cNvCxnSpPr>
            <p:nvPr/>
          </p:nvCxnSpPr>
          <p:spPr bwMode="auto">
            <a:xfrm>
              <a:off x="1430" y="3170"/>
              <a:ext cx="225" cy="499"/>
            </a:xfrm>
            <a:prstGeom prst="straightConnector1">
              <a:avLst/>
            </a:prstGeom>
            <a:noFill/>
            <a:ln w="9525">
              <a:solidFill>
                <a:schemeClr val="accent2"/>
              </a:solidFill>
              <a:prstDash val="lgDash"/>
              <a:round/>
              <a:headEnd/>
              <a:tailEnd/>
            </a:ln>
          </p:spPr>
        </p:cxnSp>
        <p:cxnSp>
          <p:nvCxnSpPr>
            <p:cNvPr id="14381" name="AutoShape 62"/>
            <p:cNvCxnSpPr>
              <a:cxnSpLocks noChangeShapeType="1"/>
              <a:endCxn id="91196" idx="1"/>
            </p:cNvCxnSpPr>
            <p:nvPr/>
          </p:nvCxnSpPr>
          <p:spPr bwMode="auto">
            <a:xfrm flipH="1">
              <a:off x="1655" y="3612"/>
              <a:ext cx="227" cy="57"/>
            </a:xfrm>
            <a:prstGeom prst="straightConnector1">
              <a:avLst/>
            </a:prstGeom>
            <a:noFill/>
            <a:ln w="9525">
              <a:solidFill>
                <a:schemeClr val="accent2"/>
              </a:solidFill>
              <a:prstDash val="lgDash"/>
              <a:round/>
              <a:headEnd/>
              <a:tailEnd/>
            </a:ln>
          </p:spPr>
        </p:cxnSp>
      </p:grpSp>
      <p:grpSp>
        <p:nvGrpSpPr>
          <p:cNvPr id="12" name="Group 66"/>
          <p:cNvGrpSpPr>
            <a:grpSpLocks/>
          </p:cNvGrpSpPr>
          <p:nvPr/>
        </p:nvGrpSpPr>
        <p:grpSpPr bwMode="auto">
          <a:xfrm>
            <a:off x="2195513" y="3933825"/>
            <a:ext cx="1079500" cy="457200"/>
            <a:chOff x="1383" y="2478"/>
            <a:chExt cx="680" cy="288"/>
          </a:xfrm>
        </p:grpSpPr>
        <p:sp>
          <p:nvSpPr>
            <p:cNvPr id="91200" name="Text Box 64"/>
            <p:cNvSpPr txBox="1">
              <a:spLocks noChangeArrowheads="1"/>
            </p:cNvSpPr>
            <p:nvPr/>
          </p:nvSpPr>
          <p:spPr bwMode="auto">
            <a:xfrm>
              <a:off x="1383" y="2478"/>
              <a:ext cx="68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упр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201" name="Line 65"/>
            <p:cNvSpPr>
              <a:spLocks noChangeShapeType="1"/>
            </p:cNvSpPr>
            <p:nvPr/>
          </p:nvSpPr>
          <p:spPr bwMode="auto">
            <a:xfrm>
              <a:off x="1519" y="2478"/>
              <a:ext cx="136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Group 69"/>
          <p:cNvGrpSpPr>
            <a:grpSpLocks/>
          </p:cNvGrpSpPr>
          <p:nvPr/>
        </p:nvGrpSpPr>
        <p:grpSpPr bwMode="auto">
          <a:xfrm>
            <a:off x="1835150" y="5876925"/>
            <a:ext cx="1295400" cy="457200"/>
            <a:chOff x="1156" y="3702"/>
            <a:chExt cx="816" cy="288"/>
          </a:xfrm>
        </p:grpSpPr>
        <p:sp>
          <p:nvSpPr>
            <p:cNvPr id="91203" name="Text Box 67"/>
            <p:cNvSpPr txBox="1">
              <a:spLocks noChangeArrowheads="1"/>
            </p:cNvSpPr>
            <p:nvPr/>
          </p:nvSpPr>
          <p:spPr bwMode="auto">
            <a:xfrm>
              <a:off x="1156" y="3702"/>
              <a:ext cx="81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mg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204" name="Line 68"/>
            <p:cNvSpPr>
              <a:spLocks noChangeShapeType="1"/>
            </p:cNvSpPr>
            <p:nvPr/>
          </p:nvSpPr>
          <p:spPr bwMode="auto">
            <a:xfrm>
              <a:off x="1610" y="3748"/>
              <a:ext cx="136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74"/>
          <p:cNvGrpSpPr>
            <a:grpSpLocks/>
          </p:cNvGrpSpPr>
          <p:nvPr/>
        </p:nvGrpSpPr>
        <p:grpSpPr bwMode="auto">
          <a:xfrm>
            <a:off x="2987675" y="5157788"/>
            <a:ext cx="2087563" cy="503237"/>
            <a:chOff x="1837" y="3158"/>
            <a:chExt cx="1315" cy="317"/>
          </a:xfrm>
        </p:grpSpPr>
        <p:grpSp>
          <p:nvGrpSpPr>
            <p:cNvPr id="14368" name="Group 72"/>
            <p:cNvGrpSpPr>
              <a:grpSpLocks/>
            </p:cNvGrpSpPr>
            <p:nvPr/>
          </p:nvGrpSpPr>
          <p:grpSpPr bwMode="auto">
            <a:xfrm>
              <a:off x="1837" y="3339"/>
              <a:ext cx="227" cy="136"/>
              <a:chOff x="1837" y="3339"/>
              <a:chExt cx="227" cy="136"/>
            </a:xfrm>
          </p:grpSpPr>
          <p:sp>
            <p:nvSpPr>
              <p:cNvPr id="91206" name="Line 70"/>
              <p:cNvSpPr>
                <a:spLocks noChangeShapeType="1"/>
              </p:cNvSpPr>
              <p:nvPr/>
            </p:nvSpPr>
            <p:spPr bwMode="auto">
              <a:xfrm flipH="1">
                <a:off x="1837" y="3339"/>
                <a:ext cx="136" cy="136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207" name="Line 71"/>
              <p:cNvSpPr>
                <a:spLocks noChangeShapeType="1"/>
              </p:cNvSpPr>
              <p:nvPr/>
            </p:nvSpPr>
            <p:spPr bwMode="auto">
              <a:xfrm>
                <a:off x="1973" y="3339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1209" name="Text Box 73"/>
            <p:cNvSpPr txBox="1">
              <a:spLocks noChangeArrowheads="1"/>
            </p:cNvSpPr>
            <p:nvPr/>
          </p:nvSpPr>
          <p:spPr bwMode="auto">
            <a:xfrm>
              <a:off x="2018" y="3158"/>
              <a:ext cx="1134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mg cos </a:t>
              </a:r>
              <a:r>
                <a:rPr lang="el-GR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φ</a:t>
              </a:r>
              <a:r>
                <a:rPr lang="en-US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endPara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6" name="Group 79"/>
          <p:cNvGrpSpPr>
            <a:grpSpLocks/>
          </p:cNvGrpSpPr>
          <p:nvPr/>
        </p:nvGrpSpPr>
        <p:grpSpPr bwMode="auto">
          <a:xfrm>
            <a:off x="2484438" y="4652963"/>
            <a:ext cx="2808287" cy="457200"/>
            <a:chOff x="1565" y="2931"/>
            <a:chExt cx="1769" cy="288"/>
          </a:xfrm>
        </p:grpSpPr>
        <p:grpSp>
          <p:nvGrpSpPr>
            <p:cNvPr id="14364" name="Group 77"/>
            <p:cNvGrpSpPr>
              <a:grpSpLocks/>
            </p:cNvGrpSpPr>
            <p:nvPr/>
          </p:nvGrpSpPr>
          <p:grpSpPr bwMode="auto">
            <a:xfrm>
              <a:off x="1565" y="3113"/>
              <a:ext cx="771" cy="90"/>
              <a:chOff x="1565" y="3113"/>
              <a:chExt cx="771" cy="90"/>
            </a:xfrm>
          </p:grpSpPr>
          <p:sp>
            <p:nvSpPr>
              <p:cNvPr id="91211" name="Line 75"/>
              <p:cNvSpPr>
                <a:spLocks noChangeShapeType="1"/>
              </p:cNvSpPr>
              <p:nvPr/>
            </p:nvSpPr>
            <p:spPr bwMode="auto">
              <a:xfrm flipH="1" flipV="1">
                <a:off x="1565" y="3113"/>
                <a:ext cx="362" cy="9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212" name="Line 76"/>
              <p:cNvSpPr>
                <a:spLocks noChangeShapeType="1"/>
              </p:cNvSpPr>
              <p:nvPr/>
            </p:nvSpPr>
            <p:spPr bwMode="auto">
              <a:xfrm flipV="1">
                <a:off x="1927" y="3158"/>
                <a:ext cx="409" cy="45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1214" name="Text Box 78"/>
            <p:cNvSpPr txBox="1">
              <a:spLocks noChangeArrowheads="1"/>
            </p:cNvSpPr>
            <p:nvPr/>
          </p:nvSpPr>
          <p:spPr bwMode="auto">
            <a:xfrm>
              <a:off x="2290" y="2931"/>
              <a:ext cx="1044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mg sin </a:t>
              </a:r>
              <a:r>
                <a:rPr lang="el-GR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φ</a:t>
              </a:r>
            </a:p>
          </p:txBody>
        </p:sp>
      </p:grpSp>
      <p:grpSp>
        <p:nvGrpSpPr>
          <p:cNvPr id="18" name="Group 86"/>
          <p:cNvGrpSpPr>
            <a:grpSpLocks/>
          </p:cNvGrpSpPr>
          <p:nvPr/>
        </p:nvGrpSpPr>
        <p:grpSpPr bwMode="auto">
          <a:xfrm>
            <a:off x="1908175" y="3357563"/>
            <a:ext cx="935038" cy="358775"/>
            <a:chOff x="1202" y="2115"/>
            <a:chExt cx="589" cy="226"/>
          </a:xfrm>
        </p:grpSpPr>
        <p:sp>
          <p:nvSpPr>
            <p:cNvPr id="91219" name="Line 83"/>
            <p:cNvSpPr>
              <a:spLocks noChangeShapeType="1"/>
            </p:cNvSpPr>
            <p:nvPr/>
          </p:nvSpPr>
          <p:spPr bwMode="auto">
            <a:xfrm>
              <a:off x="1202" y="2341"/>
              <a:ext cx="227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220" name="Line 84"/>
            <p:cNvSpPr>
              <a:spLocks noChangeShapeType="1"/>
            </p:cNvSpPr>
            <p:nvPr/>
          </p:nvSpPr>
          <p:spPr bwMode="auto">
            <a:xfrm flipH="1">
              <a:off x="1338" y="2115"/>
              <a:ext cx="181" cy="226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1221" name="Line 85"/>
            <p:cNvSpPr>
              <a:spLocks noChangeShapeType="1"/>
            </p:cNvSpPr>
            <p:nvPr/>
          </p:nvSpPr>
          <p:spPr bwMode="auto">
            <a:xfrm>
              <a:off x="1519" y="2115"/>
              <a:ext cx="272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1223" name="Text Box 87"/>
          <p:cNvSpPr txBox="1">
            <a:spLocks noChangeArrowheads="1"/>
          </p:cNvSpPr>
          <p:nvPr/>
        </p:nvSpPr>
        <p:spPr bwMode="auto">
          <a:xfrm>
            <a:off x="2627313" y="2997200"/>
            <a:ext cx="863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φ</a:t>
            </a:r>
          </a:p>
        </p:txBody>
      </p:sp>
      <p:sp>
        <p:nvSpPr>
          <p:cNvPr id="91225" name="Text Box 89"/>
          <p:cNvSpPr txBox="1">
            <a:spLocks noChangeArrowheads="1"/>
          </p:cNvSpPr>
          <p:nvPr/>
        </p:nvSpPr>
        <p:spPr bwMode="auto">
          <a:xfrm>
            <a:off x="4932363" y="3573463"/>
            <a:ext cx="34559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= A sin (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 + 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φ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l-GR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1226" name="Text Box 90"/>
          <p:cNvSpPr txBox="1">
            <a:spLocks noChangeArrowheads="1"/>
          </p:cNvSpPr>
          <p:nvPr/>
        </p:nvSpPr>
        <p:spPr bwMode="auto">
          <a:xfrm>
            <a:off x="5435600" y="4437063"/>
            <a:ext cx="3240088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2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πν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циклическая частота</a:t>
            </a:r>
            <a:endParaRPr lang="el-GR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73" grpId="0"/>
      <p:bldP spid="91174" grpId="0"/>
      <p:bldP spid="91187" grpId="0"/>
      <p:bldP spid="91223" grpId="0"/>
      <p:bldP spid="91225" grpId="0"/>
      <p:bldP spid="912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Pendulum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76250"/>
            <a:ext cx="4968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76263" cy="3603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00113" y="3573463"/>
            <a:ext cx="5400675" cy="2447925"/>
            <a:chOff x="567" y="2251"/>
            <a:chExt cx="3402" cy="1542"/>
          </a:xfrm>
        </p:grpSpPr>
        <p:sp>
          <p:nvSpPr>
            <p:cNvPr id="63496" name="Line 8"/>
            <p:cNvSpPr>
              <a:spLocks noChangeShapeType="1"/>
            </p:cNvSpPr>
            <p:nvPr/>
          </p:nvSpPr>
          <p:spPr bwMode="auto">
            <a:xfrm flipV="1">
              <a:off x="567" y="2251"/>
              <a:ext cx="0" cy="15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497" name="Line 9"/>
            <p:cNvSpPr>
              <a:spLocks noChangeShapeType="1"/>
            </p:cNvSpPr>
            <p:nvPr/>
          </p:nvSpPr>
          <p:spPr bwMode="auto">
            <a:xfrm>
              <a:off x="567" y="3793"/>
              <a:ext cx="340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179388" y="3429000"/>
            <a:ext cx="8651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6011863" y="5876925"/>
            <a:ext cx="863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endParaRPr lang="ru-RU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900113" y="4425950"/>
            <a:ext cx="4967287" cy="1452563"/>
            <a:chOff x="567" y="2788"/>
            <a:chExt cx="3129" cy="915"/>
          </a:xfrm>
        </p:grpSpPr>
        <p:sp>
          <p:nvSpPr>
            <p:cNvPr id="63498" name="Freeform 10"/>
            <p:cNvSpPr>
              <a:spLocks/>
            </p:cNvSpPr>
            <p:nvPr/>
          </p:nvSpPr>
          <p:spPr bwMode="auto">
            <a:xfrm>
              <a:off x="567" y="2788"/>
              <a:ext cx="3129" cy="915"/>
            </a:xfrm>
            <a:custGeom>
              <a:avLst/>
              <a:gdLst/>
              <a:ahLst/>
              <a:cxnLst>
                <a:cxn ang="0">
                  <a:pos x="0" y="824"/>
                </a:cxn>
                <a:cxn ang="0">
                  <a:pos x="181" y="778"/>
                </a:cxn>
                <a:cxn ang="0">
                  <a:pos x="499" y="52"/>
                </a:cxn>
                <a:cxn ang="0">
                  <a:pos x="907" y="869"/>
                </a:cxn>
                <a:cxn ang="0">
                  <a:pos x="1315" y="7"/>
                </a:cxn>
                <a:cxn ang="0">
                  <a:pos x="1769" y="824"/>
                </a:cxn>
                <a:cxn ang="0">
                  <a:pos x="2222" y="7"/>
                </a:cxn>
                <a:cxn ang="0">
                  <a:pos x="2585" y="824"/>
                </a:cxn>
                <a:cxn ang="0">
                  <a:pos x="2857" y="551"/>
                </a:cxn>
              </a:cxnLst>
              <a:rect l="0" t="0" r="r" b="b"/>
              <a:pathLst>
                <a:path w="2857" h="915">
                  <a:moveTo>
                    <a:pt x="0" y="824"/>
                  </a:moveTo>
                  <a:cubicBezTo>
                    <a:pt x="49" y="865"/>
                    <a:pt x="98" y="906"/>
                    <a:pt x="181" y="778"/>
                  </a:cubicBezTo>
                  <a:cubicBezTo>
                    <a:pt x="264" y="650"/>
                    <a:pt x="378" y="37"/>
                    <a:pt x="499" y="52"/>
                  </a:cubicBezTo>
                  <a:cubicBezTo>
                    <a:pt x="620" y="67"/>
                    <a:pt x="771" y="876"/>
                    <a:pt x="907" y="869"/>
                  </a:cubicBezTo>
                  <a:cubicBezTo>
                    <a:pt x="1043" y="862"/>
                    <a:pt x="1171" y="14"/>
                    <a:pt x="1315" y="7"/>
                  </a:cubicBezTo>
                  <a:cubicBezTo>
                    <a:pt x="1459" y="0"/>
                    <a:pt x="1618" y="824"/>
                    <a:pt x="1769" y="824"/>
                  </a:cubicBezTo>
                  <a:cubicBezTo>
                    <a:pt x="1920" y="824"/>
                    <a:pt x="2086" y="7"/>
                    <a:pt x="2222" y="7"/>
                  </a:cubicBezTo>
                  <a:cubicBezTo>
                    <a:pt x="2358" y="7"/>
                    <a:pt x="2479" y="733"/>
                    <a:pt x="2585" y="824"/>
                  </a:cubicBezTo>
                  <a:cubicBezTo>
                    <a:pt x="2691" y="915"/>
                    <a:pt x="2812" y="596"/>
                    <a:pt x="2857" y="551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502" name="Line 14"/>
            <p:cNvSpPr>
              <a:spLocks noChangeShapeType="1"/>
            </p:cNvSpPr>
            <p:nvPr/>
          </p:nvSpPr>
          <p:spPr bwMode="auto">
            <a:xfrm>
              <a:off x="567" y="2840"/>
              <a:ext cx="54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lg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503" name="Line 15"/>
            <p:cNvSpPr>
              <a:spLocks noChangeShapeType="1"/>
            </p:cNvSpPr>
            <p:nvPr/>
          </p:nvSpPr>
          <p:spPr bwMode="auto">
            <a:xfrm>
              <a:off x="567" y="3249"/>
              <a:ext cx="312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lg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179388" y="4221163"/>
            <a:ext cx="863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323850" y="4868863"/>
            <a:ext cx="7207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0" y="5445125"/>
            <a:ext cx="10080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-А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4284663" y="3644900"/>
            <a:ext cx="44640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2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- амплитуда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9" grpId="0"/>
      <p:bldP spid="63500" grpId="0"/>
      <p:bldP spid="63505" grpId="0"/>
      <p:bldP spid="63506" grpId="0"/>
      <p:bldP spid="63507" grpId="0"/>
      <p:bldP spid="635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50825" y="333375"/>
            <a:ext cx="5329238" cy="3455988"/>
            <a:chOff x="158" y="210"/>
            <a:chExt cx="3357" cy="2177"/>
          </a:xfrm>
        </p:grpSpPr>
        <p:sp>
          <p:nvSpPr>
            <p:cNvPr id="152580" name="Line 4"/>
            <p:cNvSpPr>
              <a:spLocks noChangeShapeType="1"/>
            </p:cNvSpPr>
            <p:nvPr/>
          </p:nvSpPr>
          <p:spPr bwMode="auto">
            <a:xfrm flipV="1">
              <a:off x="340" y="210"/>
              <a:ext cx="0" cy="21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1" name="Line 5"/>
            <p:cNvSpPr>
              <a:spLocks noChangeShapeType="1"/>
            </p:cNvSpPr>
            <p:nvPr/>
          </p:nvSpPr>
          <p:spPr bwMode="auto">
            <a:xfrm>
              <a:off x="158" y="1207"/>
              <a:ext cx="335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2" name="Line 6"/>
            <p:cNvSpPr>
              <a:spLocks noChangeShapeType="1"/>
            </p:cNvSpPr>
            <p:nvPr/>
          </p:nvSpPr>
          <p:spPr bwMode="auto">
            <a:xfrm>
              <a:off x="340" y="391"/>
              <a:ext cx="31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3" name="Line 7"/>
            <p:cNvSpPr>
              <a:spLocks noChangeShapeType="1"/>
            </p:cNvSpPr>
            <p:nvPr/>
          </p:nvSpPr>
          <p:spPr bwMode="auto">
            <a:xfrm>
              <a:off x="340" y="1979"/>
              <a:ext cx="31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4" name="Line 8"/>
            <p:cNvSpPr>
              <a:spLocks noChangeShapeType="1"/>
            </p:cNvSpPr>
            <p:nvPr/>
          </p:nvSpPr>
          <p:spPr bwMode="auto">
            <a:xfrm>
              <a:off x="930" y="391"/>
              <a:ext cx="0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5" name="Line 9"/>
            <p:cNvSpPr>
              <a:spLocks noChangeShapeType="1"/>
            </p:cNvSpPr>
            <p:nvPr/>
          </p:nvSpPr>
          <p:spPr bwMode="auto">
            <a:xfrm>
              <a:off x="1519" y="391"/>
              <a:ext cx="0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6" name="Line 10"/>
            <p:cNvSpPr>
              <a:spLocks noChangeShapeType="1"/>
            </p:cNvSpPr>
            <p:nvPr/>
          </p:nvSpPr>
          <p:spPr bwMode="auto">
            <a:xfrm>
              <a:off x="2109" y="391"/>
              <a:ext cx="0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87" name="Line 11"/>
            <p:cNvSpPr>
              <a:spLocks noChangeShapeType="1"/>
            </p:cNvSpPr>
            <p:nvPr/>
          </p:nvSpPr>
          <p:spPr bwMode="auto">
            <a:xfrm>
              <a:off x="2699" y="391"/>
              <a:ext cx="0" cy="15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539750" y="620713"/>
            <a:ext cx="3744913" cy="2520950"/>
            <a:chOff x="340" y="391"/>
            <a:chExt cx="2359" cy="1588"/>
          </a:xfrm>
        </p:grpSpPr>
        <p:sp>
          <p:nvSpPr>
            <p:cNvPr id="152589" name="Arc 13"/>
            <p:cNvSpPr>
              <a:spLocks/>
            </p:cNvSpPr>
            <p:nvPr/>
          </p:nvSpPr>
          <p:spPr bwMode="auto">
            <a:xfrm>
              <a:off x="340" y="391"/>
              <a:ext cx="590" cy="81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90" name="Arc 14"/>
            <p:cNvSpPr>
              <a:spLocks/>
            </p:cNvSpPr>
            <p:nvPr/>
          </p:nvSpPr>
          <p:spPr bwMode="auto">
            <a:xfrm rot="10628228">
              <a:off x="975" y="1160"/>
              <a:ext cx="543" cy="815"/>
            </a:xfrm>
            <a:custGeom>
              <a:avLst/>
              <a:gdLst>
                <a:gd name="G0" fmla="+- 0 0 0"/>
                <a:gd name="G1" fmla="+- 21591 0 0"/>
                <a:gd name="G2" fmla="+- 21600 0 0"/>
                <a:gd name="T0" fmla="*/ 638 w 21543"/>
                <a:gd name="T1" fmla="*/ 0 h 21591"/>
                <a:gd name="T2" fmla="*/ 21543 w 21543"/>
                <a:gd name="T3" fmla="*/ 20028 h 21591"/>
                <a:gd name="T4" fmla="*/ 0 w 21543"/>
                <a:gd name="T5" fmla="*/ 21591 h 2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43" h="21591" fill="none" extrusionOk="0">
                  <a:moveTo>
                    <a:pt x="637" y="0"/>
                  </a:moveTo>
                  <a:cubicBezTo>
                    <a:pt x="11711" y="327"/>
                    <a:pt x="20741" y="8978"/>
                    <a:pt x="21543" y="20027"/>
                  </a:cubicBezTo>
                </a:path>
                <a:path w="21543" h="21591" stroke="0" extrusionOk="0">
                  <a:moveTo>
                    <a:pt x="637" y="0"/>
                  </a:moveTo>
                  <a:cubicBezTo>
                    <a:pt x="11711" y="327"/>
                    <a:pt x="20741" y="8978"/>
                    <a:pt x="21543" y="20027"/>
                  </a:cubicBezTo>
                  <a:lnTo>
                    <a:pt x="0" y="21591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91" name="Arc 15"/>
            <p:cNvSpPr>
              <a:spLocks/>
            </p:cNvSpPr>
            <p:nvPr/>
          </p:nvSpPr>
          <p:spPr bwMode="auto">
            <a:xfrm flipV="1">
              <a:off x="1519" y="1207"/>
              <a:ext cx="590" cy="77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592" name="Arc 16"/>
            <p:cNvSpPr>
              <a:spLocks/>
            </p:cNvSpPr>
            <p:nvPr/>
          </p:nvSpPr>
          <p:spPr bwMode="auto">
            <a:xfrm rot="10800000" flipV="1">
              <a:off x="2109" y="391"/>
              <a:ext cx="590" cy="77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79388" y="0"/>
            <a:ext cx="5689600" cy="2014538"/>
            <a:chOff x="249" y="0"/>
            <a:chExt cx="3584" cy="1269"/>
          </a:xfrm>
        </p:grpSpPr>
        <p:sp>
          <p:nvSpPr>
            <p:cNvPr id="152594" name="Text Box 18"/>
            <p:cNvSpPr txBox="1">
              <a:spLocks noChangeArrowheads="1"/>
            </p:cNvSpPr>
            <p:nvPr/>
          </p:nvSpPr>
          <p:spPr bwMode="auto">
            <a:xfrm>
              <a:off x="249" y="0"/>
              <a:ext cx="40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</a:p>
          </p:txBody>
        </p:sp>
        <p:sp>
          <p:nvSpPr>
            <p:cNvPr id="152595" name="Text Box 19"/>
            <p:cNvSpPr txBox="1">
              <a:spLocks noChangeArrowheads="1"/>
            </p:cNvSpPr>
            <p:nvPr/>
          </p:nvSpPr>
          <p:spPr bwMode="auto">
            <a:xfrm>
              <a:off x="3379" y="981"/>
              <a:ext cx="454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52601" name="Oval 25"/>
          <p:cNvSpPr>
            <a:spLocks noChangeArrowheads="1"/>
          </p:cNvSpPr>
          <p:nvPr/>
        </p:nvSpPr>
        <p:spPr bwMode="auto">
          <a:xfrm>
            <a:off x="1476375" y="1916113"/>
            <a:ext cx="73025" cy="71437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2602" name="Oval 26"/>
          <p:cNvSpPr>
            <a:spLocks noChangeArrowheads="1"/>
          </p:cNvSpPr>
          <p:nvPr/>
        </p:nvSpPr>
        <p:spPr bwMode="auto">
          <a:xfrm>
            <a:off x="539750" y="549275"/>
            <a:ext cx="73025" cy="71438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2603" name="Oval 27"/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2604" name="Oval 28"/>
          <p:cNvSpPr>
            <a:spLocks noChangeArrowheads="1"/>
          </p:cNvSpPr>
          <p:nvPr/>
        </p:nvSpPr>
        <p:spPr bwMode="auto">
          <a:xfrm>
            <a:off x="3348038" y="1844675"/>
            <a:ext cx="73025" cy="71438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2605" name="Oval 29"/>
          <p:cNvSpPr>
            <a:spLocks noChangeArrowheads="1"/>
          </p:cNvSpPr>
          <p:nvPr/>
        </p:nvSpPr>
        <p:spPr bwMode="auto">
          <a:xfrm>
            <a:off x="4211638" y="620713"/>
            <a:ext cx="71437" cy="71437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395288" y="188913"/>
            <a:ext cx="4824412" cy="3409950"/>
            <a:chOff x="249" y="119"/>
            <a:chExt cx="3039" cy="2148"/>
          </a:xfrm>
        </p:grpSpPr>
        <p:sp>
          <p:nvSpPr>
            <p:cNvPr id="152597" name="Text Box 21"/>
            <p:cNvSpPr txBox="1">
              <a:spLocks noChangeArrowheads="1"/>
            </p:cNvSpPr>
            <p:nvPr/>
          </p:nvSpPr>
          <p:spPr bwMode="auto">
            <a:xfrm>
              <a:off x="249" y="119"/>
              <a:ext cx="95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 </a:t>
              </a: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=А</a:t>
              </a:r>
            </a:p>
          </p:txBody>
        </p:sp>
        <p:sp>
          <p:nvSpPr>
            <p:cNvPr id="152598" name="Text Box 22"/>
            <p:cNvSpPr txBox="1">
              <a:spLocks noChangeArrowheads="1"/>
            </p:cNvSpPr>
            <p:nvPr/>
          </p:nvSpPr>
          <p:spPr bwMode="auto">
            <a:xfrm>
              <a:off x="793" y="890"/>
              <a:ext cx="86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 </a:t>
              </a: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=0</a:t>
              </a:r>
              <a:r>
                <a:rPr lang="ru-RU" baseline="-2500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52599" name="Text Box 23"/>
            <p:cNvSpPr txBox="1">
              <a:spLocks noChangeArrowheads="1"/>
            </p:cNvSpPr>
            <p:nvPr/>
          </p:nvSpPr>
          <p:spPr bwMode="auto">
            <a:xfrm>
              <a:off x="1474" y="1979"/>
              <a:ext cx="77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=А</a:t>
              </a:r>
            </a:p>
          </p:txBody>
        </p:sp>
        <p:sp>
          <p:nvSpPr>
            <p:cNvPr id="152600" name="Text Box 24"/>
            <p:cNvSpPr txBox="1">
              <a:spLocks noChangeArrowheads="1"/>
            </p:cNvSpPr>
            <p:nvPr/>
          </p:nvSpPr>
          <p:spPr bwMode="auto">
            <a:xfrm>
              <a:off x="1973" y="935"/>
              <a:ext cx="77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=0</a:t>
              </a:r>
            </a:p>
          </p:txBody>
        </p:sp>
        <p:sp>
          <p:nvSpPr>
            <p:cNvPr id="152606" name="Text Box 30"/>
            <p:cNvSpPr txBox="1">
              <a:spLocks noChangeArrowheads="1"/>
            </p:cNvSpPr>
            <p:nvPr/>
          </p:nvSpPr>
          <p:spPr bwMode="auto">
            <a:xfrm>
              <a:off x="2562" y="119"/>
              <a:ext cx="72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  <a:r>
                <a:rPr lang="ru-RU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</a:t>
              </a: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=А</a:t>
              </a: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539750" y="3141663"/>
            <a:ext cx="3744913" cy="1655762"/>
            <a:chOff x="340" y="1979"/>
            <a:chExt cx="2359" cy="1043"/>
          </a:xfrm>
        </p:grpSpPr>
        <p:sp>
          <p:nvSpPr>
            <p:cNvPr id="152608" name="Line 32"/>
            <p:cNvSpPr>
              <a:spLocks noChangeShapeType="1"/>
            </p:cNvSpPr>
            <p:nvPr/>
          </p:nvSpPr>
          <p:spPr bwMode="auto">
            <a:xfrm>
              <a:off x="930" y="1979"/>
              <a:ext cx="0" cy="10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09" name="Line 33"/>
            <p:cNvSpPr>
              <a:spLocks noChangeShapeType="1"/>
            </p:cNvSpPr>
            <p:nvPr/>
          </p:nvSpPr>
          <p:spPr bwMode="auto">
            <a:xfrm>
              <a:off x="1519" y="1979"/>
              <a:ext cx="0" cy="10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10" name="Line 34"/>
            <p:cNvSpPr>
              <a:spLocks noChangeShapeType="1"/>
            </p:cNvSpPr>
            <p:nvPr/>
          </p:nvSpPr>
          <p:spPr bwMode="auto">
            <a:xfrm>
              <a:off x="2109" y="1979"/>
              <a:ext cx="0" cy="10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11" name="Line 35"/>
            <p:cNvSpPr>
              <a:spLocks noChangeShapeType="1"/>
            </p:cNvSpPr>
            <p:nvPr/>
          </p:nvSpPr>
          <p:spPr bwMode="auto">
            <a:xfrm>
              <a:off x="2699" y="1979"/>
              <a:ext cx="0" cy="10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13" name="Line 37"/>
            <p:cNvSpPr>
              <a:spLocks noChangeShapeType="1"/>
            </p:cNvSpPr>
            <p:nvPr/>
          </p:nvSpPr>
          <p:spPr bwMode="auto">
            <a:xfrm>
              <a:off x="340" y="2341"/>
              <a:ext cx="0" cy="6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684213" y="3644900"/>
            <a:ext cx="360362" cy="1079500"/>
            <a:chOff x="431" y="2296"/>
            <a:chExt cx="227" cy="680"/>
          </a:xfrm>
        </p:grpSpPr>
        <p:sp>
          <p:nvSpPr>
            <p:cNvPr id="152615" name="Oval 39"/>
            <p:cNvSpPr>
              <a:spLocks noChangeArrowheads="1"/>
            </p:cNvSpPr>
            <p:nvPr/>
          </p:nvSpPr>
          <p:spPr bwMode="auto">
            <a:xfrm>
              <a:off x="521" y="2523"/>
              <a:ext cx="137" cy="136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21" name="Line 45"/>
            <p:cNvSpPr>
              <a:spLocks noChangeShapeType="1"/>
            </p:cNvSpPr>
            <p:nvPr/>
          </p:nvSpPr>
          <p:spPr bwMode="auto">
            <a:xfrm flipH="1" flipV="1">
              <a:off x="431" y="2296"/>
              <a:ext cx="136" cy="22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22" name="Line 46"/>
            <p:cNvSpPr>
              <a:spLocks noChangeShapeType="1"/>
            </p:cNvSpPr>
            <p:nvPr/>
          </p:nvSpPr>
          <p:spPr bwMode="auto">
            <a:xfrm>
              <a:off x="612" y="2659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1331913" y="3573463"/>
            <a:ext cx="217487" cy="1150937"/>
            <a:chOff x="839" y="2251"/>
            <a:chExt cx="137" cy="725"/>
          </a:xfrm>
        </p:grpSpPr>
        <p:sp>
          <p:nvSpPr>
            <p:cNvPr id="152617" name="Oval 41"/>
            <p:cNvSpPr>
              <a:spLocks noChangeArrowheads="1"/>
            </p:cNvSpPr>
            <p:nvPr/>
          </p:nvSpPr>
          <p:spPr bwMode="auto">
            <a:xfrm>
              <a:off x="839" y="2523"/>
              <a:ext cx="137" cy="136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24" name="Line 48"/>
            <p:cNvSpPr>
              <a:spLocks noChangeShapeType="1"/>
            </p:cNvSpPr>
            <p:nvPr/>
          </p:nvSpPr>
          <p:spPr bwMode="auto">
            <a:xfrm flipV="1">
              <a:off x="930" y="2251"/>
              <a:ext cx="0" cy="27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25" name="Line 49"/>
            <p:cNvSpPr>
              <a:spLocks noChangeShapeType="1"/>
            </p:cNvSpPr>
            <p:nvPr/>
          </p:nvSpPr>
          <p:spPr bwMode="auto">
            <a:xfrm>
              <a:off x="930" y="2659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54"/>
          <p:cNvGrpSpPr>
            <a:grpSpLocks/>
          </p:cNvGrpSpPr>
          <p:nvPr/>
        </p:nvGrpSpPr>
        <p:grpSpPr bwMode="auto">
          <a:xfrm>
            <a:off x="1908175" y="3573463"/>
            <a:ext cx="360363" cy="1152525"/>
            <a:chOff x="1202" y="2251"/>
            <a:chExt cx="227" cy="726"/>
          </a:xfrm>
        </p:grpSpPr>
        <p:sp>
          <p:nvSpPr>
            <p:cNvPr id="152629" name="Line 53"/>
            <p:cNvSpPr>
              <a:spLocks noChangeShapeType="1"/>
            </p:cNvSpPr>
            <p:nvPr/>
          </p:nvSpPr>
          <p:spPr bwMode="auto">
            <a:xfrm>
              <a:off x="1247" y="2614"/>
              <a:ext cx="0" cy="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18" name="Oval 42"/>
            <p:cNvSpPr>
              <a:spLocks noChangeArrowheads="1"/>
            </p:cNvSpPr>
            <p:nvPr/>
          </p:nvSpPr>
          <p:spPr bwMode="auto">
            <a:xfrm>
              <a:off x="1202" y="2523"/>
              <a:ext cx="137" cy="136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27" name="Line 51"/>
            <p:cNvSpPr>
              <a:spLocks noChangeShapeType="1"/>
            </p:cNvSpPr>
            <p:nvPr/>
          </p:nvSpPr>
          <p:spPr bwMode="auto">
            <a:xfrm flipV="1">
              <a:off x="1292" y="2251"/>
              <a:ext cx="137" cy="27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57"/>
          <p:cNvGrpSpPr>
            <a:grpSpLocks/>
          </p:cNvGrpSpPr>
          <p:nvPr/>
        </p:nvGrpSpPr>
        <p:grpSpPr bwMode="auto">
          <a:xfrm>
            <a:off x="3203575" y="3573463"/>
            <a:ext cx="217488" cy="1150937"/>
            <a:chOff x="2018" y="2251"/>
            <a:chExt cx="137" cy="725"/>
          </a:xfrm>
        </p:grpSpPr>
        <p:sp>
          <p:nvSpPr>
            <p:cNvPr id="152619" name="Oval 43"/>
            <p:cNvSpPr>
              <a:spLocks noChangeArrowheads="1"/>
            </p:cNvSpPr>
            <p:nvPr/>
          </p:nvSpPr>
          <p:spPr bwMode="auto">
            <a:xfrm>
              <a:off x="2018" y="2523"/>
              <a:ext cx="137" cy="136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31" name="Line 55"/>
            <p:cNvSpPr>
              <a:spLocks noChangeShapeType="1"/>
            </p:cNvSpPr>
            <p:nvPr/>
          </p:nvSpPr>
          <p:spPr bwMode="auto">
            <a:xfrm flipV="1">
              <a:off x="2109" y="2251"/>
              <a:ext cx="0" cy="27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32" name="Line 56"/>
            <p:cNvSpPr>
              <a:spLocks noChangeShapeType="1"/>
            </p:cNvSpPr>
            <p:nvPr/>
          </p:nvSpPr>
          <p:spPr bwMode="auto">
            <a:xfrm>
              <a:off x="2109" y="2659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Group 60"/>
          <p:cNvGrpSpPr>
            <a:grpSpLocks/>
          </p:cNvGrpSpPr>
          <p:nvPr/>
        </p:nvGrpSpPr>
        <p:grpSpPr bwMode="auto">
          <a:xfrm>
            <a:off x="4500563" y="3573463"/>
            <a:ext cx="433387" cy="1150937"/>
            <a:chOff x="2835" y="2251"/>
            <a:chExt cx="273" cy="725"/>
          </a:xfrm>
        </p:grpSpPr>
        <p:sp>
          <p:nvSpPr>
            <p:cNvPr id="152620" name="Oval 44"/>
            <p:cNvSpPr>
              <a:spLocks noChangeArrowheads="1"/>
            </p:cNvSpPr>
            <p:nvPr/>
          </p:nvSpPr>
          <p:spPr bwMode="auto">
            <a:xfrm>
              <a:off x="2971" y="2523"/>
              <a:ext cx="137" cy="136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34" name="Line 58"/>
            <p:cNvSpPr>
              <a:spLocks noChangeShapeType="1"/>
            </p:cNvSpPr>
            <p:nvPr/>
          </p:nvSpPr>
          <p:spPr bwMode="auto">
            <a:xfrm flipH="1" flipV="1">
              <a:off x="2835" y="2251"/>
              <a:ext cx="181" cy="27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2635" name="Line 59"/>
            <p:cNvSpPr>
              <a:spLocks noChangeShapeType="1"/>
            </p:cNvSpPr>
            <p:nvPr/>
          </p:nvSpPr>
          <p:spPr bwMode="auto">
            <a:xfrm>
              <a:off x="3061" y="2659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2637" name="Text Box 61"/>
          <p:cNvSpPr txBox="1">
            <a:spLocks noChangeArrowheads="1"/>
          </p:cNvSpPr>
          <p:nvPr/>
        </p:nvSpPr>
        <p:spPr bwMode="auto">
          <a:xfrm>
            <a:off x="5688013" y="549275"/>
            <a:ext cx="3276600" cy="47275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Acos(</a:t>
            </a:r>
            <a:r>
              <a:rPr lang="en-US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32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)0=A</a:t>
            </a:r>
          </a:p>
          <a:p>
            <a:pPr algn="l"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=Acos(</a:t>
            </a:r>
            <a:r>
              <a:rPr lang="en-US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T/4= =Acos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=0</a:t>
            </a:r>
          </a:p>
          <a:p>
            <a:pPr algn="l">
              <a:defRPr/>
            </a:pPr>
            <a:r>
              <a:rPr 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=Acos(</a:t>
            </a:r>
            <a:r>
              <a:rPr lang="en-US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)T/2= =-A</a:t>
            </a:r>
          </a:p>
          <a:p>
            <a:pPr algn="l"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=Acos(</a:t>
            </a:r>
            <a:r>
              <a:rPr lang="en-US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)(3/4)T =Acos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=0</a:t>
            </a:r>
          </a:p>
          <a:p>
            <a:pPr algn="l"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US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=Acos(</a:t>
            </a:r>
            <a:r>
              <a:rPr lang="en-US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l-GR" sz="2800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800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)T=A</a:t>
            </a:r>
            <a:endParaRPr lang="el-GR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l-GR" sz="28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2638" name="AutoShape 6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03238" cy="3603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2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2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2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2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26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26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2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2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2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2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26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37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rgbClr val="00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Line 4"/>
          <p:cNvSpPr>
            <a:spLocks noChangeShapeType="1"/>
          </p:cNvSpPr>
          <p:nvPr/>
        </p:nvSpPr>
        <p:spPr bwMode="auto">
          <a:xfrm>
            <a:off x="611188" y="333375"/>
            <a:ext cx="36036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05" name="Line 5"/>
          <p:cNvSpPr>
            <a:spLocks noChangeShapeType="1"/>
          </p:cNvSpPr>
          <p:nvPr/>
        </p:nvSpPr>
        <p:spPr bwMode="auto">
          <a:xfrm>
            <a:off x="755650" y="333375"/>
            <a:ext cx="0" cy="863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06" name="Line 6"/>
          <p:cNvSpPr>
            <a:spLocks noChangeShapeType="1"/>
          </p:cNvSpPr>
          <p:nvPr/>
        </p:nvSpPr>
        <p:spPr bwMode="auto">
          <a:xfrm>
            <a:off x="755650" y="333375"/>
            <a:ext cx="360363" cy="7191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07" name="Oval 7"/>
          <p:cNvSpPr>
            <a:spLocks noChangeArrowheads="1"/>
          </p:cNvSpPr>
          <p:nvPr/>
        </p:nvSpPr>
        <p:spPr bwMode="auto">
          <a:xfrm>
            <a:off x="1042988" y="1052513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08" name="Line 8"/>
          <p:cNvSpPr>
            <a:spLocks noChangeShapeType="1"/>
          </p:cNvSpPr>
          <p:nvPr/>
        </p:nvSpPr>
        <p:spPr bwMode="auto">
          <a:xfrm>
            <a:off x="755650" y="1125538"/>
            <a:ext cx="287338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611188" y="1125538"/>
            <a:ext cx="647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ru-RU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10" name="Line 10"/>
          <p:cNvSpPr>
            <a:spLocks noChangeShapeType="1"/>
          </p:cNvSpPr>
          <p:nvPr/>
        </p:nvSpPr>
        <p:spPr bwMode="auto">
          <a:xfrm>
            <a:off x="611188" y="1700213"/>
            <a:ext cx="36036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1" name="Line 11"/>
          <p:cNvSpPr>
            <a:spLocks noChangeShapeType="1"/>
          </p:cNvSpPr>
          <p:nvPr/>
        </p:nvSpPr>
        <p:spPr bwMode="auto">
          <a:xfrm>
            <a:off x="827088" y="1700213"/>
            <a:ext cx="0" cy="7207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2" name="Oval 12"/>
          <p:cNvSpPr>
            <a:spLocks noChangeArrowheads="1"/>
          </p:cNvSpPr>
          <p:nvPr/>
        </p:nvSpPr>
        <p:spPr bwMode="auto">
          <a:xfrm>
            <a:off x="1258888" y="609282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4" name="Oval 14"/>
          <p:cNvSpPr>
            <a:spLocks noChangeArrowheads="1"/>
          </p:cNvSpPr>
          <p:nvPr/>
        </p:nvSpPr>
        <p:spPr bwMode="auto">
          <a:xfrm>
            <a:off x="250825" y="3573463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5" name="Oval 15"/>
          <p:cNvSpPr>
            <a:spLocks noChangeArrowheads="1"/>
          </p:cNvSpPr>
          <p:nvPr/>
        </p:nvSpPr>
        <p:spPr bwMode="auto">
          <a:xfrm>
            <a:off x="684213" y="2349500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6" name="Line 16"/>
          <p:cNvSpPr>
            <a:spLocks noChangeShapeType="1"/>
          </p:cNvSpPr>
          <p:nvPr/>
        </p:nvSpPr>
        <p:spPr bwMode="auto">
          <a:xfrm flipH="1">
            <a:off x="395288" y="2420938"/>
            <a:ext cx="28892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827088" y="2205038"/>
            <a:ext cx="1223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ru-RU" sz="2000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=0</a:t>
            </a:r>
          </a:p>
        </p:txBody>
      </p:sp>
      <p:sp>
        <p:nvSpPr>
          <p:cNvPr id="153618" name="Text Box 18"/>
          <p:cNvSpPr txBox="1">
            <a:spLocks noChangeArrowheads="1"/>
          </p:cNvSpPr>
          <p:nvPr/>
        </p:nvSpPr>
        <p:spPr bwMode="auto">
          <a:xfrm>
            <a:off x="179388" y="1989138"/>
            <a:ext cx="5048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19" name="Line 19"/>
          <p:cNvSpPr>
            <a:spLocks noChangeShapeType="1"/>
          </p:cNvSpPr>
          <p:nvPr/>
        </p:nvSpPr>
        <p:spPr bwMode="auto">
          <a:xfrm>
            <a:off x="684213" y="2852738"/>
            <a:ext cx="28733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0" name="Line 20"/>
          <p:cNvSpPr>
            <a:spLocks noChangeShapeType="1"/>
          </p:cNvSpPr>
          <p:nvPr/>
        </p:nvSpPr>
        <p:spPr bwMode="auto">
          <a:xfrm>
            <a:off x="827088" y="2852738"/>
            <a:ext cx="0" cy="863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1" name="Line 21"/>
          <p:cNvSpPr>
            <a:spLocks noChangeShapeType="1"/>
          </p:cNvSpPr>
          <p:nvPr/>
        </p:nvSpPr>
        <p:spPr bwMode="auto">
          <a:xfrm flipH="1">
            <a:off x="395288" y="2852738"/>
            <a:ext cx="431800" cy="7207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2" name="Line 22"/>
          <p:cNvSpPr>
            <a:spLocks noChangeShapeType="1"/>
          </p:cNvSpPr>
          <p:nvPr/>
        </p:nvSpPr>
        <p:spPr bwMode="auto">
          <a:xfrm>
            <a:off x="468313" y="3644900"/>
            <a:ext cx="35877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3" name="Text Box 23"/>
          <p:cNvSpPr txBox="1">
            <a:spLocks noChangeArrowheads="1"/>
          </p:cNvSpPr>
          <p:nvPr/>
        </p:nvSpPr>
        <p:spPr bwMode="auto">
          <a:xfrm>
            <a:off x="395288" y="3573463"/>
            <a:ext cx="7191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ru-RU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24" name="Line 24"/>
          <p:cNvSpPr>
            <a:spLocks noChangeShapeType="1"/>
          </p:cNvSpPr>
          <p:nvPr/>
        </p:nvSpPr>
        <p:spPr bwMode="auto">
          <a:xfrm>
            <a:off x="684213" y="4149725"/>
            <a:ext cx="3587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5" name="Line 25"/>
          <p:cNvSpPr>
            <a:spLocks noChangeShapeType="1"/>
          </p:cNvSpPr>
          <p:nvPr/>
        </p:nvSpPr>
        <p:spPr bwMode="auto">
          <a:xfrm>
            <a:off x="900113" y="4149725"/>
            <a:ext cx="0" cy="6477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3" name="Oval 13"/>
          <p:cNvSpPr>
            <a:spLocks noChangeArrowheads="1"/>
          </p:cNvSpPr>
          <p:nvPr/>
        </p:nvSpPr>
        <p:spPr bwMode="auto">
          <a:xfrm>
            <a:off x="755650" y="4724400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6" name="Line 26"/>
          <p:cNvSpPr>
            <a:spLocks noChangeShapeType="1"/>
          </p:cNvSpPr>
          <p:nvPr/>
        </p:nvSpPr>
        <p:spPr bwMode="auto">
          <a:xfrm>
            <a:off x="1116013" y="4724400"/>
            <a:ext cx="287337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7" name="Text Box 27"/>
          <p:cNvSpPr txBox="1">
            <a:spLocks noChangeArrowheads="1"/>
          </p:cNvSpPr>
          <p:nvPr/>
        </p:nvSpPr>
        <p:spPr bwMode="auto">
          <a:xfrm>
            <a:off x="1042988" y="4581525"/>
            <a:ext cx="4333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28" name="Text Box 28"/>
          <p:cNvSpPr txBox="1">
            <a:spLocks noChangeArrowheads="1"/>
          </p:cNvSpPr>
          <p:nvPr/>
        </p:nvSpPr>
        <p:spPr bwMode="auto">
          <a:xfrm>
            <a:off x="323850" y="4868863"/>
            <a:ext cx="7921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en-US" sz="2000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=0</a:t>
            </a:r>
            <a:endParaRPr lang="ru-RU" sz="20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29" name="Line 29"/>
          <p:cNvSpPr>
            <a:spLocks noChangeShapeType="1"/>
          </p:cNvSpPr>
          <p:nvPr/>
        </p:nvSpPr>
        <p:spPr bwMode="auto">
          <a:xfrm>
            <a:off x="755650" y="5445125"/>
            <a:ext cx="2873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0" name="Line 30"/>
          <p:cNvSpPr>
            <a:spLocks noChangeShapeType="1"/>
          </p:cNvSpPr>
          <p:nvPr/>
        </p:nvSpPr>
        <p:spPr bwMode="auto">
          <a:xfrm>
            <a:off x="900113" y="5445125"/>
            <a:ext cx="0" cy="7921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1" name="Line 31"/>
          <p:cNvSpPr>
            <a:spLocks noChangeShapeType="1"/>
          </p:cNvSpPr>
          <p:nvPr/>
        </p:nvSpPr>
        <p:spPr bwMode="auto">
          <a:xfrm>
            <a:off x="900113" y="5445125"/>
            <a:ext cx="431800" cy="6477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2" name="Line 32"/>
          <p:cNvSpPr>
            <a:spLocks noChangeShapeType="1"/>
          </p:cNvSpPr>
          <p:nvPr/>
        </p:nvSpPr>
        <p:spPr bwMode="auto">
          <a:xfrm>
            <a:off x="900113" y="6165850"/>
            <a:ext cx="358775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3" name="Text Box 33"/>
          <p:cNvSpPr txBox="1">
            <a:spLocks noChangeArrowheads="1"/>
          </p:cNvSpPr>
          <p:nvPr/>
        </p:nvSpPr>
        <p:spPr bwMode="auto">
          <a:xfrm>
            <a:off x="684213" y="6092825"/>
            <a:ext cx="11509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en-US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35" name="Rectangle 35"/>
          <p:cNvSpPr>
            <a:spLocks noChangeArrowheads="1"/>
          </p:cNvSpPr>
          <p:nvPr/>
        </p:nvSpPr>
        <p:spPr bwMode="auto">
          <a:xfrm>
            <a:off x="2286000" y="333375"/>
            <a:ext cx="6534150" cy="556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Х1=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Acos(2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/T)0=A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отклоним от положения равновесия.</a:t>
            </a: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X2=Acos(2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/T)T/4= =Acos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/2=0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маятник проскакивает равновесное положение, двигаясь влево.</a:t>
            </a: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X3=Acos(2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/T)T/2= =-A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отклонение от положения равновесия в противоположную сторону.</a:t>
            </a: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X4=Acos(2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/T)(3/4)T =Acos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/2=0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маятник проскакивает положение равновесия, двигаясь вправо.</a:t>
            </a: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X5=Acos(2</a:t>
            </a:r>
            <a:r>
              <a:rPr lang="el-GR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/T)T=A</a:t>
            </a: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возвращение в первоначальную точку.</a:t>
            </a:r>
          </a:p>
        </p:txBody>
      </p:sp>
      <p:sp>
        <p:nvSpPr>
          <p:cNvPr id="153636" name="AutoShape 3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308725"/>
            <a:ext cx="576262" cy="360363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35" name="AutoShape 23"/>
          <p:cNvSpPr>
            <a:spLocks noChangeArrowheads="1"/>
          </p:cNvSpPr>
          <p:nvPr/>
        </p:nvSpPr>
        <p:spPr bwMode="auto">
          <a:xfrm>
            <a:off x="-900113" y="4005263"/>
            <a:ext cx="576263" cy="431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099FF"/>
              </a:gs>
              <a:gs pos="100000">
                <a:srgbClr val="0000FF"/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4536" name="AutoShape 24"/>
          <p:cNvSpPr>
            <a:spLocks noChangeArrowheads="1"/>
          </p:cNvSpPr>
          <p:nvPr/>
        </p:nvSpPr>
        <p:spPr bwMode="auto">
          <a:xfrm>
            <a:off x="-1189038" y="4005263"/>
            <a:ext cx="431800" cy="431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099FF"/>
              </a:gs>
              <a:gs pos="100000">
                <a:srgbClr val="0000FF"/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34" name="AutoShape 22"/>
          <p:cNvSpPr>
            <a:spLocks noChangeArrowheads="1"/>
          </p:cNvSpPr>
          <p:nvPr/>
        </p:nvSpPr>
        <p:spPr bwMode="auto">
          <a:xfrm>
            <a:off x="-649288" y="4005263"/>
            <a:ext cx="649288" cy="431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099FF"/>
              </a:gs>
              <a:gs pos="100000">
                <a:srgbClr val="0000FF"/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835150" y="260350"/>
            <a:ext cx="6913563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Одной из характеристик колебания является период – время одного полного колебания.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395288" y="2060575"/>
            <a:ext cx="331311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задача:</a:t>
            </a:r>
            <a:r>
              <a:rPr lang="ru-RU" sz="3200"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3203575" y="2133600"/>
            <a:ext cx="561657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Выяснить , от чего зависит период колебаний математического маятника.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971550" y="3068638"/>
            <a:ext cx="21590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план: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323850" y="3860800"/>
            <a:ext cx="1655763" cy="669925"/>
          </a:xfrm>
          <a:prstGeom prst="rect">
            <a:avLst/>
          </a:prstGeom>
          <a:gradFill rotWithShape="1">
            <a:gsLst>
              <a:gs pos="0">
                <a:srgbClr val="8FFFFF"/>
              </a:gs>
              <a:gs pos="50000">
                <a:srgbClr val="FFFF00"/>
              </a:gs>
              <a:gs pos="100000">
                <a:srgbClr val="8FFFFF"/>
              </a:gs>
            </a:gsLst>
            <a:lin ang="5400000" scaled="1"/>
          </a:gra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Постановка проблемы</a:t>
            </a:r>
          </a:p>
        </p:txBody>
      </p:sp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2843213" y="3860800"/>
            <a:ext cx="1728787" cy="647700"/>
          </a:xfrm>
          <a:prstGeom prst="rect">
            <a:avLst/>
          </a:prstGeom>
          <a:gradFill rotWithShape="1">
            <a:gsLst>
              <a:gs pos="0">
                <a:srgbClr val="8FFFFF"/>
              </a:gs>
              <a:gs pos="50000">
                <a:srgbClr val="FFFF00"/>
              </a:gs>
              <a:gs pos="100000">
                <a:srgbClr val="8FFFFF"/>
              </a:gs>
            </a:gsLst>
            <a:lin ang="5400000" scaled="1"/>
          </a:gra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2771775" y="3933825"/>
            <a:ext cx="20875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гипотезы</a:t>
            </a:r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5364163" y="3860800"/>
            <a:ext cx="1728787" cy="647700"/>
          </a:xfrm>
          <a:prstGeom prst="rect">
            <a:avLst/>
          </a:prstGeom>
          <a:gradFill rotWithShape="1">
            <a:gsLst>
              <a:gs pos="0">
                <a:srgbClr val="8FFFFF"/>
              </a:gs>
              <a:gs pos="50000">
                <a:srgbClr val="FFFF00"/>
              </a:gs>
              <a:gs pos="100000">
                <a:srgbClr val="8FFFFF"/>
              </a:gs>
            </a:gsLst>
            <a:lin ang="5400000" scaled="1"/>
          </a:gra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5003800" y="4005263"/>
            <a:ext cx="2374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эксперимент</a:t>
            </a:r>
          </a:p>
        </p:txBody>
      </p:sp>
      <p:sp>
        <p:nvSpPr>
          <p:cNvPr id="64530" name="Rectangle 18"/>
          <p:cNvSpPr>
            <a:spLocks noChangeArrowheads="1"/>
          </p:cNvSpPr>
          <p:nvPr/>
        </p:nvSpPr>
        <p:spPr bwMode="auto">
          <a:xfrm>
            <a:off x="7740650" y="3860800"/>
            <a:ext cx="1223963" cy="647700"/>
          </a:xfrm>
          <a:prstGeom prst="rect">
            <a:avLst/>
          </a:prstGeom>
          <a:gradFill rotWithShape="1">
            <a:gsLst>
              <a:gs pos="0">
                <a:srgbClr val="8FFFFF"/>
              </a:gs>
              <a:gs pos="50000">
                <a:srgbClr val="FFFF00"/>
              </a:gs>
              <a:gs pos="100000">
                <a:srgbClr val="8FFFFF"/>
              </a:gs>
            </a:gsLst>
            <a:lin ang="5400000" scaled="1"/>
          </a:gra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31" name="Text Box 19"/>
          <p:cNvSpPr txBox="1">
            <a:spLocks noChangeArrowheads="1"/>
          </p:cNvSpPr>
          <p:nvPr/>
        </p:nvSpPr>
        <p:spPr bwMode="auto">
          <a:xfrm>
            <a:off x="7631113" y="4005263"/>
            <a:ext cx="15128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выводы</a:t>
            </a:r>
          </a:p>
        </p:txBody>
      </p:sp>
      <p:sp>
        <p:nvSpPr>
          <p:cNvPr id="64537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647700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29132 7.40741E-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500"/>
                            </p:stCondLst>
                            <p:childTnLst>
                              <p:par>
                                <p:cTn id="3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L 0.60625 7.40741E-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0"/>
                            </p:stCondLst>
                            <p:childTnLst>
                              <p:par>
                                <p:cTn id="4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5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0"/>
                            </p:stCondLst>
                            <p:childTnLst>
                              <p:par>
                                <p:cTn id="4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2.83996E-6 L 0.90556 -2.83996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4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5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5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5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5" grpId="0" animBg="1"/>
      <p:bldP spid="64536" grpId="0" animBg="1"/>
      <p:bldP spid="64534" grpId="0" animBg="1"/>
      <p:bldP spid="64517" grpId="0"/>
      <p:bldP spid="64518" grpId="0"/>
      <p:bldP spid="64519" grpId="0"/>
      <p:bldP spid="64520" grpId="0"/>
      <p:bldP spid="64521" grpId="0" animBg="1"/>
      <p:bldP spid="64526" grpId="0" animBg="1"/>
      <p:bldP spid="64527" grpId="0"/>
      <p:bldP spid="64528" grpId="0" animBg="1"/>
      <p:bldP spid="64529" grpId="0"/>
      <p:bldP spid="64530" grpId="0" animBg="1"/>
      <p:bldP spid="645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565400"/>
            <a:ext cx="7543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Вы затрудняетесь это сделать?</a:t>
            </a:r>
          </a:p>
          <a:p>
            <a:pPr eaLnBrk="1" hangingPunct="1">
              <a:lnSpc>
                <a:spcPct val="90000"/>
              </a:lnSpc>
            </a:pPr>
            <a:endParaRPr lang="ru-RU" sz="28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Тогда  обратитесь к подсказке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403350" y="549275"/>
            <a:ext cx="6769100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Сформулируйте гипотезы для исследования и перейдите к следующему этапу</a:t>
            </a: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6656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1268413"/>
            <a:ext cx="503238" cy="504825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7092950" y="4724400"/>
            <a:ext cx="719138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FF0000"/>
          </a:solidFill>
          <a:ln w="28575" algn="ctr">
            <a:solidFill>
              <a:srgbClr val="7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6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4797425"/>
            <a:ext cx="647700" cy="431800"/>
          </a:xfrm>
          <a:prstGeom prst="actionButtonInformatio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68" name="AutoShape 8"/>
          <p:cNvSpPr>
            <a:spLocks noChangeArrowheads="1"/>
          </p:cNvSpPr>
          <p:nvPr/>
        </p:nvSpPr>
        <p:spPr bwMode="auto">
          <a:xfrm>
            <a:off x="6948488" y="1341438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FF0000"/>
          </a:solidFill>
          <a:ln w="28575" algn="ctr">
            <a:solidFill>
              <a:srgbClr val="7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66566" grpId="0" animBg="1"/>
      <p:bldP spid="66567" grpId="0" animBg="1"/>
      <p:bldP spid="665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827088" y="333375"/>
            <a:ext cx="7561262" cy="3925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</a:rPr>
              <a:t>Вы  проверили  выдвинутые  гипотезы ?</a:t>
            </a:r>
          </a:p>
          <a:p>
            <a:r>
              <a:rPr lang="en-US">
                <a:solidFill>
                  <a:srgbClr val="0000FF"/>
                </a:solidFill>
              </a:rPr>
              <a:t>T = f (m) - ?   </a:t>
            </a:r>
          </a:p>
          <a:p>
            <a:r>
              <a:rPr lang="en-US">
                <a:solidFill>
                  <a:srgbClr val="0000FF"/>
                </a:solidFill>
              </a:rPr>
              <a:t>T = f (A) - ?</a:t>
            </a:r>
          </a:p>
          <a:p>
            <a:r>
              <a:rPr lang="en-US">
                <a:solidFill>
                  <a:srgbClr val="0000FF"/>
                </a:solidFill>
              </a:rPr>
              <a:t>T = f (L) - ?</a:t>
            </a:r>
          </a:p>
          <a:p>
            <a:r>
              <a:rPr lang="ru-RU">
                <a:solidFill>
                  <a:srgbClr val="FF0000"/>
                </a:solidFill>
              </a:rPr>
              <a:t>Период  колебаний  математического  маятника  зависит  от  длины  нити.</a:t>
            </a:r>
          </a:p>
          <a:p>
            <a:r>
              <a:rPr lang="ru-RU">
                <a:solidFill>
                  <a:srgbClr val="0000FF"/>
                </a:solidFill>
              </a:rPr>
              <a:t>Если  Ваш  вывод  совпал  с  теоретическим,   то  перейдите  на  следующий  этап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8027988" y="4941888"/>
            <a:ext cx="504825" cy="287337"/>
          </a:xfrm>
          <a:prstGeom prst="rightArrow">
            <a:avLst>
              <a:gd name="adj1" fmla="val 50000"/>
              <a:gd name="adj2" fmla="val 43923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auto">
          <a:xfrm>
            <a:off x="8101013" y="4652963"/>
            <a:ext cx="574675" cy="360362"/>
          </a:xfrm>
          <a:prstGeom prst="rightArrow">
            <a:avLst>
              <a:gd name="adj1" fmla="val 50000"/>
              <a:gd name="adj2" fmla="val 39868"/>
            </a:avLst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auto">
          <a:xfrm>
            <a:off x="7596188" y="44370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 algn="ctr">
            <a:solidFill>
              <a:srgbClr val="7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4437063"/>
            <a:ext cx="431800" cy="288925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971550" y="5013325"/>
            <a:ext cx="7777163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</a:rPr>
              <a:t>Если  Вы  получили в результате      выполнения  эксперимента  другие  результаты,  то повторите измерения еще раз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</a:p>
        </p:txBody>
      </p:sp>
      <p:sp>
        <p:nvSpPr>
          <p:cNvPr id="70666" name="AutoShape 10"/>
          <p:cNvSpPr>
            <a:spLocks noChangeArrowheads="1"/>
          </p:cNvSpPr>
          <p:nvPr/>
        </p:nvSpPr>
        <p:spPr bwMode="auto">
          <a:xfrm>
            <a:off x="5219700" y="6165850"/>
            <a:ext cx="576263" cy="333375"/>
          </a:xfrm>
          <a:prstGeom prst="rightArrow">
            <a:avLst>
              <a:gd name="adj1" fmla="val 50000"/>
              <a:gd name="adj2" fmla="val 43214"/>
            </a:avLst>
          </a:prstGeom>
          <a:solidFill>
            <a:srgbClr val="FF0000"/>
          </a:solidFill>
          <a:ln w="9525" algn="ctr">
            <a:solidFill>
              <a:srgbClr val="7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67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84888" y="6165850"/>
            <a:ext cx="431800" cy="333375"/>
          </a:xfrm>
          <a:prstGeom prst="actionButtonBackPrevious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1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0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3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8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0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3" grpId="0" animBg="1"/>
      <p:bldP spid="70664" grpId="0" animBg="1"/>
      <p:bldP spid="70666" grpId="0" animBg="1"/>
      <p:bldP spid="706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1527175" y="2852738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6156325" y="2708275"/>
            <a:ext cx="2592388" cy="1295400"/>
            <a:chOff x="3833" y="2069"/>
            <a:chExt cx="1633" cy="816"/>
          </a:xfrm>
        </p:grpSpPr>
        <p:sp>
          <p:nvSpPr>
            <p:cNvPr id="77833" name="Oval 9"/>
            <p:cNvSpPr>
              <a:spLocks noChangeArrowheads="1"/>
            </p:cNvSpPr>
            <p:nvPr/>
          </p:nvSpPr>
          <p:spPr bwMode="auto">
            <a:xfrm>
              <a:off x="3833" y="2069"/>
              <a:ext cx="1633" cy="81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37" name="Text Box 13"/>
            <p:cNvSpPr txBox="1">
              <a:spLocks noChangeArrowheads="1"/>
            </p:cNvSpPr>
            <p:nvPr/>
          </p:nvSpPr>
          <p:spPr bwMode="auto">
            <a:xfrm>
              <a:off x="4218" y="2295"/>
              <a:ext cx="1043" cy="288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3" action="ppaction://hlinksldjump"/>
                </a:rPr>
                <a:t>факты</a:t>
              </a:r>
              <a:endParaRPr lang="ru-RU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116013" y="2636838"/>
            <a:ext cx="2808287" cy="1584325"/>
            <a:chOff x="385" y="1616"/>
            <a:chExt cx="1769" cy="998"/>
          </a:xfrm>
        </p:grpSpPr>
        <p:sp>
          <p:nvSpPr>
            <p:cNvPr id="77835" name="Oval 11"/>
            <p:cNvSpPr>
              <a:spLocks noChangeArrowheads="1"/>
            </p:cNvSpPr>
            <p:nvPr/>
          </p:nvSpPr>
          <p:spPr bwMode="auto">
            <a:xfrm>
              <a:off x="385" y="1616"/>
              <a:ext cx="1769" cy="99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PerspectiveFront">
                <a:rot lat="20099999" lon="2009999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38" name="Text Box 14"/>
            <p:cNvSpPr txBox="1">
              <a:spLocks noChangeArrowheads="1"/>
            </p:cNvSpPr>
            <p:nvPr/>
          </p:nvSpPr>
          <p:spPr bwMode="auto">
            <a:xfrm>
              <a:off x="567" y="1979"/>
              <a:ext cx="1270" cy="288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4" action="ppaction://hlinksldjump"/>
                </a:rPr>
                <a:t>модел</a:t>
              </a:r>
              <a:r>
                <a:rPr lang="ru-RU" u="sng">
                  <a:solidFill>
                    <a:srgbClr val="00808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и</a:t>
              </a: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356100" y="188913"/>
            <a:ext cx="2771775" cy="1439862"/>
            <a:chOff x="3412" y="535"/>
            <a:chExt cx="1746" cy="907"/>
          </a:xfrm>
        </p:grpSpPr>
        <p:sp>
          <p:nvSpPr>
            <p:cNvPr id="77836" name="Oval 12"/>
            <p:cNvSpPr>
              <a:spLocks noChangeArrowheads="1"/>
            </p:cNvSpPr>
            <p:nvPr/>
          </p:nvSpPr>
          <p:spPr bwMode="auto">
            <a:xfrm rot="795955">
              <a:off x="3412" y="535"/>
              <a:ext cx="1746" cy="90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839" name="Text Box 15"/>
            <p:cNvSpPr txBox="1">
              <a:spLocks noChangeArrowheads="1"/>
            </p:cNvSpPr>
            <p:nvPr/>
          </p:nvSpPr>
          <p:spPr bwMode="auto">
            <a:xfrm rot="478176">
              <a:off x="3696" y="841"/>
              <a:ext cx="1316" cy="288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5" action="ppaction://hlinksldjump"/>
                </a:rPr>
                <a:t>следствия</a:t>
              </a:r>
              <a:endPara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77841" name="AutoShape 17"/>
          <p:cNvSpPr>
            <a:spLocks noChangeArrowheads="1"/>
          </p:cNvSpPr>
          <p:nvPr/>
        </p:nvSpPr>
        <p:spPr bwMode="auto">
          <a:xfrm rot="-2435184">
            <a:off x="3635375" y="1989138"/>
            <a:ext cx="1079500" cy="360362"/>
          </a:xfrm>
          <a:prstGeom prst="rightArrow">
            <a:avLst>
              <a:gd name="adj1" fmla="val 50000"/>
              <a:gd name="adj2" fmla="val 74890"/>
            </a:avLst>
          </a:prstGeom>
          <a:gradFill rotWithShape="1">
            <a:gsLst>
              <a:gs pos="0">
                <a:srgbClr val="FFFF00"/>
              </a:gs>
              <a:gs pos="50000">
                <a:srgbClr val="FF0000"/>
              </a:gs>
              <a:gs pos="100000">
                <a:srgbClr val="FFFF00"/>
              </a:gs>
            </a:gsLst>
            <a:lin ang="18900000" scaled="1"/>
          </a:gradFill>
          <a:ln w="9525" algn="ctr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842" name="AutoShape 18"/>
          <p:cNvSpPr>
            <a:spLocks noChangeArrowheads="1"/>
          </p:cNvSpPr>
          <p:nvPr/>
        </p:nvSpPr>
        <p:spPr bwMode="auto">
          <a:xfrm rot="10378535">
            <a:off x="4356100" y="3357563"/>
            <a:ext cx="1225550" cy="431800"/>
          </a:xfrm>
          <a:prstGeom prst="rightArrow">
            <a:avLst>
              <a:gd name="adj1" fmla="val 50000"/>
              <a:gd name="adj2" fmla="val 78892"/>
            </a:avLst>
          </a:prstGeom>
          <a:gradFill rotWithShape="1">
            <a:gsLst>
              <a:gs pos="0">
                <a:srgbClr val="FFFF00"/>
              </a:gs>
              <a:gs pos="50000">
                <a:srgbClr val="FF0000"/>
              </a:gs>
              <a:gs pos="100000">
                <a:srgbClr val="FFFF00"/>
              </a:gs>
            </a:gsLst>
            <a:lin ang="18900000" scaled="1"/>
          </a:gradFill>
          <a:ln w="9525" algn="ctr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843" name="AutoShape 19"/>
          <p:cNvSpPr>
            <a:spLocks noChangeArrowheads="1"/>
          </p:cNvSpPr>
          <p:nvPr/>
        </p:nvSpPr>
        <p:spPr bwMode="auto">
          <a:xfrm rot="20139917">
            <a:off x="5219700" y="4292600"/>
            <a:ext cx="1223963" cy="504825"/>
          </a:xfrm>
          <a:prstGeom prst="rightArrow">
            <a:avLst>
              <a:gd name="adj1" fmla="val 50000"/>
              <a:gd name="adj2" fmla="val 60613"/>
            </a:avLst>
          </a:prstGeom>
          <a:gradFill rotWithShape="1">
            <a:gsLst>
              <a:gs pos="0">
                <a:srgbClr val="FFFF00"/>
              </a:gs>
              <a:gs pos="50000">
                <a:srgbClr val="FF0000"/>
              </a:gs>
              <a:gs pos="100000">
                <a:srgbClr val="FFFF00"/>
              </a:gs>
            </a:gsLst>
            <a:lin ang="18900000" scaled="1"/>
          </a:gradFill>
          <a:ln w="9525" algn="ctr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755650" y="5157788"/>
            <a:ext cx="5762625" cy="1368425"/>
            <a:chOff x="884" y="3203"/>
            <a:chExt cx="3630" cy="862"/>
          </a:xfrm>
        </p:grpSpPr>
        <p:sp>
          <p:nvSpPr>
            <p:cNvPr id="77858" name="AutoShape 34"/>
            <p:cNvSpPr>
              <a:spLocks noChangeArrowheads="1"/>
            </p:cNvSpPr>
            <p:nvPr/>
          </p:nvSpPr>
          <p:spPr bwMode="auto">
            <a:xfrm>
              <a:off x="884" y="3203"/>
              <a:ext cx="3571" cy="862"/>
            </a:xfrm>
            <a:prstGeom prst="wave">
              <a:avLst>
                <a:gd name="adj1" fmla="val 13005"/>
                <a:gd name="adj2" fmla="val 0"/>
              </a:avLst>
            </a:prstGeom>
            <a:gradFill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83" name="Text Box 35"/>
            <p:cNvSpPr txBox="1">
              <a:spLocks noChangeArrowheads="1"/>
            </p:cNvSpPr>
            <p:nvPr/>
          </p:nvSpPr>
          <p:spPr bwMode="auto">
            <a:xfrm rot="-355149">
              <a:off x="1338" y="3475"/>
              <a:ext cx="3176" cy="288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>
                  <a:solidFill>
                    <a:srgbClr val="006699"/>
                  </a:solidFill>
                </a:rPr>
                <a:t>МЕХАНИЧЕСКИЕ  КОЛЕБАНИЯ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41" grpId="0" animBg="1"/>
      <p:bldP spid="77842" grpId="0" animBg="1"/>
      <p:bldP spid="778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100000">
              <a:srgbClr val="00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1619250" y="260350"/>
            <a:ext cx="59055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 и п о т е з ы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0" y="1700213"/>
            <a:ext cx="6553200" cy="301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>
                <a:solidFill>
                  <a:srgbClr val="0000FF"/>
                </a:solidFill>
              </a:rPr>
              <a:t>Период  зависит от  массы  груза ?</a:t>
            </a:r>
          </a:p>
          <a:p>
            <a:pPr marL="342900" indent="-342900"/>
            <a:endParaRPr lang="ru-RU">
              <a:solidFill>
                <a:srgbClr val="0000FF"/>
              </a:solidFill>
            </a:endParaRPr>
          </a:p>
          <a:p>
            <a:pPr marL="342900" indent="-342900">
              <a:buFontTx/>
              <a:buAutoNum type="arabicPeriod" startAt="2"/>
            </a:pPr>
            <a:r>
              <a:rPr lang="ru-RU">
                <a:solidFill>
                  <a:srgbClr val="0000FF"/>
                </a:solidFill>
              </a:rPr>
              <a:t>Период   зависит  от   амплитуды  колебаний  ?</a:t>
            </a:r>
          </a:p>
          <a:p>
            <a:pPr marL="342900" indent="-342900"/>
            <a:endParaRPr lang="ru-RU">
              <a:solidFill>
                <a:srgbClr val="0000FF"/>
              </a:solidFill>
            </a:endParaRPr>
          </a:p>
          <a:p>
            <a:pPr marL="342900" indent="-342900"/>
            <a:r>
              <a:rPr lang="ru-RU">
                <a:solidFill>
                  <a:srgbClr val="0000FF"/>
                </a:solidFill>
              </a:rPr>
              <a:t>3. Период  зависит от длины  нити ?</a:t>
            </a:r>
          </a:p>
        </p:txBody>
      </p:sp>
      <p:sp>
        <p:nvSpPr>
          <p:cNvPr id="67598" name="Line 14"/>
          <p:cNvSpPr>
            <a:spLocks noChangeShapeType="1"/>
          </p:cNvSpPr>
          <p:nvPr/>
        </p:nvSpPr>
        <p:spPr bwMode="auto">
          <a:xfrm>
            <a:off x="7164388" y="43656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599" name="Line 15"/>
          <p:cNvSpPr>
            <a:spLocks noChangeShapeType="1"/>
          </p:cNvSpPr>
          <p:nvPr/>
        </p:nvSpPr>
        <p:spPr bwMode="auto">
          <a:xfrm>
            <a:off x="7380288" y="43656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7380288" y="47244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2" name="Line 18"/>
          <p:cNvSpPr>
            <a:spLocks noChangeShapeType="1"/>
          </p:cNvSpPr>
          <p:nvPr/>
        </p:nvSpPr>
        <p:spPr bwMode="auto">
          <a:xfrm>
            <a:off x="7380288" y="52292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3" name="Oval 19"/>
          <p:cNvSpPr>
            <a:spLocks noChangeArrowheads="1"/>
          </p:cNvSpPr>
          <p:nvPr/>
        </p:nvSpPr>
        <p:spPr bwMode="auto">
          <a:xfrm>
            <a:off x="7235825" y="5589588"/>
            <a:ext cx="360363" cy="360362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4" name="Line 20"/>
          <p:cNvSpPr>
            <a:spLocks noChangeShapeType="1"/>
          </p:cNvSpPr>
          <p:nvPr/>
        </p:nvSpPr>
        <p:spPr bwMode="auto">
          <a:xfrm flipH="1">
            <a:off x="5940425" y="4365625"/>
            <a:ext cx="1439863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5" name="Oval 21"/>
          <p:cNvSpPr>
            <a:spLocks noChangeArrowheads="1"/>
          </p:cNvSpPr>
          <p:nvPr/>
        </p:nvSpPr>
        <p:spPr bwMode="auto">
          <a:xfrm>
            <a:off x="5724525" y="5516563"/>
            <a:ext cx="360363" cy="360362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7" name="Text Box 23"/>
          <p:cNvSpPr txBox="1">
            <a:spLocks noChangeArrowheads="1"/>
          </p:cNvSpPr>
          <p:nvPr/>
        </p:nvSpPr>
        <p:spPr bwMode="auto">
          <a:xfrm>
            <a:off x="6300788" y="5734050"/>
            <a:ext cx="431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8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А</a:t>
            </a:r>
          </a:p>
        </p:txBody>
      </p:sp>
      <p:sp>
        <p:nvSpPr>
          <p:cNvPr id="67608" name="Line 24"/>
          <p:cNvSpPr>
            <a:spLocks noChangeShapeType="1"/>
          </p:cNvSpPr>
          <p:nvPr/>
        </p:nvSpPr>
        <p:spPr bwMode="auto">
          <a:xfrm>
            <a:off x="8388350" y="436562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09" name="Line 25"/>
          <p:cNvSpPr>
            <a:spLocks noChangeShapeType="1"/>
          </p:cNvSpPr>
          <p:nvPr/>
        </p:nvSpPr>
        <p:spPr bwMode="auto">
          <a:xfrm>
            <a:off x="8604250" y="43656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10" name="Line 26"/>
          <p:cNvSpPr>
            <a:spLocks noChangeShapeType="1"/>
          </p:cNvSpPr>
          <p:nvPr/>
        </p:nvSpPr>
        <p:spPr bwMode="auto">
          <a:xfrm>
            <a:off x="8604250" y="46529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8604250" y="50847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13" name="Line 29"/>
          <p:cNvSpPr>
            <a:spLocks noChangeShapeType="1"/>
          </p:cNvSpPr>
          <p:nvPr/>
        </p:nvSpPr>
        <p:spPr bwMode="auto">
          <a:xfrm flipH="1">
            <a:off x="8027988" y="4365625"/>
            <a:ext cx="5762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14" name="Oval 30"/>
          <p:cNvSpPr>
            <a:spLocks noChangeArrowheads="1"/>
          </p:cNvSpPr>
          <p:nvPr/>
        </p:nvSpPr>
        <p:spPr bwMode="auto">
          <a:xfrm>
            <a:off x="7812088" y="5661025"/>
            <a:ext cx="360362" cy="360363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15" name="Oval 31"/>
          <p:cNvSpPr>
            <a:spLocks noChangeArrowheads="1"/>
          </p:cNvSpPr>
          <p:nvPr/>
        </p:nvSpPr>
        <p:spPr bwMode="auto">
          <a:xfrm>
            <a:off x="8459788" y="5661025"/>
            <a:ext cx="360362" cy="360363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7617" name="AutoShape 33"/>
          <p:cNvCxnSpPr>
            <a:cxnSpLocks noChangeShapeType="1"/>
          </p:cNvCxnSpPr>
          <p:nvPr/>
        </p:nvCxnSpPr>
        <p:spPr bwMode="auto">
          <a:xfrm>
            <a:off x="8027988" y="5805488"/>
            <a:ext cx="5746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67618" name="Text Box 34"/>
          <p:cNvSpPr txBox="1">
            <a:spLocks noChangeArrowheads="1"/>
          </p:cNvSpPr>
          <p:nvPr/>
        </p:nvSpPr>
        <p:spPr bwMode="auto">
          <a:xfrm>
            <a:off x="8027988" y="5949950"/>
            <a:ext cx="6477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8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а</a:t>
            </a:r>
          </a:p>
        </p:txBody>
      </p:sp>
      <p:sp>
        <p:nvSpPr>
          <p:cNvPr id="67619" name="Line 35"/>
          <p:cNvSpPr>
            <a:spLocks noChangeShapeType="1"/>
          </p:cNvSpPr>
          <p:nvPr/>
        </p:nvSpPr>
        <p:spPr bwMode="auto">
          <a:xfrm>
            <a:off x="8604250" y="54451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7620" name="AutoShape 36"/>
          <p:cNvCxnSpPr>
            <a:cxnSpLocks noChangeShapeType="1"/>
          </p:cNvCxnSpPr>
          <p:nvPr/>
        </p:nvCxnSpPr>
        <p:spPr bwMode="auto">
          <a:xfrm>
            <a:off x="6011863" y="5661025"/>
            <a:ext cx="1255712" cy="73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67621" name="Line 37"/>
          <p:cNvSpPr>
            <a:spLocks noChangeShapeType="1"/>
          </p:cNvSpPr>
          <p:nvPr/>
        </p:nvSpPr>
        <p:spPr bwMode="auto">
          <a:xfrm>
            <a:off x="1476375" y="494188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22" name="Line 38"/>
          <p:cNvSpPr>
            <a:spLocks noChangeShapeType="1"/>
          </p:cNvSpPr>
          <p:nvPr/>
        </p:nvSpPr>
        <p:spPr bwMode="auto">
          <a:xfrm>
            <a:off x="1619250" y="4941888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23" name="Oval 39"/>
          <p:cNvSpPr>
            <a:spLocks noChangeArrowheads="1"/>
          </p:cNvSpPr>
          <p:nvPr/>
        </p:nvSpPr>
        <p:spPr bwMode="auto">
          <a:xfrm>
            <a:off x="1476375" y="6308725"/>
            <a:ext cx="360363" cy="360363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CC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24" name="Line 40"/>
          <p:cNvSpPr>
            <a:spLocks noChangeShapeType="1"/>
          </p:cNvSpPr>
          <p:nvPr/>
        </p:nvSpPr>
        <p:spPr bwMode="auto">
          <a:xfrm>
            <a:off x="2484438" y="49418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25" name="Line 41"/>
          <p:cNvSpPr>
            <a:spLocks noChangeShapeType="1"/>
          </p:cNvSpPr>
          <p:nvPr/>
        </p:nvSpPr>
        <p:spPr bwMode="auto">
          <a:xfrm>
            <a:off x="2627313" y="4941888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26" name="Oval 42"/>
          <p:cNvSpPr>
            <a:spLocks noChangeArrowheads="1"/>
          </p:cNvSpPr>
          <p:nvPr/>
        </p:nvSpPr>
        <p:spPr bwMode="auto">
          <a:xfrm>
            <a:off x="2484438" y="5516563"/>
            <a:ext cx="360362" cy="360362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CC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27" name="Text Box 43"/>
          <p:cNvSpPr txBox="1">
            <a:spLocks noChangeArrowheads="1"/>
          </p:cNvSpPr>
          <p:nvPr/>
        </p:nvSpPr>
        <p:spPr bwMode="auto">
          <a:xfrm>
            <a:off x="1258888" y="5445125"/>
            <a:ext cx="3603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L</a:t>
            </a:r>
            <a:endParaRPr lang="ru-RU" sz="18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67628" name="Text Box 44"/>
          <p:cNvSpPr txBox="1">
            <a:spLocks noChangeArrowheads="1"/>
          </p:cNvSpPr>
          <p:nvPr/>
        </p:nvSpPr>
        <p:spPr bwMode="auto">
          <a:xfrm>
            <a:off x="2339975" y="5084763"/>
            <a:ext cx="2889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effectLst>
                  <a:outerShdw blurRad="38100" dist="38100" dir="2700000" algn="tl">
                    <a:srgbClr val="FFFFFF"/>
                  </a:outerShdw>
                </a:effectLst>
                <a:latin typeface="Modern No. 20" pitchFamily="18" charset="0"/>
              </a:rPr>
              <a:t>l</a:t>
            </a:r>
          </a:p>
        </p:txBody>
      </p:sp>
      <p:sp>
        <p:nvSpPr>
          <p:cNvPr id="67631" name="Line 47"/>
          <p:cNvSpPr>
            <a:spLocks noChangeShapeType="1"/>
          </p:cNvSpPr>
          <p:nvPr/>
        </p:nvSpPr>
        <p:spPr bwMode="auto">
          <a:xfrm>
            <a:off x="8027988" y="19161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32" name="Line 48"/>
          <p:cNvSpPr>
            <a:spLocks noChangeShapeType="1"/>
          </p:cNvSpPr>
          <p:nvPr/>
        </p:nvSpPr>
        <p:spPr bwMode="auto">
          <a:xfrm>
            <a:off x="8243888" y="1916113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33" name="Oval 49"/>
          <p:cNvSpPr>
            <a:spLocks noChangeArrowheads="1"/>
          </p:cNvSpPr>
          <p:nvPr/>
        </p:nvSpPr>
        <p:spPr bwMode="auto">
          <a:xfrm>
            <a:off x="8027988" y="3643313"/>
            <a:ext cx="503237" cy="503237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34" name="Line 50"/>
          <p:cNvSpPr>
            <a:spLocks noChangeShapeType="1"/>
          </p:cNvSpPr>
          <p:nvPr/>
        </p:nvSpPr>
        <p:spPr bwMode="auto">
          <a:xfrm>
            <a:off x="7308850" y="191611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35" name="Line 51"/>
          <p:cNvSpPr>
            <a:spLocks noChangeShapeType="1"/>
          </p:cNvSpPr>
          <p:nvPr/>
        </p:nvSpPr>
        <p:spPr bwMode="auto">
          <a:xfrm>
            <a:off x="7451725" y="19161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36" name="Oval 52"/>
          <p:cNvSpPr>
            <a:spLocks noChangeArrowheads="1"/>
          </p:cNvSpPr>
          <p:nvPr/>
        </p:nvSpPr>
        <p:spPr bwMode="auto">
          <a:xfrm>
            <a:off x="7380288" y="3716338"/>
            <a:ext cx="215900" cy="215900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37" name="Text Box 53"/>
          <p:cNvSpPr txBox="1">
            <a:spLocks noChangeArrowheads="1"/>
          </p:cNvSpPr>
          <p:nvPr/>
        </p:nvSpPr>
        <p:spPr bwMode="auto">
          <a:xfrm>
            <a:off x="7019925" y="3429000"/>
            <a:ext cx="3603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m</a:t>
            </a:r>
            <a:endParaRPr lang="ru-RU" sz="18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67638" name="Text Box 54"/>
          <p:cNvSpPr txBox="1">
            <a:spLocks noChangeArrowheads="1"/>
          </p:cNvSpPr>
          <p:nvPr/>
        </p:nvSpPr>
        <p:spPr bwMode="auto">
          <a:xfrm>
            <a:off x="8316913" y="3429000"/>
            <a:ext cx="6111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M</a:t>
            </a:r>
            <a:endParaRPr lang="ru-RU" sz="18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67639" name="Text Box 55"/>
          <p:cNvSpPr txBox="1">
            <a:spLocks noChangeArrowheads="1"/>
          </p:cNvSpPr>
          <p:nvPr/>
        </p:nvSpPr>
        <p:spPr bwMode="auto">
          <a:xfrm>
            <a:off x="900113" y="404813"/>
            <a:ext cx="72739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Для проверки необходим эксперимент!</a:t>
            </a:r>
          </a:p>
        </p:txBody>
      </p:sp>
      <p:sp>
        <p:nvSpPr>
          <p:cNvPr id="67640" name="AutoShape 5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0713"/>
            <a:ext cx="431800" cy="3603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7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67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67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6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67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6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67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6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500"/>
                            </p:stCondLst>
                            <p:childTnLst>
                              <p:par>
                                <p:cTn id="5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67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6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3" dur="5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500"/>
                            </p:stCondLst>
                            <p:childTnLst>
                              <p:par>
                                <p:cTn id="7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0"/>
                            </p:stCondLst>
                            <p:childTnLst>
                              <p:par>
                                <p:cTn id="7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1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500"/>
                            </p:stCondLst>
                            <p:childTnLst>
                              <p:par>
                                <p:cTn id="8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000"/>
                            </p:stCondLst>
                            <p:childTnLst>
                              <p:par>
                                <p:cTn id="8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9" dur="5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500"/>
                            </p:stCondLst>
                            <p:childTnLst>
                              <p:par>
                                <p:cTn id="9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3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000"/>
                            </p:stCondLst>
                            <p:childTnLst>
                              <p:par>
                                <p:cTn id="9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7" dur="500"/>
                                        <p:tgtEl>
                                          <p:spTgt spid="67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7500"/>
                            </p:stCondLst>
                            <p:childTnLst>
                              <p:par>
                                <p:cTn id="9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1" dur="500"/>
                                        <p:tgtEl>
                                          <p:spTgt spid="67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5" dur="500"/>
                                        <p:tgtEl>
                                          <p:spTgt spid="67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9" dur="500"/>
                                        <p:tgtEl>
                                          <p:spTgt spid="67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3" dur="500"/>
                                        <p:tgtEl>
                                          <p:spTgt spid="67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7" dur="500"/>
                                        <p:tgtEl>
                                          <p:spTgt spid="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67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500"/>
                            </p:stCondLst>
                            <p:childTnLst>
                              <p:par>
                                <p:cTn id="123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67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7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3500"/>
                            </p:stCondLst>
                            <p:childTnLst>
                              <p:par>
                                <p:cTn id="12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0" dur="500"/>
                                        <p:tgtEl>
                                          <p:spTgt spid="67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4" dur="500"/>
                                        <p:tgtEl>
                                          <p:spTgt spid="67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4500"/>
                            </p:stCondLst>
                            <p:childTnLst>
                              <p:par>
                                <p:cTn id="13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8" dur="500"/>
                                        <p:tgtEl>
                                          <p:spTgt spid="67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2" dur="500"/>
                                        <p:tgtEl>
                                          <p:spTgt spid="67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500"/>
                            </p:stCondLst>
                            <p:childTnLst>
                              <p:par>
                                <p:cTn id="14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6" dur="500"/>
                                        <p:tgtEl>
                                          <p:spTgt spid="67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0" dur="500"/>
                                        <p:tgtEl>
                                          <p:spTgt spid="67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6500"/>
                            </p:stCondLst>
                            <p:childTnLst>
                              <p:par>
                                <p:cTn id="15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4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8" dur="500"/>
                                        <p:tgtEl>
                                          <p:spTgt spid="67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7500"/>
                            </p:stCondLst>
                            <p:childTnLst>
                              <p:par>
                                <p:cTn id="160" presetID="9" presetClass="exit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7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4000"/>
                            </p:stCondLst>
                            <p:childTnLst>
                              <p:par>
                                <p:cTn id="1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1000"/>
                                        <p:tgtEl>
                                          <p:spTgt spid="67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  <p:bldP spid="67603" grpId="0" animBg="1"/>
      <p:bldP spid="67605" grpId="0" animBg="1"/>
      <p:bldP spid="67607" grpId="0"/>
      <p:bldP spid="67614" grpId="0" animBg="1"/>
      <p:bldP spid="67615" grpId="0" animBg="1"/>
      <p:bldP spid="67618" grpId="0"/>
      <p:bldP spid="67623" grpId="0" animBg="1"/>
      <p:bldP spid="67626" grpId="0" animBg="1"/>
      <p:bldP spid="67627" grpId="0"/>
      <p:bldP spid="67628" grpId="0"/>
      <p:bldP spid="67633" grpId="0" animBg="1"/>
      <p:bldP spid="67636" grpId="0" animBg="1"/>
      <p:bldP spid="67637" grpId="0"/>
      <p:bldP spid="67638" grpId="0"/>
      <p:bldP spid="67639" grpId="0"/>
      <p:bldP spid="6764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100000">
              <a:srgbClr val="00F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Экспериментальная проверка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674813"/>
            <a:ext cx="7543800" cy="51831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Сформулируйте  цель  работы.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Продумайте  ход  эксперимента  и  подберите необходимое  оборудование.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Проведите  измерения.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Заполните  таблицу (см. «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hlinkClick r:id="rId2" action="ppaction://hlinkfile"/>
              </a:rPr>
              <a:t>рабочая  тетрадь,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лист 3»).</a:t>
            </a:r>
          </a:p>
        </p:txBody>
      </p:sp>
      <p:sp>
        <p:nvSpPr>
          <p:cNvPr id="686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165850"/>
            <a:ext cx="719137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100000">
              <a:srgbClr val="00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Экспериментальная проверка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674813"/>
            <a:ext cx="7543800" cy="51831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Сформулируйте  цель  работы.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Продумайте  ход  эксперимента  и  подберите необходимое  оборудование.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Проведите  измерения.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Заполните  таблицу (см. «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  <a:hlinkClick r:id="rId2" action="ppaction://hlinkfile"/>
              </a:rPr>
              <a:t>рабочая  тетрадь,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лист 3»).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 eaLnBrk="1" hangingPunct="1"/>
            <a:endParaRPr lang="ru-RU" sz="2400" smtClean="0"/>
          </a:p>
        </p:txBody>
      </p:sp>
      <p:sp>
        <p:nvSpPr>
          <p:cNvPr id="1269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165850"/>
            <a:ext cx="719137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50000">
              <a:srgbClr val="00FFFF"/>
            </a:gs>
            <a:gs pos="100000">
              <a:srgbClr val="57D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Период  Т  математического  маятника  зависит  от  длины  нити  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</a:rPr>
              <a:t>L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, т.е. </a:t>
            </a:r>
            <a:r>
              <a:rPr lang="en-US" sz="2400" b="1" smtClean="0">
                <a:solidFill>
                  <a:srgbClr val="0000FF"/>
                </a:solidFill>
                <a:latin typeface="Comic Sans MS" pitchFamily="66" charset="0"/>
              </a:rPr>
              <a:t> T = f (L).</a:t>
            </a:r>
            <a:endParaRPr lang="ru-RU" sz="24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916113"/>
            <a:ext cx="7897812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Comic Sans MS" pitchFamily="66" charset="0"/>
              </a:rPr>
              <a:t>Задача -</a:t>
            </a:r>
            <a:r>
              <a:rPr lang="ru-RU" sz="2800" b="1" smtClean="0">
                <a:solidFill>
                  <a:srgbClr val="FF33CC"/>
                </a:solidFill>
                <a:latin typeface="Comic Sans MS" pitchFamily="66" charset="0"/>
              </a:rPr>
              <a:t>  </a:t>
            </a: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определить характер зависимости </a:t>
            </a:r>
            <a:r>
              <a:rPr lang="en-US" sz="2800" b="1" smtClean="0">
                <a:solidFill>
                  <a:srgbClr val="0000FF"/>
                </a:solidFill>
                <a:latin typeface="Comic Sans MS" pitchFamily="66" charset="0"/>
              </a:rPr>
              <a:t> T = f (L)</a:t>
            </a: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. </a:t>
            </a:r>
          </a:p>
          <a:p>
            <a:pPr algn="ctr" eaLnBrk="1" hangingPunct="1">
              <a:buFontTx/>
              <a:buNone/>
            </a:pP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</a:rPr>
              <a:t>      (Используйте  </a:t>
            </a: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  <a:hlinkClick r:id="rId2" action="ppaction://hlinksldjump"/>
              </a:rPr>
              <a:t>план</a:t>
            </a: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</a:rPr>
              <a:t> экспериментальной  проверки)</a:t>
            </a:r>
          </a:p>
          <a:p>
            <a:pPr eaLnBrk="1" hangingPunct="1">
              <a:buFontTx/>
              <a:buNone/>
            </a:pPr>
            <a:endParaRPr lang="ru-RU" sz="20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У Вас  получилось: 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  зависимость   -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ru-RU" sz="2800" b="1" i="1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2800" b="1" i="1" smtClean="0">
                <a:solidFill>
                  <a:srgbClr val="0000FF"/>
                </a:solidFill>
                <a:latin typeface="Comic Sans MS" pitchFamily="66" charset="0"/>
                <a:hlinkClick r:id="rId3" action="ppaction://hlinksldjump"/>
              </a:rPr>
              <a:t>линейная</a:t>
            </a:r>
            <a:endParaRPr lang="ru-RU" sz="2800" b="1" i="1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ru-RU" sz="2800" b="1" i="1" smtClean="0">
                <a:solidFill>
                  <a:srgbClr val="0000FF"/>
                </a:solidFill>
                <a:latin typeface="Comic Sans MS" pitchFamily="66" charset="0"/>
                <a:hlinkClick r:id="rId4" action="ppaction://hlinksldjump"/>
              </a:rPr>
              <a:t>нелинейная</a:t>
            </a:r>
            <a:endParaRPr lang="ru-RU" sz="2800" b="1" i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57D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/>
            <a:r>
              <a:rPr lang="ru-RU" sz="2800" b="1" i="1" smtClean="0">
                <a:solidFill>
                  <a:srgbClr val="FF0000"/>
                </a:solidFill>
                <a:latin typeface="Comic Sans MS" pitchFamily="66" charset="0"/>
              </a:rPr>
              <a:t>1.Постройте график зависимости периода Т от длины нити </a:t>
            </a:r>
            <a:r>
              <a:rPr lang="en-US" sz="2800" b="1" i="1" smtClean="0">
                <a:solidFill>
                  <a:srgbClr val="FF0000"/>
                </a:solidFill>
                <a:latin typeface="Comic Sans MS" pitchFamily="66" charset="0"/>
              </a:rPr>
              <a:t>L</a:t>
            </a:r>
            <a:r>
              <a:rPr lang="ru-RU" sz="2800" b="1" i="1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br>
              <a:rPr lang="ru-RU" sz="2800" b="1" i="1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800" b="1" i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 flipV="1">
            <a:off x="1403350" y="908050"/>
            <a:ext cx="0" cy="2520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1403350" y="3429000"/>
            <a:ext cx="288131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971550" y="908050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Т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4356100" y="3141663"/>
            <a:ext cx="5032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L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1187450" y="3860800"/>
            <a:ext cx="6769100" cy="264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FF0000"/>
                </a:solidFill>
              </a:rPr>
              <a:t>2</a:t>
            </a:r>
            <a:r>
              <a:rPr lang="ru-RU" i="1">
                <a:solidFill>
                  <a:srgbClr val="FF0000"/>
                </a:solidFill>
              </a:rPr>
              <a:t>. Попробуйте установить математическую форму нелинейной  зависимости   Т = </a:t>
            </a:r>
            <a:r>
              <a:rPr lang="en-US" i="1">
                <a:solidFill>
                  <a:srgbClr val="FF0000"/>
                </a:solidFill>
              </a:rPr>
              <a:t>f (L)</a:t>
            </a:r>
            <a:r>
              <a:rPr lang="ru-RU" i="1">
                <a:solidFill>
                  <a:srgbClr val="FF0000"/>
                </a:solidFill>
              </a:rPr>
              <a:t>.</a:t>
            </a:r>
          </a:p>
          <a:p>
            <a:pPr>
              <a:defRPr/>
            </a:pPr>
            <a:r>
              <a:rPr lang="ru-RU" i="1">
                <a:solidFill>
                  <a:srgbClr val="0000FF"/>
                </a:solidFill>
              </a:rPr>
              <a:t>( используйте </a:t>
            </a:r>
            <a:r>
              <a:rPr lang="ru-RU">
                <a:solidFill>
                  <a:srgbClr val="0000FF"/>
                </a:solidFill>
                <a:hlinkClick r:id="rId2" action="ppaction://hlinksldjump"/>
              </a:rPr>
              <a:t> план</a:t>
            </a:r>
            <a:r>
              <a:rPr lang="ru-RU">
                <a:solidFill>
                  <a:srgbClr val="0000FF"/>
                </a:solidFill>
              </a:rPr>
              <a:t>  </a:t>
            </a:r>
            <a:r>
              <a:rPr lang="ru-RU" i="1">
                <a:solidFill>
                  <a:srgbClr val="0000FF"/>
                </a:solidFill>
              </a:rPr>
              <a:t>экспериментальной проверки)</a:t>
            </a:r>
          </a:p>
          <a:p>
            <a:pPr>
              <a:defRPr/>
            </a:pPr>
            <a:r>
              <a:rPr lang="ru-RU" i="1">
                <a:solidFill>
                  <a:srgbClr val="0000FF"/>
                </a:solidFill>
              </a:rPr>
              <a:t>После выполнения нажмите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 </a:t>
            </a:r>
          </a:p>
        </p:txBody>
      </p:sp>
      <p:sp>
        <p:nvSpPr>
          <p:cNvPr id="73738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576262" cy="360363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50000">
              <a:srgbClr val="00FFFF"/>
            </a:gs>
            <a:gs pos="100000">
              <a:srgbClr val="57D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116013" y="836613"/>
            <a:ext cx="7777162" cy="5434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Вы  изменяли длину нити.</a:t>
            </a:r>
          </a:p>
          <a:p>
            <a:endParaRPr lang="ru-RU" sz="2800">
              <a:solidFill>
                <a:srgbClr val="0000FF"/>
              </a:solidFill>
            </a:endParaRPr>
          </a:p>
          <a:p>
            <a:r>
              <a:rPr lang="ru-RU" sz="2800">
                <a:solidFill>
                  <a:srgbClr val="0000FF"/>
                </a:solidFill>
              </a:rPr>
              <a:t>Если Вам не удалось найти форму математической зависимости, попробуйте изменить длину нити в целое число раз:</a:t>
            </a:r>
          </a:p>
          <a:p>
            <a:r>
              <a:rPr lang="ru-RU" sz="2800">
                <a:solidFill>
                  <a:srgbClr val="0000FF"/>
                </a:solidFill>
              </a:rPr>
              <a:t>в </a:t>
            </a:r>
            <a:r>
              <a:rPr lang="ru-RU" sz="2800">
                <a:solidFill>
                  <a:srgbClr val="FF0000"/>
                </a:solidFill>
              </a:rPr>
              <a:t>2</a:t>
            </a:r>
            <a:r>
              <a:rPr lang="ru-RU" sz="2800">
                <a:solidFill>
                  <a:srgbClr val="0000FF"/>
                </a:solidFill>
              </a:rPr>
              <a:t> раза, в </a:t>
            </a:r>
            <a:r>
              <a:rPr lang="ru-RU" sz="2800">
                <a:solidFill>
                  <a:srgbClr val="FF0000"/>
                </a:solidFill>
              </a:rPr>
              <a:t>4</a:t>
            </a:r>
            <a:r>
              <a:rPr lang="ru-RU" sz="2800">
                <a:solidFill>
                  <a:srgbClr val="0000FF"/>
                </a:solidFill>
              </a:rPr>
              <a:t> раза, в</a:t>
            </a:r>
            <a:r>
              <a:rPr lang="ru-RU" sz="2800">
                <a:solidFill>
                  <a:srgbClr val="FF0000"/>
                </a:solidFill>
              </a:rPr>
              <a:t> 9</a:t>
            </a:r>
            <a:r>
              <a:rPr lang="ru-RU" sz="2800">
                <a:solidFill>
                  <a:srgbClr val="0000FF"/>
                </a:solidFill>
              </a:rPr>
              <a:t> раз, в </a:t>
            </a:r>
            <a:r>
              <a:rPr lang="ru-RU" sz="2800">
                <a:solidFill>
                  <a:srgbClr val="FF0000"/>
                </a:solidFill>
              </a:rPr>
              <a:t>16</a:t>
            </a:r>
            <a:r>
              <a:rPr lang="ru-RU" sz="2800">
                <a:solidFill>
                  <a:srgbClr val="0000FF"/>
                </a:solidFill>
              </a:rPr>
              <a:t> раз и т.д.</a:t>
            </a:r>
          </a:p>
          <a:p>
            <a:endParaRPr lang="ru-RU" sz="2800">
              <a:solidFill>
                <a:srgbClr val="0000FF"/>
              </a:solidFill>
            </a:endParaRPr>
          </a:p>
          <a:p>
            <a:r>
              <a:rPr lang="ru-RU" sz="2800">
                <a:solidFill>
                  <a:srgbClr val="0000FF"/>
                </a:solidFill>
              </a:rPr>
              <a:t>Запишите результаты в </a:t>
            </a:r>
            <a:r>
              <a:rPr lang="ru-RU" sz="2800" i="1">
                <a:solidFill>
                  <a:srgbClr val="0000FF"/>
                </a:solidFill>
                <a:hlinkClick r:id="rId2" action="ppaction://hlinkfile"/>
              </a:rPr>
              <a:t>«рабочую тетрадь».</a:t>
            </a:r>
            <a:endParaRPr lang="ru-RU" sz="2800" i="1">
              <a:solidFill>
                <a:srgbClr val="0000FF"/>
              </a:solidFill>
            </a:endParaRPr>
          </a:p>
        </p:txBody>
      </p:sp>
      <p:sp>
        <p:nvSpPr>
          <p:cNvPr id="7885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649287" cy="360363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57D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187450" y="908050"/>
            <a:ext cx="7345363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0000FF"/>
                </a:solidFill>
              </a:rPr>
              <a:t>Вы получили</a:t>
            </a:r>
            <a:r>
              <a:rPr lang="ru-RU" sz="3200"/>
              <a:t>  </a:t>
            </a:r>
            <a:r>
              <a:rPr lang="ru-RU" sz="3200">
                <a:solidFill>
                  <a:srgbClr val="FF0000"/>
                </a:solidFill>
              </a:rPr>
              <a:t>Т</a:t>
            </a:r>
            <a:r>
              <a:rPr lang="ru-RU" sz="3200" baseline="30000">
                <a:solidFill>
                  <a:srgbClr val="FF0000"/>
                </a:solidFill>
              </a:rPr>
              <a:t>2</a:t>
            </a:r>
            <a:r>
              <a:rPr lang="ru-RU" sz="3200">
                <a:solidFill>
                  <a:srgbClr val="FF0000"/>
                </a:solidFill>
              </a:rPr>
              <a:t> </a:t>
            </a:r>
            <a:r>
              <a:rPr lang="en-US" sz="3200">
                <a:solidFill>
                  <a:srgbClr val="FF0000"/>
                </a:solidFill>
                <a:cs typeface="Tahoma" pitchFamily="34" charset="0"/>
              </a:rPr>
              <a:t>~ L</a:t>
            </a:r>
            <a:r>
              <a:rPr lang="ru-RU" sz="3200">
                <a:cs typeface="Tahoma" pitchFamily="34" charset="0"/>
              </a:rPr>
              <a:t> </a:t>
            </a:r>
            <a:r>
              <a:rPr lang="ru-RU" sz="3200">
                <a:solidFill>
                  <a:srgbClr val="0000FF"/>
                </a:solidFill>
                <a:cs typeface="Tahoma" pitchFamily="34" charset="0"/>
              </a:rPr>
              <a:t>?  Или</a:t>
            </a:r>
          </a:p>
          <a:p>
            <a:pPr>
              <a:defRPr/>
            </a:pPr>
            <a:r>
              <a:rPr lang="ru-RU" sz="3200">
                <a:solidFill>
                  <a:srgbClr val="FF0000"/>
                </a:solidFill>
                <a:cs typeface="Tahoma" pitchFamily="34" charset="0"/>
              </a:rPr>
              <a:t>Т </a:t>
            </a:r>
            <a:r>
              <a:rPr lang="en-US" sz="3200">
                <a:solidFill>
                  <a:srgbClr val="FF0000"/>
                </a:solidFill>
                <a:cs typeface="Tahoma" pitchFamily="34" charset="0"/>
              </a:rPr>
              <a:t>~</a:t>
            </a:r>
            <a:r>
              <a:rPr lang="ru-RU" sz="3200">
                <a:solidFill>
                  <a:srgbClr val="FF0000"/>
                </a:solidFill>
                <a:cs typeface="Tahoma" pitchFamily="34" charset="0"/>
              </a:rPr>
              <a:t> √</a:t>
            </a:r>
            <a:r>
              <a:rPr lang="en-US" sz="3200">
                <a:solidFill>
                  <a:srgbClr val="FF0000"/>
                </a:solidFill>
                <a:cs typeface="Tahoma" pitchFamily="34" charset="0"/>
              </a:rPr>
              <a:t>L</a:t>
            </a:r>
            <a:r>
              <a:rPr lang="en-US" sz="3200">
                <a:cs typeface="Tahoma" pitchFamily="34" charset="0"/>
              </a:rPr>
              <a:t> </a:t>
            </a:r>
            <a:r>
              <a:rPr lang="ru-RU" sz="3200">
                <a:solidFill>
                  <a:srgbClr val="0000FF"/>
                </a:solidFill>
                <a:cs typeface="Tahoma" pitchFamily="34" charset="0"/>
              </a:rPr>
              <a:t>?</a:t>
            </a: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  <a:cs typeface="Tahoma" pitchFamily="34" charset="0"/>
              </a:rPr>
              <a:t> </a:t>
            </a: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  <a:cs typeface="Tahoma" pitchFamily="34" charset="0"/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195513" y="3500438"/>
            <a:ext cx="12239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sldjump"/>
              </a:rPr>
              <a:t>ДА</a:t>
            </a:r>
            <a:endParaRPr lang="ru-RU" sz="4000" i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6300788" y="4868863"/>
            <a:ext cx="12954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НЕТ</a:t>
            </a:r>
            <a:endParaRPr lang="ru-RU" sz="4000" i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50000">
              <a:srgbClr val="00FFFF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9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6237288"/>
            <a:ext cx="863600" cy="333375"/>
          </a:xfrm>
          <a:prstGeom prst="actionButtonForwardNex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920" name="Text Box 24"/>
          <p:cNvSpPr txBox="1">
            <a:spLocks noChangeArrowheads="1"/>
          </p:cNvSpPr>
          <p:nvPr/>
        </p:nvSpPr>
        <p:spPr bwMode="auto">
          <a:xfrm>
            <a:off x="2051050" y="1844675"/>
            <a:ext cx="5327650" cy="3902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«Коль знаньем овладеть ты смог, дари его другим;</a:t>
            </a:r>
          </a:p>
          <a:p>
            <a:pPr>
              <a:defRPr/>
            </a:pPr>
            <a:r>
              <a:rPr 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Костру, что сам в душе зажег, не дай растаять в дым!»</a:t>
            </a:r>
          </a:p>
          <a:p>
            <a:pPr algn="r">
              <a:defRPr/>
            </a:pPr>
            <a:r>
              <a:rPr lang="ru-RU" sz="2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Джами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1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1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00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15913"/>
            <a:ext cx="9144000" cy="2520951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Теоретически зависимость периода колебаний математического маятника от длины нити выражается формулой:</a:t>
            </a:r>
            <a:b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Т = 2</a:t>
            </a:r>
            <a:r>
              <a:rPr lang="el-GR" sz="2800" b="1" smtClean="0">
                <a:solidFill>
                  <a:srgbClr val="0000FF"/>
                </a:solidFill>
                <a:latin typeface="Comic Sans MS" pitchFamily="66" charset="0"/>
              </a:rPr>
              <a:t>π</a:t>
            </a: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 √</a:t>
            </a:r>
            <a:r>
              <a:rPr lang="en-US" sz="2800" b="1" i="1" smtClean="0">
                <a:solidFill>
                  <a:srgbClr val="0000FF"/>
                </a:solidFill>
                <a:latin typeface="Comic Sans MS" pitchFamily="66" charset="0"/>
              </a:rPr>
              <a:t>L </a:t>
            </a:r>
            <a:r>
              <a:rPr lang="en-US" sz="2800" b="1" smtClean="0">
                <a:solidFill>
                  <a:srgbClr val="0000FF"/>
                </a:solidFill>
                <a:latin typeface="Comic Sans MS" pitchFamily="66" charset="0"/>
              </a:rPr>
              <a:t>/</a:t>
            </a:r>
            <a:r>
              <a:rPr lang="en-US" sz="2800" b="1" i="1" smtClean="0">
                <a:solidFill>
                  <a:srgbClr val="0000FF"/>
                </a:solidFill>
                <a:latin typeface="Comic Sans MS" pitchFamily="66" charset="0"/>
              </a:rPr>
              <a:t>g</a:t>
            </a:r>
            <a:r>
              <a:rPr lang="ru-RU" sz="2800" b="1" i="1" smtClean="0">
                <a:solidFill>
                  <a:srgbClr val="0000FF"/>
                </a:solidFill>
                <a:latin typeface="Comic Sans MS" pitchFamily="66" charset="0"/>
              </a:rPr>
              <a:t>      (1)</a:t>
            </a:r>
            <a:endParaRPr lang="ru-RU" sz="28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0" y="1700213"/>
            <a:ext cx="8964613" cy="5021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>
                <a:solidFill>
                  <a:srgbClr val="0000FF"/>
                </a:solidFill>
              </a:rPr>
              <a:t>Попробуйте ответить на вопросы:</a:t>
            </a:r>
          </a:p>
          <a:p>
            <a:pPr marL="342900" indent="-342900" algn="l">
              <a:buFontTx/>
              <a:buAutoNum type="arabicPeriod"/>
            </a:pPr>
            <a:r>
              <a:rPr lang="ru-RU">
                <a:solidFill>
                  <a:srgbClr val="FF0000"/>
                </a:solidFill>
              </a:rPr>
              <a:t>Используется ли математика при проведении физических измерений? В чем это выражается?</a:t>
            </a:r>
          </a:p>
          <a:p>
            <a:pPr marL="342900" indent="-342900" algn="l"/>
            <a:r>
              <a:rPr lang="ru-RU">
                <a:solidFill>
                  <a:srgbClr val="CC0000"/>
                </a:solidFill>
              </a:rPr>
              <a:t>2</a:t>
            </a:r>
            <a:r>
              <a:rPr lang="ru-RU">
                <a:solidFill>
                  <a:srgbClr val="FF0000"/>
                </a:solidFill>
              </a:rPr>
              <a:t>. Зачем в своей исследовательской экспериментальной работе Вы строили график?</a:t>
            </a:r>
          </a:p>
          <a:p>
            <a:pPr marL="342900" indent="-342900" algn="l"/>
            <a:r>
              <a:rPr lang="ru-RU">
                <a:solidFill>
                  <a:srgbClr val="FF0000"/>
                </a:solidFill>
              </a:rPr>
              <a:t>3. Какие физические величины можно определить с помощью формулы (1)?</a:t>
            </a:r>
          </a:p>
          <a:p>
            <a:pPr marL="342900" indent="-342900" algn="l"/>
            <a:r>
              <a:rPr lang="ru-RU">
                <a:solidFill>
                  <a:srgbClr val="FF0000"/>
                </a:solidFill>
              </a:rPr>
              <a:t>4.Попробуйте сформулировать тему и цели еще одной лабораторной работы.</a:t>
            </a:r>
          </a:p>
          <a:p>
            <a:pPr marL="342900" indent="-342900" algn="l"/>
            <a:r>
              <a:rPr lang="ru-RU">
                <a:solidFill>
                  <a:srgbClr val="FF0000"/>
                </a:solidFill>
              </a:rPr>
              <a:t>5. Разработайте план работы (если затрудняетесь, то обратитесь к </a:t>
            </a:r>
            <a:r>
              <a:rPr lang="ru-RU">
                <a:solidFill>
                  <a:srgbClr val="FF0000"/>
                </a:solidFill>
                <a:hlinkClick r:id="rId2" action="ppaction://hlinksldjump"/>
              </a:rPr>
              <a:t>подсказке).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8397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720725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827088" y="1484313"/>
            <a:ext cx="68405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360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rgbClr val="57D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Comic Sans MS" pitchFamily="66" charset="0"/>
              </a:rPr>
              <a:t>Энергетическое описание движения колебательных систем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125538"/>
            <a:ext cx="7543800" cy="2736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Цель –</a:t>
            </a:r>
            <a:r>
              <a:rPr lang="ru-RU" b="1" smtClean="0">
                <a:solidFill>
                  <a:srgbClr val="CC0000"/>
                </a:solidFill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Comic Sans MS" pitchFamily="66" charset="0"/>
              </a:rPr>
              <a:t>   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продолжить знакомство с динамическим описанием колебательного движения.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Вопрос:</a:t>
            </a:r>
            <a:r>
              <a:rPr lang="ru-RU" sz="2400" b="1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Comic Sans MS" pitchFamily="66" charset="0"/>
              </a:rPr>
              <a:t>  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Можно ли использовать закон сохранения энергии для описания колебаний?</a:t>
            </a:r>
            <a:endParaRPr lang="ru-RU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500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504825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692275" y="4149725"/>
            <a:ext cx="431800" cy="1438275"/>
            <a:chOff x="1066" y="2614"/>
            <a:chExt cx="272" cy="906"/>
          </a:xfrm>
        </p:grpSpPr>
        <p:sp>
          <p:nvSpPr>
            <p:cNvPr id="85001" name="Line 9"/>
            <p:cNvSpPr>
              <a:spLocks noChangeShapeType="1"/>
            </p:cNvSpPr>
            <p:nvPr/>
          </p:nvSpPr>
          <p:spPr bwMode="auto">
            <a:xfrm>
              <a:off x="1066" y="2614"/>
              <a:ext cx="272" cy="0"/>
            </a:xfrm>
            <a:prstGeom prst="line">
              <a:avLst/>
            </a:prstGeom>
            <a:noFill/>
            <a:ln w="38100">
              <a:solidFill>
                <a:srgbClr val="70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2" name="Line 10"/>
            <p:cNvSpPr>
              <a:spLocks noChangeShapeType="1"/>
            </p:cNvSpPr>
            <p:nvPr/>
          </p:nvSpPr>
          <p:spPr bwMode="auto">
            <a:xfrm>
              <a:off x="1202" y="2614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3" name="Line 11"/>
            <p:cNvSpPr>
              <a:spLocks noChangeShapeType="1"/>
            </p:cNvSpPr>
            <p:nvPr/>
          </p:nvSpPr>
          <p:spPr bwMode="auto">
            <a:xfrm>
              <a:off x="1202" y="2750"/>
              <a:ext cx="9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4" name="Line 12"/>
            <p:cNvSpPr>
              <a:spLocks noChangeShapeType="1"/>
            </p:cNvSpPr>
            <p:nvPr/>
          </p:nvSpPr>
          <p:spPr bwMode="auto">
            <a:xfrm flipH="1">
              <a:off x="1202" y="2840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>
              <a:off x="1202" y="2840"/>
              <a:ext cx="9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6" name="Line 14"/>
            <p:cNvSpPr>
              <a:spLocks noChangeShapeType="1"/>
            </p:cNvSpPr>
            <p:nvPr/>
          </p:nvSpPr>
          <p:spPr bwMode="auto">
            <a:xfrm flipH="1">
              <a:off x="1202" y="2931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7" name="Line 15"/>
            <p:cNvSpPr>
              <a:spLocks noChangeShapeType="1"/>
            </p:cNvSpPr>
            <p:nvPr/>
          </p:nvSpPr>
          <p:spPr bwMode="auto">
            <a:xfrm>
              <a:off x="1202" y="2931"/>
              <a:ext cx="9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8" name="Line 16"/>
            <p:cNvSpPr>
              <a:spLocks noChangeShapeType="1"/>
            </p:cNvSpPr>
            <p:nvPr/>
          </p:nvSpPr>
          <p:spPr bwMode="auto">
            <a:xfrm flipH="1">
              <a:off x="1202" y="3022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09" name="Line 17"/>
            <p:cNvSpPr>
              <a:spLocks noChangeShapeType="1"/>
            </p:cNvSpPr>
            <p:nvPr/>
          </p:nvSpPr>
          <p:spPr bwMode="auto">
            <a:xfrm>
              <a:off x="1202" y="3022"/>
              <a:ext cx="9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10" name="Line 18"/>
            <p:cNvSpPr>
              <a:spLocks noChangeShapeType="1"/>
            </p:cNvSpPr>
            <p:nvPr/>
          </p:nvSpPr>
          <p:spPr bwMode="auto">
            <a:xfrm flipH="1">
              <a:off x="1202" y="3113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11" name="Line 19"/>
            <p:cNvSpPr>
              <a:spLocks noChangeShapeType="1"/>
            </p:cNvSpPr>
            <p:nvPr/>
          </p:nvSpPr>
          <p:spPr bwMode="auto">
            <a:xfrm>
              <a:off x="1202" y="3113"/>
              <a:ext cx="9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13" name="Line 21"/>
            <p:cNvSpPr>
              <a:spLocks noChangeShapeType="1"/>
            </p:cNvSpPr>
            <p:nvPr/>
          </p:nvSpPr>
          <p:spPr bwMode="auto">
            <a:xfrm>
              <a:off x="1202" y="3203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14" name="Rectangle 22"/>
            <p:cNvSpPr>
              <a:spLocks noChangeArrowheads="1"/>
            </p:cNvSpPr>
            <p:nvPr/>
          </p:nvSpPr>
          <p:spPr bwMode="auto">
            <a:xfrm>
              <a:off x="1111" y="3339"/>
              <a:ext cx="181" cy="181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31" name="Line 39"/>
            <p:cNvSpPr>
              <a:spLocks noChangeShapeType="1"/>
            </p:cNvSpPr>
            <p:nvPr/>
          </p:nvSpPr>
          <p:spPr bwMode="auto">
            <a:xfrm flipH="1">
              <a:off x="1202" y="3203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1908175" y="4652963"/>
            <a:ext cx="0" cy="1439862"/>
            <a:chOff x="1202" y="2931"/>
            <a:chExt cx="0" cy="907"/>
          </a:xfrm>
        </p:grpSpPr>
        <p:sp>
          <p:nvSpPr>
            <p:cNvPr id="85033" name="Line 41"/>
            <p:cNvSpPr>
              <a:spLocks noChangeShapeType="1"/>
            </p:cNvSpPr>
            <p:nvPr/>
          </p:nvSpPr>
          <p:spPr bwMode="auto">
            <a:xfrm flipV="1">
              <a:off x="1202" y="2931"/>
              <a:ext cx="0" cy="408"/>
            </a:xfrm>
            <a:prstGeom prst="line">
              <a:avLst/>
            </a:prstGeom>
            <a:noFill/>
            <a:ln w="38100">
              <a:solidFill>
                <a:srgbClr val="DA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34" name="Line 42"/>
            <p:cNvSpPr>
              <a:spLocks noChangeShapeType="1"/>
            </p:cNvSpPr>
            <p:nvPr/>
          </p:nvSpPr>
          <p:spPr bwMode="auto">
            <a:xfrm>
              <a:off x="1202" y="3430"/>
              <a:ext cx="0" cy="408"/>
            </a:xfrm>
            <a:prstGeom prst="line">
              <a:avLst/>
            </a:prstGeom>
            <a:noFill/>
            <a:ln w="38100">
              <a:solidFill>
                <a:srgbClr val="DA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908175" y="5084763"/>
            <a:ext cx="647700" cy="360362"/>
            <a:chOff x="1202" y="3203"/>
            <a:chExt cx="408" cy="227"/>
          </a:xfrm>
        </p:grpSpPr>
        <p:sp>
          <p:nvSpPr>
            <p:cNvPr id="85036" name="Line 44"/>
            <p:cNvSpPr>
              <a:spLocks noChangeShapeType="1"/>
            </p:cNvSpPr>
            <p:nvPr/>
          </p:nvSpPr>
          <p:spPr bwMode="auto">
            <a:xfrm>
              <a:off x="1247" y="3203"/>
              <a:ext cx="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37" name="Line 45"/>
            <p:cNvSpPr>
              <a:spLocks noChangeShapeType="1"/>
            </p:cNvSpPr>
            <p:nvPr/>
          </p:nvSpPr>
          <p:spPr bwMode="auto">
            <a:xfrm>
              <a:off x="1202" y="3430"/>
              <a:ext cx="4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38" name="Line 46"/>
            <p:cNvSpPr>
              <a:spLocks noChangeShapeType="1"/>
            </p:cNvSpPr>
            <p:nvPr/>
          </p:nvSpPr>
          <p:spPr bwMode="auto">
            <a:xfrm>
              <a:off x="1565" y="3203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5039" name="Text Box 47"/>
          <p:cNvSpPr txBox="1">
            <a:spLocks noChangeArrowheads="1"/>
          </p:cNvSpPr>
          <p:nvPr/>
        </p:nvSpPr>
        <p:spPr bwMode="auto">
          <a:xfrm>
            <a:off x="2484438" y="5013325"/>
            <a:ext cx="5032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900113" y="5805488"/>
            <a:ext cx="1079500" cy="457200"/>
            <a:chOff x="567" y="3657"/>
            <a:chExt cx="680" cy="288"/>
          </a:xfrm>
        </p:grpSpPr>
        <p:sp>
          <p:nvSpPr>
            <p:cNvPr id="85040" name="Text Box 48"/>
            <p:cNvSpPr txBox="1">
              <a:spLocks noChangeArrowheads="1"/>
            </p:cNvSpPr>
            <p:nvPr/>
          </p:nvSpPr>
          <p:spPr bwMode="auto">
            <a:xfrm>
              <a:off x="567" y="3657"/>
              <a:ext cx="68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mg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5041" name="Line 49"/>
            <p:cNvSpPr>
              <a:spLocks noChangeShapeType="1"/>
            </p:cNvSpPr>
            <p:nvPr/>
          </p:nvSpPr>
          <p:spPr bwMode="auto">
            <a:xfrm>
              <a:off x="930" y="3702"/>
              <a:ext cx="136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755650" y="4508500"/>
            <a:ext cx="1368425" cy="528638"/>
            <a:chOff x="3107" y="3521"/>
            <a:chExt cx="862" cy="333"/>
          </a:xfrm>
        </p:grpSpPr>
        <p:sp>
          <p:nvSpPr>
            <p:cNvPr id="85044" name="Text Box 52"/>
            <p:cNvSpPr txBox="1">
              <a:spLocks noChangeArrowheads="1"/>
            </p:cNvSpPr>
            <p:nvPr/>
          </p:nvSpPr>
          <p:spPr bwMode="auto">
            <a:xfrm>
              <a:off x="3107" y="3566"/>
              <a:ext cx="86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r>
                <a:rPr lang="ru-RU" baseline="-28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упр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5045" name="Line 53"/>
            <p:cNvSpPr>
              <a:spLocks noChangeShapeType="1"/>
            </p:cNvSpPr>
            <p:nvPr/>
          </p:nvSpPr>
          <p:spPr bwMode="auto">
            <a:xfrm>
              <a:off x="3334" y="3521"/>
              <a:ext cx="226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5051" name="Line 59"/>
          <p:cNvSpPr>
            <a:spLocks noChangeShapeType="1"/>
          </p:cNvSpPr>
          <p:nvPr/>
        </p:nvSpPr>
        <p:spPr bwMode="auto">
          <a:xfrm flipH="1">
            <a:off x="5651500" y="5445125"/>
            <a:ext cx="1728788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72"/>
          <p:cNvGrpSpPr>
            <a:grpSpLocks/>
          </p:cNvGrpSpPr>
          <p:nvPr/>
        </p:nvGrpSpPr>
        <p:grpSpPr bwMode="auto">
          <a:xfrm>
            <a:off x="5724525" y="4076700"/>
            <a:ext cx="1800225" cy="2016125"/>
            <a:chOff x="3606" y="2568"/>
            <a:chExt cx="1134" cy="1270"/>
          </a:xfrm>
        </p:grpSpPr>
        <p:sp>
          <p:nvSpPr>
            <p:cNvPr id="85047" name="Line 55"/>
            <p:cNvSpPr>
              <a:spLocks noChangeShapeType="1"/>
            </p:cNvSpPr>
            <p:nvPr/>
          </p:nvSpPr>
          <p:spPr bwMode="auto">
            <a:xfrm>
              <a:off x="3742" y="2568"/>
              <a:ext cx="363" cy="0"/>
            </a:xfrm>
            <a:prstGeom prst="line">
              <a:avLst/>
            </a:prstGeom>
            <a:noFill/>
            <a:ln w="38100">
              <a:solidFill>
                <a:srgbClr val="70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48" name="Line 56"/>
            <p:cNvSpPr>
              <a:spLocks noChangeShapeType="1"/>
            </p:cNvSpPr>
            <p:nvPr/>
          </p:nvSpPr>
          <p:spPr bwMode="auto">
            <a:xfrm>
              <a:off x="3923" y="2568"/>
              <a:ext cx="0" cy="1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49" name="Line 57"/>
            <p:cNvSpPr>
              <a:spLocks noChangeShapeType="1"/>
            </p:cNvSpPr>
            <p:nvPr/>
          </p:nvSpPr>
          <p:spPr bwMode="auto">
            <a:xfrm>
              <a:off x="3923" y="2568"/>
              <a:ext cx="681" cy="8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0" name="Oval 58"/>
            <p:cNvSpPr>
              <a:spLocks noChangeArrowheads="1"/>
            </p:cNvSpPr>
            <p:nvPr/>
          </p:nvSpPr>
          <p:spPr bwMode="auto">
            <a:xfrm>
              <a:off x="4513" y="333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3" name="Freeform 61"/>
            <p:cNvSpPr>
              <a:spLocks/>
            </p:cNvSpPr>
            <p:nvPr/>
          </p:nvSpPr>
          <p:spPr bwMode="auto">
            <a:xfrm>
              <a:off x="3606" y="3430"/>
              <a:ext cx="1043" cy="275"/>
            </a:xfrm>
            <a:custGeom>
              <a:avLst/>
              <a:gdLst/>
              <a:ahLst/>
              <a:cxnLst>
                <a:cxn ang="0">
                  <a:pos x="1043" y="0"/>
                </a:cxn>
                <a:cxn ang="0">
                  <a:pos x="475" y="237"/>
                </a:cxn>
                <a:cxn ang="0">
                  <a:pos x="0" y="227"/>
                </a:cxn>
              </a:cxnLst>
              <a:rect l="0" t="0" r="r" b="b"/>
              <a:pathLst>
                <a:path w="1043" h="275">
                  <a:moveTo>
                    <a:pt x="1043" y="0"/>
                  </a:moveTo>
                  <a:cubicBezTo>
                    <a:pt x="948" y="39"/>
                    <a:pt x="649" y="199"/>
                    <a:pt x="475" y="237"/>
                  </a:cubicBezTo>
                  <a:cubicBezTo>
                    <a:pt x="301" y="275"/>
                    <a:pt x="99" y="229"/>
                    <a:pt x="0" y="227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4" name="Line 62"/>
            <p:cNvSpPr>
              <a:spLocks noChangeShapeType="1"/>
            </p:cNvSpPr>
            <p:nvPr/>
          </p:nvSpPr>
          <p:spPr bwMode="auto">
            <a:xfrm flipH="1">
              <a:off x="4332" y="3430"/>
              <a:ext cx="317" cy="136"/>
            </a:xfrm>
            <a:prstGeom prst="line">
              <a:avLst/>
            </a:prstGeom>
            <a:noFill/>
            <a:ln w="38100">
              <a:solidFill>
                <a:srgbClr val="DA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5" name="Line 63"/>
            <p:cNvSpPr>
              <a:spLocks noChangeShapeType="1"/>
            </p:cNvSpPr>
            <p:nvPr/>
          </p:nvSpPr>
          <p:spPr bwMode="auto">
            <a:xfrm flipH="1" flipV="1">
              <a:off x="4332" y="3067"/>
              <a:ext cx="317" cy="363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7" name="Line 65"/>
            <p:cNvSpPr>
              <a:spLocks noChangeShapeType="1"/>
            </p:cNvSpPr>
            <p:nvPr/>
          </p:nvSpPr>
          <p:spPr bwMode="auto">
            <a:xfrm>
              <a:off x="4332" y="3067"/>
              <a:ext cx="0" cy="4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8" name="Line 66"/>
            <p:cNvSpPr>
              <a:spLocks noChangeShapeType="1"/>
            </p:cNvSpPr>
            <p:nvPr/>
          </p:nvSpPr>
          <p:spPr bwMode="auto">
            <a:xfrm>
              <a:off x="4649" y="3430"/>
              <a:ext cx="0" cy="408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59" name="Line 67"/>
            <p:cNvSpPr>
              <a:spLocks noChangeShapeType="1"/>
            </p:cNvSpPr>
            <p:nvPr/>
          </p:nvSpPr>
          <p:spPr bwMode="auto">
            <a:xfrm>
              <a:off x="4332" y="3566"/>
              <a:ext cx="317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61" name="Freeform 69"/>
            <p:cNvSpPr>
              <a:spLocks/>
            </p:cNvSpPr>
            <p:nvPr/>
          </p:nvSpPr>
          <p:spPr bwMode="auto">
            <a:xfrm>
              <a:off x="3923" y="2840"/>
              <a:ext cx="227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7" y="24"/>
                </a:cxn>
                <a:cxn ang="0">
                  <a:pos x="227" y="1"/>
                </a:cxn>
              </a:cxnLst>
              <a:rect l="0" t="0" r="r" b="b"/>
              <a:pathLst>
                <a:path w="227" h="24">
                  <a:moveTo>
                    <a:pt x="0" y="0"/>
                  </a:moveTo>
                  <a:lnTo>
                    <a:pt x="117" y="24"/>
                  </a:lnTo>
                  <a:lnTo>
                    <a:pt x="227" y="1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62" name="Line 70"/>
            <p:cNvSpPr>
              <a:spLocks noChangeShapeType="1"/>
            </p:cNvSpPr>
            <p:nvPr/>
          </p:nvSpPr>
          <p:spPr bwMode="auto">
            <a:xfrm>
              <a:off x="3742" y="3294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063" name="Line 71"/>
            <p:cNvSpPr>
              <a:spLocks noChangeShapeType="1"/>
            </p:cNvSpPr>
            <p:nvPr/>
          </p:nvSpPr>
          <p:spPr bwMode="auto">
            <a:xfrm flipV="1">
              <a:off x="3742" y="3657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5065" name="Text Box 73"/>
          <p:cNvSpPr txBox="1">
            <a:spLocks noChangeArrowheads="1"/>
          </p:cNvSpPr>
          <p:nvPr/>
        </p:nvSpPr>
        <p:spPr bwMode="auto">
          <a:xfrm>
            <a:off x="2771775" y="5876925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8" name="Group 83"/>
          <p:cNvGrpSpPr>
            <a:grpSpLocks/>
          </p:cNvGrpSpPr>
          <p:nvPr/>
        </p:nvGrpSpPr>
        <p:grpSpPr bwMode="auto">
          <a:xfrm>
            <a:off x="5435600" y="4221163"/>
            <a:ext cx="2879725" cy="2041525"/>
            <a:chOff x="3379" y="2659"/>
            <a:chExt cx="1814" cy="1286"/>
          </a:xfrm>
        </p:grpSpPr>
        <p:grpSp>
          <p:nvGrpSpPr>
            <p:cNvPr id="30735" name="Group 76"/>
            <p:cNvGrpSpPr>
              <a:grpSpLocks/>
            </p:cNvGrpSpPr>
            <p:nvPr/>
          </p:nvGrpSpPr>
          <p:grpSpPr bwMode="auto">
            <a:xfrm>
              <a:off x="4558" y="3657"/>
              <a:ext cx="635" cy="288"/>
              <a:chOff x="1882" y="3974"/>
              <a:chExt cx="635" cy="288"/>
            </a:xfrm>
          </p:grpSpPr>
          <p:sp>
            <p:nvSpPr>
              <p:cNvPr id="85066" name="Text Box 74"/>
              <p:cNvSpPr txBox="1">
                <a:spLocks noChangeArrowheads="1"/>
              </p:cNvSpPr>
              <p:nvPr/>
            </p:nvSpPr>
            <p:spPr bwMode="auto">
              <a:xfrm>
                <a:off x="1882" y="3974"/>
                <a:ext cx="635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mg</a:t>
                </a:r>
                <a:endPara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85067" name="Line 75"/>
              <p:cNvSpPr>
                <a:spLocks noChangeShapeType="1"/>
              </p:cNvSpPr>
              <p:nvPr/>
            </p:nvSpPr>
            <p:spPr bwMode="auto">
              <a:xfrm>
                <a:off x="2200" y="4020"/>
                <a:ext cx="181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0736" name="Group 79"/>
            <p:cNvGrpSpPr>
              <a:grpSpLocks/>
            </p:cNvGrpSpPr>
            <p:nvPr/>
          </p:nvGrpSpPr>
          <p:grpSpPr bwMode="auto">
            <a:xfrm>
              <a:off x="4422" y="2976"/>
              <a:ext cx="363" cy="288"/>
              <a:chOff x="1973" y="3566"/>
              <a:chExt cx="363" cy="288"/>
            </a:xfrm>
          </p:grpSpPr>
          <p:sp>
            <p:nvSpPr>
              <p:cNvPr id="85069" name="Text Box 77"/>
              <p:cNvSpPr txBox="1">
                <a:spLocks noChangeArrowheads="1"/>
              </p:cNvSpPr>
              <p:nvPr/>
            </p:nvSpPr>
            <p:spPr bwMode="auto">
              <a:xfrm>
                <a:off x="1973" y="3566"/>
                <a:ext cx="36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F</a:t>
                </a:r>
                <a:endPara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85070" name="Line 78"/>
              <p:cNvSpPr>
                <a:spLocks noChangeShapeType="1"/>
              </p:cNvSpPr>
              <p:nvPr/>
            </p:nvSpPr>
            <p:spPr bwMode="auto">
              <a:xfrm>
                <a:off x="2109" y="3566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5072" name="Text Box 80"/>
            <p:cNvSpPr txBox="1">
              <a:spLocks noChangeArrowheads="1"/>
            </p:cNvSpPr>
            <p:nvPr/>
          </p:nvSpPr>
          <p:spPr bwMode="auto">
            <a:xfrm>
              <a:off x="4105" y="2659"/>
              <a:ext cx="36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5073" name="Text Box 81"/>
            <p:cNvSpPr txBox="1">
              <a:spLocks noChangeArrowheads="1"/>
            </p:cNvSpPr>
            <p:nvPr/>
          </p:nvSpPr>
          <p:spPr bwMode="auto">
            <a:xfrm>
              <a:off x="3923" y="2795"/>
              <a:ext cx="27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l-GR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φ</a:t>
              </a:r>
            </a:p>
          </p:txBody>
        </p:sp>
        <p:sp>
          <p:nvSpPr>
            <p:cNvPr id="85074" name="Text Box 82"/>
            <p:cNvSpPr txBox="1">
              <a:spLocks noChangeArrowheads="1"/>
            </p:cNvSpPr>
            <p:nvPr/>
          </p:nvSpPr>
          <p:spPr bwMode="auto">
            <a:xfrm>
              <a:off x="3379" y="3158"/>
              <a:ext cx="40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5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88913"/>
            <a:ext cx="7543800" cy="1431925"/>
          </a:xfrm>
        </p:spPr>
        <p:txBody>
          <a:bodyPr/>
          <a:lstStyle/>
          <a:p>
            <a:pPr eaLnBrk="1" hangingPunct="1"/>
            <a:r>
              <a:rPr lang="ru-RU" sz="3200" b="1" u="sng" smtClean="0">
                <a:solidFill>
                  <a:srgbClr val="FF0000"/>
                </a:solidFill>
                <a:latin typeface="Comic Sans MS" pitchFamily="66" charset="0"/>
              </a:rPr>
              <a:t>Колебательное   движение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8713788" cy="5084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</a:rPr>
              <a:t>Цели </a:t>
            </a:r>
            <a:r>
              <a:rPr lang="ru-RU" sz="2400" b="1" smtClean="0">
                <a:latin typeface="Comic Sans MS" pitchFamily="66" charset="0"/>
              </a:rPr>
              <a:t>    </a:t>
            </a:r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– определить понятие колебательного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                   движения;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                - познакомиться с видами колебаний;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                -  научиться выделять, наблюдать и описывать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                   механические колебания.</a:t>
            </a:r>
            <a:r>
              <a:rPr lang="ru-RU" sz="240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</a:rPr>
              <a:t>Основополагающий вопрос: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400" b="1" i="1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ru-RU" sz="3600" b="1" i="1" smtClean="0">
                <a:solidFill>
                  <a:srgbClr val="CC0000"/>
                </a:solidFill>
                <a:latin typeface="Comic Sans MS" pitchFamily="66" charset="0"/>
              </a:rPr>
              <a:t>Можно ли назвать колебательное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i="1" smtClean="0">
                <a:solidFill>
                  <a:srgbClr val="CC0000"/>
                </a:solidFill>
                <a:latin typeface="Comic Sans MS" pitchFamily="66" charset="0"/>
              </a:rPr>
              <a:t> движение механическим движением?</a:t>
            </a:r>
          </a:p>
        </p:txBody>
      </p:sp>
      <p:sp>
        <p:nvSpPr>
          <p:cNvPr id="48156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504825" cy="360363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57" name="Picture 29" descr="bear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97425"/>
            <a:ext cx="647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28585E-6 L 1.01198 0.01665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" y="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7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57D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1042988" y="115888"/>
            <a:ext cx="7488237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Превращения энергии в системах без трения.</a:t>
            </a:r>
          </a:p>
        </p:txBody>
      </p:sp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2051050" y="981075"/>
            <a:ext cx="6264275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Полная механическая энергия колеблющегося тела равна сумме кинетической и потенциальной энергий.</a:t>
            </a: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2843213" y="2636838"/>
            <a:ext cx="4968875" cy="1033462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00FFFF"/>
              </a:gs>
            </a:gsLst>
            <a:lin ang="5400000" scaled="1"/>
          </a:gradFill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 = W</a:t>
            </a:r>
            <a:r>
              <a:rPr lang="en-US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 </a:t>
            </a: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W</a:t>
            </a:r>
            <a:r>
              <a:rPr lang="en-US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 </a:t>
            </a: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</a:t>
            </a: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mv</a:t>
            </a:r>
            <a:r>
              <a:rPr lang="en-US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en-US" baseline="30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/2 + kx</a:t>
            </a:r>
            <a:r>
              <a:rPr lang="en-US" baseline="30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/2</a:t>
            </a:r>
          </a:p>
          <a:p>
            <a:pPr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2519363" y="3789363"/>
            <a:ext cx="66246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Колебания при наличии сил сопротивления являются затухающими.</a:t>
            </a:r>
          </a:p>
        </p:txBody>
      </p:sp>
      <p:sp>
        <p:nvSpPr>
          <p:cNvPr id="86045" name="AutoShape 2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237288"/>
            <a:ext cx="611187" cy="431800"/>
          </a:xfrm>
          <a:prstGeom prst="actionButtonRetur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208" name="Line 192"/>
          <p:cNvSpPr>
            <a:spLocks noChangeShapeType="1"/>
          </p:cNvSpPr>
          <p:nvPr/>
        </p:nvSpPr>
        <p:spPr bwMode="auto">
          <a:xfrm>
            <a:off x="1187450" y="486886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209" name="Line 193"/>
          <p:cNvSpPr>
            <a:spLocks noChangeShapeType="1"/>
          </p:cNvSpPr>
          <p:nvPr/>
        </p:nvSpPr>
        <p:spPr bwMode="auto">
          <a:xfrm>
            <a:off x="1187450" y="4797425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96"/>
          <p:cNvGrpSpPr>
            <a:grpSpLocks/>
          </p:cNvGrpSpPr>
          <p:nvPr/>
        </p:nvGrpSpPr>
        <p:grpSpPr bwMode="auto">
          <a:xfrm>
            <a:off x="0" y="2852738"/>
            <a:ext cx="2268538" cy="3817937"/>
            <a:chOff x="0" y="1797"/>
            <a:chExt cx="1429" cy="2405"/>
          </a:xfrm>
        </p:grpSpPr>
        <p:sp>
          <p:nvSpPr>
            <p:cNvPr id="86205" name="AutoShape 189"/>
            <p:cNvSpPr>
              <a:spLocks noChangeArrowheads="1"/>
            </p:cNvSpPr>
            <p:nvPr/>
          </p:nvSpPr>
          <p:spPr bwMode="auto">
            <a:xfrm>
              <a:off x="0" y="3612"/>
              <a:ext cx="1429" cy="590"/>
            </a:xfrm>
            <a:prstGeom prst="parallelogram">
              <a:avLst>
                <a:gd name="adj" fmla="val 60551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31761" name="Group 30"/>
            <p:cNvGrpSpPr>
              <a:grpSpLocks/>
            </p:cNvGrpSpPr>
            <p:nvPr/>
          </p:nvGrpSpPr>
          <p:grpSpPr bwMode="auto">
            <a:xfrm>
              <a:off x="567" y="2296"/>
              <a:ext cx="272" cy="1179"/>
              <a:chOff x="1066" y="2614"/>
              <a:chExt cx="272" cy="906"/>
            </a:xfrm>
          </p:grpSpPr>
          <p:sp>
            <p:nvSpPr>
              <p:cNvPr id="86047" name="Line 31"/>
              <p:cNvSpPr>
                <a:spLocks noChangeShapeType="1"/>
              </p:cNvSpPr>
              <p:nvPr/>
            </p:nvSpPr>
            <p:spPr bwMode="auto">
              <a:xfrm>
                <a:off x="1066" y="2614"/>
                <a:ext cx="272" cy="0"/>
              </a:xfrm>
              <a:prstGeom prst="line">
                <a:avLst/>
              </a:prstGeom>
              <a:noFill/>
              <a:ln w="38100">
                <a:solidFill>
                  <a:srgbClr val="7000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48" name="Line 32"/>
              <p:cNvSpPr>
                <a:spLocks noChangeShapeType="1"/>
              </p:cNvSpPr>
              <p:nvPr/>
            </p:nvSpPr>
            <p:spPr bwMode="auto">
              <a:xfrm>
                <a:off x="1202" y="2614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49" name="Line 33"/>
              <p:cNvSpPr>
                <a:spLocks noChangeShapeType="1"/>
              </p:cNvSpPr>
              <p:nvPr/>
            </p:nvSpPr>
            <p:spPr bwMode="auto">
              <a:xfrm>
                <a:off x="1202" y="2750"/>
                <a:ext cx="90" cy="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0" name="Line 34"/>
              <p:cNvSpPr>
                <a:spLocks noChangeShapeType="1"/>
              </p:cNvSpPr>
              <p:nvPr/>
            </p:nvSpPr>
            <p:spPr bwMode="auto">
              <a:xfrm flipH="1">
                <a:off x="1202" y="2840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1" name="Line 35"/>
              <p:cNvSpPr>
                <a:spLocks noChangeShapeType="1"/>
              </p:cNvSpPr>
              <p:nvPr/>
            </p:nvSpPr>
            <p:spPr bwMode="auto">
              <a:xfrm>
                <a:off x="1202" y="2840"/>
                <a:ext cx="9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2" name="Line 36"/>
              <p:cNvSpPr>
                <a:spLocks noChangeShapeType="1"/>
              </p:cNvSpPr>
              <p:nvPr/>
            </p:nvSpPr>
            <p:spPr bwMode="auto">
              <a:xfrm flipH="1">
                <a:off x="1202" y="2931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3" name="Line 37"/>
              <p:cNvSpPr>
                <a:spLocks noChangeShapeType="1"/>
              </p:cNvSpPr>
              <p:nvPr/>
            </p:nvSpPr>
            <p:spPr bwMode="auto">
              <a:xfrm>
                <a:off x="1202" y="2931"/>
                <a:ext cx="9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4" name="Line 38"/>
              <p:cNvSpPr>
                <a:spLocks noChangeShapeType="1"/>
              </p:cNvSpPr>
              <p:nvPr/>
            </p:nvSpPr>
            <p:spPr bwMode="auto">
              <a:xfrm flipH="1">
                <a:off x="1202" y="3022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5" name="Line 39"/>
              <p:cNvSpPr>
                <a:spLocks noChangeShapeType="1"/>
              </p:cNvSpPr>
              <p:nvPr/>
            </p:nvSpPr>
            <p:spPr bwMode="auto">
              <a:xfrm>
                <a:off x="1202" y="3022"/>
                <a:ext cx="9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6" name="Line 40"/>
              <p:cNvSpPr>
                <a:spLocks noChangeShapeType="1"/>
              </p:cNvSpPr>
              <p:nvPr/>
            </p:nvSpPr>
            <p:spPr bwMode="auto">
              <a:xfrm flipH="1">
                <a:off x="1202" y="3113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7" name="Line 41"/>
              <p:cNvSpPr>
                <a:spLocks noChangeShapeType="1"/>
              </p:cNvSpPr>
              <p:nvPr/>
            </p:nvSpPr>
            <p:spPr bwMode="auto">
              <a:xfrm>
                <a:off x="1202" y="3113"/>
                <a:ext cx="90" cy="9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8" name="Line 42"/>
              <p:cNvSpPr>
                <a:spLocks noChangeShapeType="1"/>
              </p:cNvSpPr>
              <p:nvPr/>
            </p:nvSpPr>
            <p:spPr bwMode="auto">
              <a:xfrm>
                <a:off x="1247" y="3203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059" name="Rectangle 43"/>
              <p:cNvSpPr>
                <a:spLocks noChangeArrowheads="1"/>
              </p:cNvSpPr>
              <p:nvPr/>
            </p:nvSpPr>
            <p:spPr bwMode="auto">
              <a:xfrm>
                <a:off x="1156" y="3339"/>
                <a:ext cx="181" cy="181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1762" name="Group 190"/>
            <p:cNvGrpSpPr>
              <a:grpSpLocks/>
            </p:cNvGrpSpPr>
            <p:nvPr/>
          </p:nvGrpSpPr>
          <p:grpSpPr bwMode="auto">
            <a:xfrm>
              <a:off x="431" y="3067"/>
              <a:ext cx="635" cy="953"/>
              <a:chOff x="431" y="2976"/>
              <a:chExt cx="635" cy="953"/>
            </a:xfrm>
          </p:grpSpPr>
          <p:sp>
            <p:nvSpPr>
              <p:cNvPr id="86202" name="AutoShape 186"/>
              <p:cNvSpPr>
                <a:spLocks noChangeArrowheads="1"/>
              </p:cNvSpPr>
              <p:nvPr/>
            </p:nvSpPr>
            <p:spPr bwMode="auto">
              <a:xfrm>
                <a:off x="431" y="2976"/>
                <a:ext cx="635" cy="953"/>
              </a:xfrm>
              <a:prstGeom prst="can">
                <a:avLst>
                  <a:gd name="adj" fmla="val 37520"/>
                </a:avLst>
              </a:prstGeom>
              <a:gradFill rotWithShape="1">
                <a:gsLst>
                  <a:gs pos="0">
                    <a:schemeClr val="bg1">
                      <a:alpha val="999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3999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203" name="AutoShape 187"/>
              <p:cNvSpPr>
                <a:spLocks noChangeArrowheads="1"/>
              </p:cNvSpPr>
              <p:nvPr/>
            </p:nvSpPr>
            <p:spPr bwMode="auto">
              <a:xfrm>
                <a:off x="431" y="3113"/>
                <a:ext cx="635" cy="816"/>
              </a:xfrm>
              <a:prstGeom prst="can">
                <a:avLst>
                  <a:gd name="adj" fmla="val 32126"/>
                </a:avLst>
              </a:prstGeom>
              <a:gradFill rotWithShape="1">
                <a:gsLst>
                  <a:gs pos="0">
                    <a:srgbClr val="66CCFF">
                      <a:alpha val="25000"/>
                    </a:srgbClr>
                  </a:gs>
                  <a:gs pos="100000">
                    <a:srgbClr val="66CCFF">
                      <a:alpha val="3800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6204" name="Line 188"/>
            <p:cNvSpPr>
              <a:spLocks noChangeShapeType="1"/>
            </p:cNvSpPr>
            <p:nvPr/>
          </p:nvSpPr>
          <p:spPr bwMode="auto">
            <a:xfrm>
              <a:off x="295" y="1797"/>
              <a:ext cx="0" cy="2132"/>
            </a:xfrm>
            <a:prstGeom prst="lin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207" name="Line 191"/>
            <p:cNvSpPr>
              <a:spLocks noChangeShapeType="1"/>
            </p:cNvSpPr>
            <p:nvPr/>
          </p:nvSpPr>
          <p:spPr bwMode="auto">
            <a:xfrm>
              <a:off x="158" y="2115"/>
              <a:ext cx="862" cy="0"/>
            </a:xfrm>
            <a:prstGeom prst="lin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210" name="Line 194"/>
            <p:cNvSpPr>
              <a:spLocks noChangeShapeType="1"/>
            </p:cNvSpPr>
            <p:nvPr/>
          </p:nvSpPr>
          <p:spPr bwMode="auto">
            <a:xfrm>
              <a:off x="703" y="2024"/>
              <a:ext cx="0" cy="272"/>
            </a:xfrm>
            <a:prstGeom prst="lin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211" name="Oval 195"/>
            <p:cNvSpPr>
              <a:spLocks noChangeArrowheads="1"/>
            </p:cNvSpPr>
            <p:nvPr/>
          </p:nvSpPr>
          <p:spPr bwMode="auto">
            <a:xfrm>
              <a:off x="657" y="2024"/>
              <a:ext cx="92" cy="90"/>
            </a:xfrm>
            <a:prstGeom prst="ellipse">
              <a:avLst/>
            </a:prstGeom>
            <a:solidFill>
              <a:srgbClr val="4D4D4D"/>
            </a:solidFill>
            <a:ln w="9525" algn="ctr">
              <a:round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4D4D4D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202"/>
          <p:cNvGrpSpPr>
            <a:grpSpLocks/>
          </p:cNvGrpSpPr>
          <p:nvPr/>
        </p:nvGrpSpPr>
        <p:grpSpPr bwMode="auto">
          <a:xfrm>
            <a:off x="2916238" y="4581525"/>
            <a:ext cx="5543550" cy="2016125"/>
            <a:chOff x="1837" y="2886"/>
            <a:chExt cx="3492" cy="1270"/>
          </a:xfrm>
        </p:grpSpPr>
        <p:sp>
          <p:nvSpPr>
            <p:cNvPr id="86213" name="Line 197"/>
            <p:cNvSpPr>
              <a:spLocks noChangeShapeType="1"/>
            </p:cNvSpPr>
            <p:nvPr/>
          </p:nvSpPr>
          <p:spPr bwMode="auto">
            <a:xfrm flipV="1">
              <a:off x="1837" y="2886"/>
              <a:ext cx="0" cy="127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214" name="Line 198"/>
            <p:cNvSpPr>
              <a:spLocks noChangeShapeType="1"/>
            </p:cNvSpPr>
            <p:nvPr/>
          </p:nvSpPr>
          <p:spPr bwMode="auto">
            <a:xfrm>
              <a:off x="1837" y="3521"/>
              <a:ext cx="349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6215" name="Freeform 199"/>
            <p:cNvSpPr>
              <a:spLocks/>
            </p:cNvSpPr>
            <p:nvPr/>
          </p:nvSpPr>
          <p:spPr bwMode="auto">
            <a:xfrm>
              <a:off x="1837" y="3067"/>
              <a:ext cx="2812" cy="8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7" y="862"/>
                </a:cxn>
                <a:cxn ang="0">
                  <a:pos x="499" y="91"/>
                </a:cxn>
                <a:cxn ang="0">
                  <a:pos x="771" y="771"/>
                </a:cxn>
                <a:cxn ang="0">
                  <a:pos x="998" y="227"/>
                </a:cxn>
                <a:cxn ang="0">
                  <a:pos x="1134" y="635"/>
                </a:cxn>
                <a:cxn ang="0">
                  <a:pos x="1315" y="318"/>
                </a:cxn>
                <a:cxn ang="0">
                  <a:pos x="1406" y="545"/>
                </a:cxn>
                <a:cxn ang="0">
                  <a:pos x="1497" y="363"/>
                </a:cxn>
                <a:cxn ang="0">
                  <a:pos x="1587" y="499"/>
                </a:cxn>
                <a:cxn ang="0">
                  <a:pos x="1633" y="408"/>
                </a:cxn>
                <a:cxn ang="0">
                  <a:pos x="1723" y="454"/>
                </a:cxn>
              </a:cxnLst>
              <a:rect l="0" t="0" r="r" b="b"/>
              <a:pathLst>
                <a:path w="1723" h="877">
                  <a:moveTo>
                    <a:pt x="0" y="0"/>
                  </a:moveTo>
                  <a:cubicBezTo>
                    <a:pt x="72" y="423"/>
                    <a:pt x="144" y="847"/>
                    <a:pt x="227" y="862"/>
                  </a:cubicBezTo>
                  <a:cubicBezTo>
                    <a:pt x="310" y="877"/>
                    <a:pt x="408" y="106"/>
                    <a:pt x="499" y="91"/>
                  </a:cubicBezTo>
                  <a:cubicBezTo>
                    <a:pt x="590" y="76"/>
                    <a:pt x="688" y="748"/>
                    <a:pt x="771" y="771"/>
                  </a:cubicBezTo>
                  <a:cubicBezTo>
                    <a:pt x="854" y="794"/>
                    <a:pt x="937" y="250"/>
                    <a:pt x="998" y="227"/>
                  </a:cubicBezTo>
                  <a:cubicBezTo>
                    <a:pt x="1059" y="204"/>
                    <a:pt x="1081" y="620"/>
                    <a:pt x="1134" y="635"/>
                  </a:cubicBezTo>
                  <a:cubicBezTo>
                    <a:pt x="1187" y="650"/>
                    <a:pt x="1270" y="333"/>
                    <a:pt x="1315" y="318"/>
                  </a:cubicBezTo>
                  <a:cubicBezTo>
                    <a:pt x="1360" y="303"/>
                    <a:pt x="1376" y="538"/>
                    <a:pt x="1406" y="545"/>
                  </a:cubicBezTo>
                  <a:cubicBezTo>
                    <a:pt x="1436" y="552"/>
                    <a:pt x="1467" y="371"/>
                    <a:pt x="1497" y="363"/>
                  </a:cubicBezTo>
                  <a:cubicBezTo>
                    <a:pt x="1527" y="355"/>
                    <a:pt x="1564" y="492"/>
                    <a:pt x="1587" y="499"/>
                  </a:cubicBezTo>
                  <a:cubicBezTo>
                    <a:pt x="1610" y="506"/>
                    <a:pt x="1610" y="415"/>
                    <a:pt x="1633" y="408"/>
                  </a:cubicBezTo>
                  <a:cubicBezTo>
                    <a:pt x="1656" y="401"/>
                    <a:pt x="1716" y="446"/>
                    <a:pt x="1723" y="454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6216" name="Text Box 200"/>
          <p:cNvSpPr txBox="1">
            <a:spLocks noChangeArrowheads="1"/>
          </p:cNvSpPr>
          <p:nvPr/>
        </p:nvSpPr>
        <p:spPr bwMode="auto">
          <a:xfrm>
            <a:off x="8027988" y="5516563"/>
            <a:ext cx="9366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217" name="Text Box 201"/>
          <p:cNvSpPr txBox="1">
            <a:spLocks noChangeArrowheads="1"/>
          </p:cNvSpPr>
          <p:nvPr/>
        </p:nvSpPr>
        <p:spPr bwMode="auto">
          <a:xfrm>
            <a:off x="2124075" y="4508500"/>
            <a:ext cx="863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x(t)</a:t>
            </a:r>
            <a:endParaRPr lang="ru-RU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60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6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6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6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7" grpId="0" build="allAtOnce" animBg="1"/>
      <p:bldP spid="86216" grpId="0"/>
      <p:bldP spid="862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  <a:latin typeface="Comic Sans MS" pitchFamily="66" charset="0"/>
              </a:rPr>
              <a:t>Использование  колебаний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052513"/>
            <a:ext cx="8101012" cy="53736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Comic Sans MS" pitchFamily="66" charset="0"/>
              </a:rPr>
              <a:t>  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Для чего нужны знания физики, порой такие сложные?</a:t>
            </a:r>
          </a:p>
        </p:txBody>
      </p:sp>
      <p:pic>
        <p:nvPicPr>
          <p:cNvPr id="87045" name="Picture 5" descr="question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1268413"/>
            <a:ext cx="122237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1187450" y="2492375"/>
            <a:ext cx="3671888" cy="1081088"/>
            <a:chOff x="748" y="1570"/>
            <a:chExt cx="2313" cy="726"/>
          </a:xfrm>
        </p:grpSpPr>
        <p:sp>
          <p:nvSpPr>
            <p:cNvPr id="87046" name="Oval 6"/>
            <p:cNvSpPr>
              <a:spLocks noChangeArrowheads="1"/>
            </p:cNvSpPr>
            <p:nvPr/>
          </p:nvSpPr>
          <p:spPr bwMode="auto">
            <a:xfrm rot="199450">
              <a:off x="748" y="1570"/>
              <a:ext cx="2313" cy="72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scene3d>
              <a:camera prst="legacyObliqueTopRight">
                <a:rot lat="20099999" lon="18600000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047" name="Text Box 7"/>
            <p:cNvSpPr txBox="1">
              <a:spLocks noChangeArrowheads="1"/>
            </p:cNvSpPr>
            <p:nvPr/>
          </p:nvSpPr>
          <p:spPr bwMode="auto">
            <a:xfrm>
              <a:off x="839" y="1752"/>
              <a:ext cx="2087" cy="3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3" action="ppaction://hlinksldjump"/>
                </a:rPr>
                <a:t>Маятниковые часы</a:t>
              </a:r>
              <a:endParaRPr lang="ru-RU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87055" name="Line 15"/>
          <p:cNvSpPr>
            <a:spLocks noChangeShapeType="1"/>
          </p:cNvSpPr>
          <p:nvPr/>
        </p:nvSpPr>
        <p:spPr bwMode="auto">
          <a:xfrm flipH="1">
            <a:off x="3348038" y="2133600"/>
            <a:ext cx="4175125" cy="719138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 rot="1650850">
            <a:off x="3276600" y="5245100"/>
            <a:ext cx="1152525" cy="1612900"/>
            <a:chOff x="2284" y="3290"/>
            <a:chExt cx="726" cy="1016"/>
          </a:xfrm>
        </p:grpSpPr>
        <p:sp>
          <p:nvSpPr>
            <p:cNvPr id="87076" name="AutoShape 36"/>
            <p:cNvSpPr>
              <a:spLocks noChangeArrowheads="1"/>
            </p:cNvSpPr>
            <p:nvPr/>
          </p:nvSpPr>
          <p:spPr bwMode="auto">
            <a:xfrm rot="-1804871">
              <a:off x="2284" y="3290"/>
              <a:ext cx="726" cy="1016"/>
            </a:xfrm>
            <a:prstGeom prst="downArrow">
              <a:avLst>
                <a:gd name="adj1" fmla="val 38148"/>
                <a:gd name="adj2" fmla="val 43772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A3F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077" name="Text Box 37"/>
            <p:cNvSpPr txBox="1">
              <a:spLocks noChangeArrowheads="1"/>
            </p:cNvSpPr>
            <p:nvPr/>
          </p:nvSpPr>
          <p:spPr bwMode="auto">
            <a:xfrm rot="3594730">
              <a:off x="2251" y="3601"/>
              <a:ext cx="81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hlinkClick r:id="rId4" action="ppaction://hlinksldjump"/>
                </a:rPr>
                <a:t>итог</a:t>
              </a:r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900113" y="4076700"/>
            <a:ext cx="2663825" cy="1079500"/>
            <a:chOff x="521" y="2750"/>
            <a:chExt cx="1678" cy="680"/>
          </a:xfrm>
        </p:grpSpPr>
        <p:sp>
          <p:nvSpPr>
            <p:cNvPr id="87079" name="Oval 39"/>
            <p:cNvSpPr>
              <a:spLocks noChangeArrowheads="1"/>
            </p:cNvSpPr>
            <p:nvPr/>
          </p:nvSpPr>
          <p:spPr bwMode="auto">
            <a:xfrm>
              <a:off x="521" y="2750"/>
              <a:ext cx="1633" cy="680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ObliqueTopRight">
                <a:rot lat="18600000" lon="19499999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080" name="Text Box 40"/>
            <p:cNvSpPr txBox="1">
              <a:spLocks noChangeArrowheads="1"/>
            </p:cNvSpPr>
            <p:nvPr/>
          </p:nvSpPr>
          <p:spPr bwMode="auto">
            <a:xfrm rot="1113619">
              <a:off x="521" y="2886"/>
              <a:ext cx="167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5" action="ppaction://hlinksldjump"/>
                </a:rPr>
                <a:t>частотомер</a:t>
              </a:r>
              <a:endPara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3995738" y="4292600"/>
            <a:ext cx="2663825" cy="1152525"/>
            <a:chOff x="2517" y="2704"/>
            <a:chExt cx="1678" cy="726"/>
          </a:xfrm>
        </p:grpSpPr>
        <p:sp>
          <p:nvSpPr>
            <p:cNvPr id="87081" name="Oval 41"/>
            <p:cNvSpPr>
              <a:spLocks noChangeArrowheads="1"/>
            </p:cNvSpPr>
            <p:nvPr/>
          </p:nvSpPr>
          <p:spPr bwMode="auto">
            <a:xfrm>
              <a:off x="2517" y="2704"/>
              <a:ext cx="1678" cy="72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ObliqueTopRight">
                <a:rot lat="18300000" lon="20699999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082" name="Text Box 42"/>
            <p:cNvSpPr txBox="1">
              <a:spLocks noChangeArrowheads="1"/>
            </p:cNvSpPr>
            <p:nvPr/>
          </p:nvSpPr>
          <p:spPr bwMode="auto">
            <a:xfrm rot="842174">
              <a:off x="2699" y="2931"/>
              <a:ext cx="127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6" action="ppaction://hlinksldjump"/>
                </a:rPr>
                <a:t>резонанс</a:t>
              </a:r>
              <a:endPara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588125" y="5013325"/>
            <a:ext cx="2376488" cy="1008063"/>
            <a:chOff x="4150" y="3521"/>
            <a:chExt cx="1497" cy="635"/>
          </a:xfrm>
        </p:grpSpPr>
        <p:sp>
          <p:nvSpPr>
            <p:cNvPr id="87083" name="Oval 43"/>
            <p:cNvSpPr>
              <a:spLocks noChangeArrowheads="1"/>
            </p:cNvSpPr>
            <p:nvPr/>
          </p:nvSpPr>
          <p:spPr bwMode="auto">
            <a:xfrm>
              <a:off x="4150" y="3521"/>
              <a:ext cx="1497" cy="63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ObliqueTopRight">
                <a:rot lat="17699998" lon="0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084" name="Text Box 44"/>
            <p:cNvSpPr txBox="1">
              <a:spLocks noChangeArrowheads="1"/>
            </p:cNvSpPr>
            <p:nvPr/>
          </p:nvSpPr>
          <p:spPr bwMode="auto">
            <a:xfrm rot="454333">
              <a:off x="4150" y="3702"/>
              <a:ext cx="145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7" action="ppaction://hlinksldjump"/>
                </a:rPr>
                <a:t>качели</a:t>
              </a:r>
              <a:endPara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87074" name="Line 34"/>
          <p:cNvSpPr>
            <a:spLocks noChangeShapeType="1"/>
          </p:cNvSpPr>
          <p:nvPr/>
        </p:nvSpPr>
        <p:spPr bwMode="auto">
          <a:xfrm flipH="1">
            <a:off x="7885113" y="2205038"/>
            <a:ext cx="287337" cy="316865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67" name="Line 27"/>
          <p:cNvSpPr>
            <a:spLocks noChangeShapeType="1"/>
          </p:cNvSpPr>
          <p:nvPr/>
        </p:nvSpPr>
        <p:spPr bwMode="auto">
          <a:xfrm flipH="1">
            <a:off x="5508625" y="2276475"/>
            <a:ext cx="2519363" cy="230505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63" name="Line 23"/>
          <p:cNvSpPr>
            <a:spLocks noChangeShapeType="1"/>
          </p:cNvSpPr>
          <p:nvPr/>
        </p:nvSpPr>
        <p:spPr bwMode="auto">
          <a:xfrm flipH="1">
            <a:off x="2700338" y="2205038"/>
            <a:ext cx="5329237" cy="22320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250825" y="5516563"/>
            <a:ext cx="3276600" cy="863600"/>
            <a:chOff x="158" y="3475"/>
            <a:chExt cx="2064" cy="544"/>
          </a:xfrm>
        </p:grpSpPr>
        <p:sp>
          <p:nvSpPr>
            <p:cNvPr id="87090" name="Oval 50"/>
            <p:cNvSpPr>
              <a:spLocks noChangeArrowheads="1"/>
            </p:cNvSpPr>
            <p:nvPr/>
          </p:nvSpPr>
          <p:spPr bwMode="auto">
            <a:xfrm>
              <a:off x="158" y="3475"/>
              <a:ext cx="2064" cy="544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round/>
              <a:headEnd/>
              <a:tailEnd/>
            </a:ln>
            <a:effectLst/>
            <a:scene3d>
              <a:camera prst="legacyPerspectiveFront">
                <a:rot lat="20099999" lon="2009999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091" name="Text Box 51"/>
            <p:cNvSpPr txBox="1">
              <a:spLocks noChangeArrowheads="1"/>
            </p:cNvSpPr>
            <p:nvPr/>
          </p:nvSpPr>
          <p:spPr bwMode="auto">
            <a:xfrm rot="992806">
              <a:off x="340" y="3566"/>
              <a:ext cx="167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effectLst>
                    <a:outerShdw blurRad="38100" dist="38100" dir="2700000" algn="tl">
                      <a:srgbClr val="FFFFFF"/>
                    </a:outerShdw>
                  </a:effectLst>
                  <a:hlinkClick r:id="rId8" action="ppaction://hlinkfile"/>
                </a:rPr>
                <a:t>динамик</a:t>
              </a:r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87093" name="Line 53"/>
          <p:cNvSpPr>
            <a:spLocks noChangeShapeType="1"/>
          </p:cNvSpPr>
          <p:nvPr/>
        </p:nvSpPr>
        <p:spPr bwMode="auto">
          <a:xfrm flipH="1">
            <a:off x="2195513" y="2276475"/>
            <a:ext cx="5832475" cy="360045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7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7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7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7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50000">
              <a:srgbClr val="00FFFF"/>
            </a:gs>
            <a:gs pos="100000">
              <a:srgbClr val="57D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404813"/>
            <a:ext cx="7543800" cy="4176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00FF"/>
                </a:solidFill>
                <a:latin typeface="Comic Sans MS" pitchFamily="66" charset="0"/>
              </a:rPr>
              <a:t>Если колебательная система черпает энергию порциями от внешнего источника ( в котором колебания не совершаются), то в системе возбуждаются</a:t>
            </a:r>
            <a:r>
              <a:rPr lang="ru-RU" b="1" smtClean="0">
                <a:solidFill>
                  <a:srgbClr val="AC0000"/>
                </a:solidFill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EA0000"/>
                </a:solidFill>
                <a:latin typeface="Comic Sans MS" pitchFamily="66" charset="0"/>
              </a:rPr>
              <a:t>автоколебания,</a:t>
            </a:r>
            <a:r>
              <a:rPr lang="ru-RU" b="1" smtClean="0"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0000FF"/>
                </a:solidFill>
                <a:latin typeface="Comic Sans MS" pitchFamily="66" charset="0"/>
              </a:rPr>
              <a:t>причем она получает энергию с частотой, равной</a:t>
            </a:r>
            <a:r>
              <a:rPr lang="ru-RU" b="1" smtClean="0"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EA0000"/>
                </a:solidFill>
                <a:latin typeface="Comic Sans MS" pitchFamily="66" charset="0"/>
              </a:rPr>
              <a:t>собственной</a:t>
            </a:r>
            <a:r>
              <a:rPr lang="ru-RU" b="1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0000FF"/>
                </a:solidFill>
                <a:latin typeface="Comic Sans MS" pitchFamily="66" charset="0"/>
              </a:rPr>
              <a:t>частоте колебательной системы.</a:t>
            </a:r>
          </a:p>
        </p:txBody>
      </p:sp>
      <p:sp>
        <p:nvSpPr>
          <p:cNvPr id="103428" name="AutoShape 4"/>
          <p:cNvSpPr>
            <a:spLocks noChangeArrowheads="1"/>
          </p:cNvSpPr>
          <p:nvPr/>
        </p:nvSpPr>
        <p:spPr bwMode="auto">
          <a:xfrm>
            <a:off x="4356100" y="4724400"/>
            <a:ext cx="792163" cy="1081088"/>
          </a:xfrm>
          <a:prstGeom prst="downArrow">
            <a:avLst>
              <a:gd name="adj1" fmla="val 50000"/>
              <a:gd name="adj2" fmla="val 34118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8000">
    <p:wheel spokes="1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1.94444E-6 5.78035E-8 L -0.00382 0.466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/>
      <p:bldP spid="103428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57DFFF"/>
            </a:gs>
            <a:gs pos="100000">
              <a:srgbClr val="00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827088" y="549275"/>
            <a:ext cx="6519862" cy="1366838"/>
            <a:chOff x="521" y="346"/>
            <a:chExt cx="4107" cy="861"/>
          </a:xfrm>
        </p:grpSpPr>
        <p:sp>
          <p:nvSpPr>
            <p:cNvPr id="104452" name="Rectangle 4"/>
            <p:cNvSpPr>
              <a:spLocks noChangeArrowheads="1"/>
            </p:cNvSpPr>
            <p:nvPr/>
          </p:nvSpPr>
          <p:spPr bwMode="auto">
            <a:xfrm>
              <a:off x="521" y="346"/>
              <a:ext cx="4107" cy="861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Bottom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53" name="Text Box 5"/>
            <p:cNvSpPr txBox="1">
              <a:spLocks noChangeArrowheads="1"/>
            </p:cNvSpPr>
            <p:nvPr/>
          </p:nvSpPr>
          <p:spPr bwMode="auto">
            <a:xfrm>
              <a:off x="567" y="436"/>
              <a:ext cx="4037" cy="750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600">
                  <a:solidFill>
                    <a:srgbClr val="EA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Автоколебательная  система</a:t>
              </a: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 rot="-513251">
            <a:off x="179388" y="4149725"/>
            <a:ext cx="2232025" cy="1152525"/>
            <a:chOff x="249" y="2069"/>
            <a:chExt cx="1406" cy="726"/>
          </a:xfrm>
        </p:grpSpPr>
        <p:sp>
          <p:nvSpPr>
            <p:cNvPr id="104454" name="Rectangle 6"/>
            <p:cNvSpPr>
              <a:spLocks noChangeArrowheads="1"/>
            </p:cNvSpPr>
            <p:nvPr/>
          </p:nvSpPr>
          <p:spPr bwMode="auto">
            <a:xfrm rot="1277995">
              <a:off x="249" y="2069"/>
              <a:ext cx="1406" cy="726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Front">
                <a:rot lat="20099999" lon="20099999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55" name="Text Box 7"/>
            <p:cNvSpPr txBox="1">
              <a:spLocks noChangeArrowheads="1"/>
            </p:cNvSpPr>
            <p:nvPr/>
          </p:nvSpPr>
          <p:spPr bwMode="auto">
            <a:xfrm rot="1571278">
              <a:off x="247" y="2155"/>
              <a:ext cx="1315" cy="518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EA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Источник энергии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3348038" y="4797425"/>
            <a:ext cx="2087562" cy="1225550"/>
            <a:chOff x="2064" y="2976"/>
            <a:chExt cx="1315" cy="772"/>
          </a:xfrm>
        </p:grpSpPr>
        <p:sp>
          <p:nvSpPr>
            <p:cNvPr id="104456" name="Rectangle 8"/>
            <p:cNvSpPr>
              <a:spLocks noChangeArrowheads="1"/>
            </p:cNvSpPr>
            <p:nvPr/>
          </p:nvSpPr>
          <p:spPr bwMode="auto">
            <a:xfrm>
              <a:off x="2064" y="2976"/>
              <a:ext cx="1315" cy="772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57" name="Text Box 9"/>
            <p:cNvSpPr txBox="1">
              <a:spLocks noChangeArrowheads="1"/>
            </p:cNvSpPr>
            <p:nvPr/>
          </p:nvSpPr>
          <p:spPr bwMode="auto">
            <a:xfrm>
              <a:off x="2154" y="3203"/>
              <a:ext cx="1089" cy="288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EA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клапан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156325" y="4652963"/>
            <a:ext cx="2808288" cy="1368425"/>
            <a:chOff x="3878" y="2931"/>
            <a:chExt cx="1769" cy="862"/>
          </a:xfrm>
        </p:grpSpPr>
        <p:sp>
          <p:nvSpPr>
            <p:cNvPr id="104458" name="Rectangle 10"/>
            <p:cNvSpPr>
              <a:spLocks noChangeArrowheads="1"/>
            </p:cNvSpPr>
            <p:nvPr/>
          </p:nvSpPr>
          <p:spPr bwMode="auto">
            <a:xfrm>
              <a:off x="3878" y="2931"/>
              <a:ext cx="1769" cy="862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TopRight">
                <a:rot lat="0" lon="600000" rev="0"/>
              </a:camera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59" name="Text Box 11"/>
            <p:cNvSpPr txBox="1">
              <a:spLocks noChangeArrowheads="1"/>
            </p:cNvSpPr>
            <p:nvPr/>
          </p:nvSpPr>
          <p:spPr bwMode="auto">
            <a:xfrm>
              <a:off x="4014" y="3113"/>
              <a:ext cx="1542" cy="518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EA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Колебательная  система</a:t>
              </a:r>
            </a:p>
          </p:txBody>
        </p:sp>
      </p:grpSp>
      <p:sp>
        <p:nvSpPr>
          <p:cNvPr id="104465" name="Line 17"/>
          <p:cNvSpPr>
            <a:spLocks noChangeShapeType="1"/>
          </p:cNvSpPr>
          <p:nvPr/>
        </p:nvSpPr>
        <p:spPr bwMode="auto">
          <a:xfrm>
            <a:off x="1547813" y="4868863"/>
            <a:ext cx="1800225" cy="288925"/>
          </a:xfrm>
          <a:prstGeom prst="line">
            <a:avLst/>
          </a:prstGeom>
          <a:noFill/>
          <a:ln w="76200">
            <a:solidFill>
              <a:srgbClr val="EA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>
            <a:off x="5508625" y="5229225"/>
            <a:ext cx="792163" cy="0"/>
          </a:xfrm>
          <a:prstGeom prst="line">
            <a:avLst/>
          </a:prstGeom>
          <a:noFill/>
          <a:ln w="76200">
            <a:solidFill>
              <a:srgbClr val="EA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4427538" y="2276475"/>
            <a:ext cx="3384550" cy="2374900"/>
            <a:chOff x="2835" y="1480"/>
            <a:chExt cx="2132" cy="1496"/>
          </a:xfrm>
        </p:grpSpPr>
        <p:sp>
          <p:nvSpPr>
            <p:cNvPr id="104462" name="Line 14"/>
            <p:cNvSpPr>
              <a:spLocks noChangeShapeType="1"/>
            </p:cNvSpPr>
            <p:nvPr/>
          </p:nvSpPr>
          <p:spPr bwMode="auto">
            <a:xfrm flipV="1">
              <a:off x="4740" y="2341"/>
              <a:ext cx="0" cy="590"/>
            </a:xfrm>
            <a:prstGeom prst="line">
              <a:avLst/>
            </a:prstGeom>
            <a:noFill/>
            <a:ln w="76200">
              <a:solidFill>
                <a:srgbClr val="EA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3" name="Line 15"/>
            <p:cNvSpPr>
              <a:spLocks noChangeShapeType="1"/>
            </p:cNvSpPr>
            <p:nvPr/>
          </p:nvSpPr>
          <p:spPr bwMode="auto">
            <a:xfrm flipH="1">
              <a:off x="2971" y="2341"/>
              <a:ext cx="1769" cy="0"/>
            </a:xfrm>
            <a:prstGeom prst="line">
              <a:avLst/>
            </a:prstGeom>
            <a:noFill/>
            <a:ln w="76200">
              <a:solidFill>
                <a:srgbClr val="EA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4" name="Line 16"/>
            <p:cNvSpPr>
              <a:spLocks noChangeShapeType="1"/>
            </p:cNvSpPr>
            <p:nvPr/>
          </p:nvSpPr>
          <p:spPr bwMode="auto">
            <a:xfrm>
              <a:off x="2971" y="2341"/>
              <a:ext cx="0" cy="635"/>
            </a:xfrm>
            <a:prstGeom prst="line">
              <a:avLst/>
            </a:prstGeom>
            <a:noFill/>
            <a:ln w="76200">
              <a:solidFill>
                <a:srgbClr val="EA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8" name="Text Box 20"/>
            <p:cNvSpPr txBox="1">
              <a:spLocks noChangeArrowheads="1"/>
            </p:cNvSpPr>
            <p:nvPr/>
          </p:nvSpPr>
          <p:spPr bwMode="auto">
            <a:xfrm>
              <a:off x="2835" y="1480"/>
              <a:ext cx="2132" cy="333"/>
            </a:xfrm>
            <a:prstGeom prst="rect">
              <a:avLst/>
            </a:prstGeom>
            <a:gradFill rotWithShape="1">
              <a:gsLst>
                <a:gs pos="0">
                  <a:srgbClr val="00CC00"/>
                </a:gs>
                <a:gs pos="50000">
                  <a:srgbClr val="FFFF00"/>
                </a:gs>
                <a:gs pos="100000">
                  <a:srgbClr val="00CC00"/>
                </a:gs>
              </a:gsLst>
              <a:lin ang="5400000" scaled="1"/>
            </a:gradFill>
            <a:ln w="9525" algn="ctr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>
                  <a:solidFill>
                    <a:srgbClr val="EA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Обратная связь</a:t>
              </a:r>
            </a:p>
          </p:txBody>
        </p:sp>
      </p:grpSp>
    </p:spTree>
  </p:cSld>
  <p:clrMapOvr>
    <a:masterClrMapping/>
  </p:clrMapOvr>
  <p:transition spd="slow">
    <p:cover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4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4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Маятниковые   часы</a:t>
            </a:r>
          </a:p>
        </p:txBody>
      </p:sp>
      <p:pic>
        <p:nvPicPr>
          <p:cNvPr id="35843" name="Picture 4" descr="2-5-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73238"/>
            <a:ext cx="3887787" cy="417671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4787900" y="1916113"/>
            <a:ext cx="3887788" cy="4108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Источником энергии служит гиря, поднятая на определенную высоту. Через анкер она толчками с помощью ходового колеса передает маятнику энергию, поддерживая незатухающими его колебания.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580063" y="1557338"/>
            <a:ext cx="2159000" cy="4608512"/>
            <a:chOff x="930" y="890"/>
            <a:chExt cx="1360" cy="2903"/>
          </a:xfrm>
        </p:grpSpPr>
        <p:sp>
          <p:nvSpPr>
            <p:cNvPr id="92182" name="AutoShape 22" descr="142"/>
            <p:cNvSpPr>
              <a:spLocks noChangeArrowheads="1"/>
            </p:cNvSpPr>
            <p:nvPr/>
          </p:nvSpPr>
          <p:spPr bwMode="auto">
            <a:xfrm>
              <a:off x="930" y="890"/>
              <a:ext cx="1360" cy="2903"/>
            </a:xfrm>
            <a:prstGeom prst="roundRect">
              <a:avLst>
                <a:gd name="adj" fmla="val 16667"/>
              </a:avLst>
            </a:prstGeom>
            <a:blipFill dpi="0" rotWithShape="1">
              <a:blip r:embed="rId3"/>
              <a:srcRect/>
              <a:stretch>
                <a:fillRect/>
              </a:stretch>
            </a:blip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000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3" name="AutoShape 23"/>
            <p:cNvSpPr>
              <a:spLocks noChangeArrowheads="1"/>
            </p:cNvSpPr>
            <p:nvPr/>
          </p:nvSpPr>
          <p:spPr bwMode="auto">
            <a:xfrm>
              <a:off x="1156" y="2205"/>
              <a:ext cx="908" cy="14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8000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4" name="AutoShape 24"/>
            <p:cNvSpPr>
              <a:spLocks noChangeArrowheads="1"/>
            </p:cNvSpPr>
            <p:nvPr/>
          </p:nvSpPr>
          <p:spPr bwMode="auto">
            <a:xfrm>
              <a:off x="1156" y="1117"/>
              <a:ext cx="908" cy="81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4000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5" name="Line 25"/>
            <p:cNvSpPr>
              <a:spLocks noChangeShapeType="1"/>
            </p:cNvSpPr>
            <p:nvPr/>
          </p:nvSpPr>
          <p:spPr bwMode="auto">
            <a:xfrm flipV="1">
              <a:off x="1610" y="1344"/>
              <a:ext cx="181" cy="181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6" name="Line 26"/>
            <p:cNvSpPr>
              <a:spLocks noChangeShapeType="1"/>
            </p:cNvSpPr>
            <p:nvPr/>
          </p:nvSpPr>
          <p:spPr bwMode="auto">
            <a:xfrm>
              <a:off x="1610" y="1525"/>
              <a:ext cx="272" cy="227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7" name="Line 27"/>
            <p:cNvSpPr>
              <a:spLocks noChangeShapeType="1"/>
            </p:cNvSpPr>
            <p:nvPr/>
          </p:nvSpPr>
          <p:spPr bwMode="auto">
            <a:xfrm>
              <a:off x="1610" y="1162"/>
              <a:ext cx="0" cy="91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8" name="Line 28"/>
            <p:cNvSpPr>
              <a:spLocks noChangeShapeType="1"/>
            </p:cNvSpPr>
            <p:nvPr/>
          </p:nvSpPr>
          <p:spPr bwMode="auto">
            <a:xfrm>
              <a:off x="1927" y="1525"/>
              <a:ext cx="91" cy="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89" name="Line 29"/>
            <p:cNvSpPr>
              <a:spLocks noChangeShapeType="1"/>
            </p:cNvSpPr>
            <p:nvPr/>
          </p:nvSpPr>
          <p:spPr bwMode="auto">
            <a:xfrm>
              <a:off x="1610" y="1752"/>
              <a:ext cx="0" cy="9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90" name="Line 30"/>
            <p:cNvSpPr>
              <a:spLocks noChangeShapeType="1"/>
            </p:cNvSpPr>
            <p:nvPr/>
          </p:nvSpPr>
          <p:spPr bwMode="auto">
            <a:xfrm>
              <a:off x="1247" y="1525"/>
              <a:ext cx="91" cy="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5868" name="Picture 31" descr="PENDULUM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56" y="2251"/>
              <a:ext cx="908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192" name="PubBanner"/>
            <p:cNvSpPr>
              <a:spLocks noEditPoints="1" noChangeArrowheads="1"/>
            </p:cNvSpPr>
            <p:nvPr/>
          </p:nvSpPr>
          <p:spPr bwMode="auto">
            <a:xfrm rot="10800000">
              <a:off x="1338" y="2205"/>
              <a:ext cx="545" cy="272"/>
            </a:xfrm>
            <a:custGeom>
              <a:avLst/>
              <a:gdLst>
                <a:gd name="T0" fmla="*/ 10800 w 21600"/>
                <a:gd name="T1" fmla="*/ 0 h 21600"/>
                <a:gd name="T2" fmla="*/ 684 w 21600"/>
                <a:gd name="T3" fmla="*/ 13728 h 21600"/>
                <a:gd name="T4" fmla="*/ 10800 w 21600"/>
                <a:gd name="T5" fmla="*/ 12549 h 21600"/>
                <a:gd name="T6" fmla="*/ 20928 w 21600"/>
                <a:gd name="T7" fmla="*/ 13728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826 w 21600"/>
                <a:gd name="T13" fmla="*/ 4525 h 21600"/>
                <a:gd name="T14" fmla="*/ 18785 w 21600"/>
                <a:gd name="T15" fmla="*/ 1254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85" y="4525"/>
                  </a:moveTo>
                  <a:cubicBezTo>
                    <a:pt x="18684" y="3891"/>
                    <a:pt x="18494" y="3359"/>
                    <a:pt x="18152" y="2776"/>
                  </a:cubicBezTo>
                  <a:cubicBezTo>
                    <a:pt x="17708" y="2243"/>
                    <a:pt x="17125" y="1749"/>
                    <a:pt x="16453" y="1318"/>
                  </a:cubicBezTo>
                  <a:cubicBezTo>
                    <a:pt x="15667" y="925"/>
                    <a:pt x="14792" y="583"/>
                    <a:pt x="13816" y="342"/>
                  </a:cubicBezTo>
                  <a:cubicBezTo>
                    <a:pt x="12840" y="152"/>
                    <a:pt x="11826" y="0"/>
                    <a:pt x="10800" y="0"/>
                  </a:cubicBezTo>
                  <a:cubicBezTo>
                    <a:pt x="9735" y="0"/>
                    <a:pt x="8708" y="152"/>
                    <a:pt x="7732" y="342"/>
                  </a:cubicBezTo>
                  <a:cubicBezTo>
                    <a:pt x="6807" y="583"/>
                    <a:pt x="5932" y="925"/>
                    <a:pt x="5159" y="1318"/>
                  </a:cubicBezTo>
                  <a:cubicBezTo>
                    <a:pt x="4474" y="1749"/>
                    <a:pt x="3891" y="2243"/>
                    <a:pt x="3409" y="2776"/>
                  </a:cubicBezTo>
                  <a:cubicBezTo>
                    <a:pt x="3118" y="3359"/>
                    <a:pt x="2864" y="3891"/>
                    <a:pt x="2826" y="4525"/>
                  </a:cubicBezTo>
                  <a:lnTo>
                    <a:pt x="2826" y="6084"/>
                  </a:lnTo>
                  <a:lnTo>
                    <a:pt x="0" y="9152"/>
                  </a:lnTo>
                  <a:lnTo>
                    <a:pt x="684" y="13728"/>
                  </a:lnTo>
                  <a:lnTo>
                    <a:pt x="0" y="21600"/>
                  </a:lnTo>
                  <a:lnTo>
                    <a:pt x="2826" y="18684"/>
                  </a:lnTo>
                  <a:lnTo>
                    <a:pt x="2826" y="17074"/>
                  </a:lnTo>
                  <a:cubicBezTo>
                    <a:pt x="2864" y="16491"/>
                    <a:pt x="3118" y="15908"/>
                    <a:pt x="3409" y="15325"/>
                  </a:cubicBezTo>
                  <a:cubicBezTo>
                    <a:pt x="3891" y="14792"/>
                    <a:pt x="4474" y="14311"/>
                    <a:pt x="5159" y="13867"/>
                  </a:cubicBezTo>
                  <a:cubicBezTo>
                    <a:pt x="5932" y="13474"/>
                    <a:pt x="6807" y="13145"/>
                    <a:pt x="7732" y="12891"/>
                  </a:cubicBezTo>
                  <a:cubicBezTo>
                    <a:pt x="8708" y="12701"/>
                    <a:pt x="9735" y="12600"/>
                    <a:pt x="10800" y="12549"/>
                  </a:cubicBezTo>
                  <a:cubicBezTo>
                    <a:pt x="11826" y="12600"/>
                    <a:pt x="12840" y="12701"/>
                    <a:pt x="13816" y="12891"/>
                  </a:cubicBezTo>
                  <a:cubicBezTo>
                    <a:pt x="14792" y="13145"/>
                    <a:pt x="15667" y="13474"/>
                    <a:pt x="16453" y="13867"/>
                  </a:cubicBezTo>
                  <a:cubicBezTo>
                    <a:pt x="17125" y="14311"/>
                    <a:pt x="17708" y="14792"/>
                    <a:pt x="18152" y="15325"/>
                  </a:cubicBezTo>
                  <a:cubicBezTo>
                    <a:pt x="18494" y="15908"/>
                    <a:pt x="18684" y="16491"/>
                    <a:pt x="18785" y="17074"/>
                  </a:cubicBezTo>
                  <a:lnTo>
                    <a:pt x="18785" y="18684"/>
                  </a:lnTo>
                  <a:lnTo>
                    <a:pt x="21600" y="21600"/>
                  </a:lnTo>
                  <a:lnTo>
                    <a:pt x="20928" y="13728"/>
                  </a:lnTo>
                  <a:lnTo>
                    <a:pt x="21600" y="9152"/>
                  </a:lnTo>
                  <a:lnTo>
                    <a:pt x="18785" y="6084"/>
                  </a:lnTo>
                  <a:lnTo>
                    <a:pt x="18785" y="4525"/>
                  </a:lnTo>
                  <a:close/>
                </a:path>
              </a:pathLst>
            </a:custGeom>
            <a:gradFill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395288" y="188913"/>
            <a:ext cx="719137" cy="1439862"/>
            <a:chOff x="930" y="890"/>
            <a:chExt cx="1360" cy="2903"/>
          </a:xfrm>
        </p:grpSpPr>
        <p:sp>
          <p:nvSpPr>
            <p:cNvPr id="92194" name="AutoShape 34" descr="142"/>
            <p:cNvSpPr>
              <a:spLocks noChangeArrowheads="1"/>
            </p:cNvSpPr>
            <p:nvPr/>
          </p:nvSpPr>
          <p:spPr bwMode="auto">
            <a:xfrm>
              <a:off x="930" y="890"/>
              <a:ext cx="1360" cy="2903"/>
            </a:xfrm>
            <a:prstGeom prst="roundRect">
              <a:avLst>
                <a:gd name="adj" fmla="val 16667"/>
              </a:avLst>
            </a:prstGeom>
            <a:blipFill dpi="0" rotWithShape="1">
              <a:blip r:embed="rId3"/>
              <a:srcRect/>
              <a:stretch>
                <a:fillRect/>
              </a:stretch>
            </a:blip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800000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95" name="AutoShape 35"/>
            <p:cNvSpPr>
              <a:spLocks noChangeArrowheads="1"/>
            </p:cNvSpPr>
            <p:nvPr/>
          </p:nvSpPr>
          <p:spPr bwMode="auto">
            <a:xfrm>
              <a:off x="1155" y="2205"/>
              <a:ext cx="910" cy="14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8000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96" name="AutoShape 36"/>
            <p:cNvSpPr>
              <a:spLocks noChangeArrowheads="1"/>
            </p:cNvSpPr>
            <p:nvPr/>
          </p:nvSpPr>
          <p:spPr bwMode="auto">
            <a:xfrm>
              <a:off x="1155" y="1117"/>
              <a:ext cx="910" cy="81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4000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97" name="Line 37"/>
            <p:cNvSpPr>
              <a:spLocks noChangeShapeType="1"/>
            </p:cNvSpPr>
            <p:nvPr/>
          </p:nvSpPr>
          <p:spPr bwMode="auto">
            <a:xfrm flipV="1">
              <a:off x="1612" y="1344"/>
              <a:ext cx="180" cy="179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98" name="Line 38"/>
            <p:cNvSpPr>
              <a:spLocks noChangeShapeType="1"/>
            </p:cNvSpPr>
            <p:nvPr/>
          </p:nvSpPr>
          <p:spPr bwMode="auto">
            <a:xfrm>
              <a:off x="1612" y="1524"/>
              <a:ext cx="270" cy="227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199" name="Line 39"/>
            <p:cNvSpPr>
              <a:spLocks noChangeShapeType="1"/>
            </p:cNvSpPr>
            <p:nvPr/>
          </p:nvSpPr>
          <p:spPr bwMode="auto">
            <a:xfrm>
              <a:off x="1612" y="1162"/>
              <a:ext cx="0" cy="9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0" name="Line 40"/>
            <p:cNvSpPr>
              <a:spLocks noChangeShapeType="1"/>
            </p:cNvSpPr>
            <p:nvPr/>
          </p:nvSpPr>
          <p:spPr bwMode="auto">
            <a:xfrm>
              <a:off x="1927" y="1524"/>
              <a:ext cx="90" cy="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1" name="Line 41"/>
            <p:cNvSpPr>
              <a:spLocks noChangeShapeType="1"/>
            </p:cNvSpPr>
            <p:nvPr/>
          </p:nvSpPr>
          <p:spPr bwMode="auto">
            <a:xfrm>
              <a:off x="1612" y="1751"/>
              <a:ext cx="0" cy="9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2" name="Line 42"/>
            <p:cNvSpPr>
              <a:spLocks noChangeShapeType="1"/>
            </p:cNvSpPr>
            <p:nvPr/>
          </p:nvSpPr>
          <p:spPr bwMode="auto">
            <a:xfrm>
              <a:off x="1248" y="1524"/>
              <a:ext cx="90" cy="0"/>
            </a:xfrm>
            <a:prstGeom prst="line">
              <a:avLst/>
            </a:prstGeom>
            <a:noFill/>
            <a:ln w="38100">
              <a:solidFill>
                <a:srgbClr val="FFFF69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5857" name="Picture 43" descr="PENDULUM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56" y="2251"/>
              <a:ext cx="908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04" name="PubBanner"/>
            <p:cNvSpPr>
              <a:spLocks noEditPoints="1" noChangeArrowheads="1"/>
            </p:cNvSpPr>
            <p:nvPr/>
          </p:nvSpPr>
          <p:spPr bwMode="auto">
            <a:xfrm rot="10800000">
              <a:off x="1338" y="2205"/>
              <a:ext cx="543" cy="272"/>
            </a:xfrm>
            <a:custGeom>
              <a:avLst/>
              <a:gdLst>
                <a:gd name="T0" fmla="*/ 10800 w 21600"/>
                <a:gd name="T1" fmla="*/ 0 h 21600"/>
                <a:gd name="T2" fmla="*/ 684 w 21600"/>
                <a:gd name="T3" fmla="*/ 13728 h 21600"/>
                <a:gd name="T4" fmla="*/ 10800 w 21600"/>
                <a:gd name="T5" fmla="*/ 12549 h 21600"/>
                <a:gd name="T6" fmla="*/ 20928 w 21600"/>
                <a:gd name="T7" fmla="*/ 13728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826 w 21600"/>
                <a:gd name="T13" fmla="*/ 4525 h 21600"/>
                <a:gd name="T14" fmla="*/ 18785 w 21600"/>
                <a:gd name="T15" fmla="*/ 1254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785" y="4525"/>
                  </a:moveTo>
                  <a:cubicBezTo>
                    <a:pt x="18684" y="3891"/>
                    <a:pt x="18494" y="3359"/>
                    <a:pt x="18152" y="2776"/>
                  </a:cubicBezTo>
                  <a:cubicBezTo>
                    <a:pt x="17708" y="2243"/>
                    <a:pt x="17125" y="1749"/>
                    <a:pt x="16453" y="1318"/>
                  </a:cubicBezTo>
                  <a:cubicBezTo>
                    <a:pt x="15667" y="925"/>
                    <a:pt x="14792" y="583"/>
                    <a:pt x="13816" y="342"/>
                  </a:cubicBezTo>
                  <a:cubicBezTo>
                    <a:pt x="12840" y="152"/>
                    <a:pt x="11826" y="0"/>
                    <a:pt x="10800" y="0"/>
                  </a:cubicBezTo>
                  <a:cubicBezTo>
                    <a:pt x="9735" y="0"/>
                    <a:pt x="8708" y="152"/>
                    <a:pt x="7732" y="342"/>
                  </a:cubicBezTo>
                  <a:cubicBezTo>
                    <a:pt x="6807" y="583"/>
                    <a:pt x="5932" y="925"/>
                    <a:pt x="5159" y="1318"/>
                  </a:cubicBezTo>
                  <a:cubicBezTo>
                    <a:pt x="4474" y="1749"/>
                    <a:pt x="3891" y="2243"/>
                    <a:pt x="3409" y="2776"/>
                  </a:cubicBezTo>
                  <a:cubicBezTo>
                    <a:pt x="3118" y="3359"/>
                    <a:pt x="2864" y="3891"/>
                    <a:pt x="2826" y="4525"/>
                  </a:cubicBezTo>
                  <a:lnTo>
                    <a:pt x="2826" y="6084"/>
                  </a:lnTo>
                  <a:lnTo>
                    <a:pt x="0" y="9152"/>
                  </a:lnTo>
                  <a:lnTo>
                    <a:pt x="684" y="13728"/>
                  </a:lnTo>
                  <a:lnTo>
                    <a:pt x="0" y="21600"/>
                  </a:lnTo>
                  <a:lnTo>
                    <a:pt x="2826" y="18684"/>
                  </a:lnTo>
                  <a:lnTo>
                    <a:pt x="2826" y="17074"/>
                  </a:lnTo>
                  <a:cubicBezTo>
                    <a:pt x="2864" y="16491"/>
                    <a:pt x="3118" y="15908"/>
                    <a:pt x="3409" y="15325"/>
                  </a:cubicBezTo>
                  <a:cubicBezTo>
                    <a:pt x="3891" y="14792"/>
                    <a:pt x="4474" y="14311"/>
                    <a:pt x="5159" y="13867"/>
                  </a:cubicBezTo>
                  <a:cubicBezTo>
                    <a:pt x="5932" y="13474"/>
                    <a:pt x="6807" y="13145"/>
                    <a:pt x="7732" y="12891"/>
                  </a:cubicBezTo>
                  <a:cubicBezTo>
                    <a:pt x="8708" y="12701"/>
                    <a:pt x="9735" y="12600"/>
                    <a:pt x="10800" y="12549"/>
                  </a:cubicBezTo>
                  <a:cubicBezTo>
                    <a:pt x="11826" y="12600"/>
                    <a:pt x="12840" y="12701"/>
                    <a:pt x="13816" y="12891"/>
                  </a:cubicBezTo>
                  <a:cubicBezTo>
                    <a:pt x="14792" y="13145"/>
                    <a:pt x="15667" y="13474"/>
                    <a:pt x="16453" y="13867"/>
                  </a:cubicBezTo>
                  <a:cubicBezTo>
                    <a:pt x="17125" y="14311"/>
                    <a:pt x="17708" y="14792"/>
                    <a:pt x="18152" y="15325"/>
                  </a:cubicBezTo>
                  <a:cubicBezTo>
                    <a:pt x="18494" y="15908"/>
                    <a:pt x="18684" y="16491"/>
                    <a:pt x="18785" y="17074"/>
                  </a:cubicBezTo>
                  <a:lnTo>
                    <a:pt x="18785" y="18684"/>
                  </a:lnTo>
                  <a:lnTo>
                    <a:pt x="21600" y="21600"/>
                  </a:lnTo>
                  <a:lnTo>
                    <a:pt x="20928" y="13728"/>
                  </a:lnTo>
                  <a:lnTo>
                    <a:pt x="21600" y="9152"/>
                  </a:lnTo>
                  <a:lnTo>
                    <a:pt x="18785" y="6084"/>
                  </a:lnTo>
                  <a:lnTo>
                    <a:pt x="18785" y="4525"/>
                  </a:lnTo>
                  <a:close/>
                </a:path>
              </a:pathLst>
            </a:custGeom>
            <a:gradFill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2205" name="AutoShape 4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308725"/>
            <a:ext cx="433387" cy="360363"/>
          </a:xfrm>
          <a:prstGeom prst="actionButtonRetur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xit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50000">
              <a:srgbClr val="00FFFF"/>
            </a:gs>
            <a:gs pos="100000">
              <a:srgbClr val="57D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Частотомер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1835150" y="1844675"/>
            <a:ext cx="684212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Устройство частотомера основано на явлении резонанса.</a:t>
            </a:r>
          </a:p>
        </p:txBody>
      </p:sp>
      <p:grpSp>
        <p:nvGrpSpPr>
          <p:cNvPr id="36868" name="Group 20"/>
          <p:cNvGrpSpPr>
            <a:grpSpLocks/>
          </p:cNvGrpSpPr>
          <p:nvPr/>
        </p:nvGrpSpPr>
        <p:grpSpPr bwMode="auto">
          <a:xfrm>
            <a:off x="539750" y="2349500"/>
            <a:ext cx="4608513" cy="3024188"/>
            <a:chOff x="930" y="1480"/>
            <a:chExt cx="2903" cy="1905"/>
          </a:xfrm>
        </p:grpSpPr>
        <p:sp>
          <p:nvSpPr>
            <p:cNvPr id="93191" name="AutoShape 7"/>
            <p:cNvSpPr>
              <a:spLocks noChangeArrowheads="1"/>
            </p:cNvSpPr>
            <p:nvPr/>
          </p:nvSpPr>
          <p:spPr bwMode="auto">
            <a:xfrm>
              <a:off x="930" y="2931"/>
              <a:ext cx="2903" cy="454"/>
            </a:xfrm>
            <a:prstGeom prst="cube">
              <a:avLst>
                <a:gd name="adj" fmla="val 57931"/>
              </a:avLst>
            </a:prstGeom>
            <a:solidFill>
              <a:srgbClr val="FF0000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2" name="Rectangle 8"/>
            <p:cNvSpPr>
              <a:spLocks noChangeArrowheads="1"/>
            </p:cNvSpPr>
            <p:nvPr/>
          </p:nvSpPr>
          <p:spPr bwMode="auto">
            <a:xfrm>
              <a:off x="1292" y="1480"/>
              <a:ext cx="136" cy="1452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3" name="Rectangle 9"/>
            <p:cNvSpPr>
              <a:spLocks noChangeArrowheads="1"/>
            </p:cNvSpPr>
            <p:nvPr/>
          </p:nvSpPr>
          <p:spPr bwMode="auto">
            <a:xfrm>
              <a:off x="1565" y="1888"/>
              <a:ext cx="136" cy="1043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4" name="Rectangle 10"/>
            <p:cNvSpPr>
              <a:spLocks noChangeArrowheads="1"/>
            </p:cNvSpPr>
            <p:nvPr/>
          </p:nvSpPr>
          <p:spPr bwMode="auto">
            <a:xfrm>
              <a:off x="1837" y="2069"/>
              <a:ext cx="136" cy="862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5" name="Rectangle 11"/>
            <p:cNvSpPr>
              <a:spLocks noChangeArrowheads="1"/>
            </p:cNvSpPr>
            <p:nvPr/>
          </p:nvSpPr>
          <p:spPr bwMode="auto">
            <a:xfrm>
              <a:off x="2109" y="2251"/>
              <a:ext cx="136" cy="680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6" name="Rectangle 12"/>
            <p:cNvSpPr>
              <a:spLocks noChangeArrowheads="1"/>
            </p:cNvSpPr>
            <p:nvPr/>
          </p:nvSpPr>
          <p:spPr bwMode="auto">
            <a:xfrm>
              <a:off x="2381" y="2387"/>
              <a:ext cx="136" cy="544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7" name="Rectangle 13"/>
            <p:cNvSpPr>
              <a:spLocks noChangeArrowheads="1"/>
            </p:cNvSpPr>
            <p:nvPr/>
          </p:nvSpPr>
          <p:spPr bwMode="auto">
            <a:xfrm>
              <a:off x="2608" y="2568"/>
              <a:ext cx="136" cy="363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8" name="Rectangle 14"/>
            <p:cNvSpPr>
              <a:spLocks noChangeArrowheads="1"/>
            </p:cNvSpPr>
            <p:nvPr/>
          </p:nvSpPr>
          <p:spPr bwMode="auto">
            <a:xfrm>
              <a:off x="2835" y="2659"/>
              <a:ext cx="136" cy="272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199" name="Rectangle 15"/>
            <p:cNvSpPr>
              <a:spLocks noChangeArrowheads="1"/>
            </p:cNvSpPr>
            <p:nvPr/>
          </p:nvSpPr>
          <p:spPr bwMode="auto">
            <a:xfrm>
              <a:off x="3061" y="2750"/>
              <a:ext cx="136" cy="181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200" name="Rectangle 16"/>
            <p:cNvSpPr>
              <a:spLocks noChangeArrowheads="1"/>
            </p:cNvSpPr>
            <p:nvPr/>
          </p:nvSpPr>
          <p:spPr bwMode="auto">
            <a:xfrm>
              <a:off x="3288" y="2795"/>
              <a:ext cx="136" cy="136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201" name="Rectangle 17"/>
            <p:cNvSpPr>
              <a:spLocks noChangeArrowheads="1"/>
            </p:cNvSpPr>
            <p:nvPr/>
          </p:nvSpPr>
          <p:spPr bwMode="auto">
            <a:xfrm>
              <a:off x="3515" y="2840"/>
              <a:ext cx="136" cy="91"/>
            </a:xfrm>
            <a:prstGeom prst="rect">
              <a:avLst/>
            </a:prstGeom>
            <a:solidFill>
              <a:srgbClr val="FF0000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3203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431800" cy="360363"/>
          </a:xfrm>
          <a:prstGeom prst="actionButtonRetur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5795963" y="3141663"/>
            <a:ext cx="3097212" cy="2592387"/>
            <a:chOff x="3651" y="1979"/>
            <a:chExt cx="1951" cy="1633"/>
          </a:xfrm>
        </p:grpSpPr>
        <p:sp>
          <p:nvSpPr>
            <p:cNvPr id="93206" name="Line 22"/>
            <p:cNvSpPr>
              <a:spLocks noChangeShapeType="1"/>
            </p:cNvSpPr>
            <p:nvPr/>
          </p:nvSpPr>
          <p:spPr bwMode="auto">
            <a:xfrm flipV="1">
              <a:off x="3651" y="1979"/>
              <a:ext cx="0" cy="163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207" name="Line 23"/>
            <p:cNvSpPr>
              <a:spLocks noChangeShapeType="1"/>
            </p:cNvSpPr>
            <p:nvPr/>
          </p:nvSpPr>
          <p:spPr bwMode="auto">
            <a:xfrm>
              <a:off x="3651" y="3612"/>
              <a:ext cx="195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3209" name="Freeform 25"/>
          <p:cNvSpPr>
            <a:spLocks/>
          </p:cNvSpPr>
          <p:nvPr/>
        </p:nvSpPr>
        <p:spPr bwMode="auto">
          <a:xfrm>
            <a:off x="5940425" y="3344863"/>
            <a:ext cx="2016125" cy="2339975"/>
          </a:xfrm>
          <a:custGeom>
            <a:avLst/>
            <a:gdLst/>
            <a:ahLst/>
            <a:cxnLst>
              <a:cxn ang="0">
                <a:pos x="0" y="1232"/>
              </a:cxn>
              <a:cxn ang="0">
                <a:pos x="136" y="1232"/>
              </a:cxn>
              <a:cxn ang="0">
                <a:pos x="635" y="8"/>
              </a:cxn>
              <a:cxn ang="0">
                <a:pos x="1088" y="1278"/>
              </a:cxn>
              <a:cxn ang="0">
                <a:pos x="1270" y="1187"/>
              </a:cxn>
            </a:cxnLst>
            <a:rect l="0" t="0" r="r" b="b"/>
            <a:pathLst>
              <a:path w="1270" h="1474">
                <a:moveTo>
                  <a:pt x="0" y="1232"/>
                </a:moveTo>
                <a:cubicBezTo>
                  <a:pt x="15" y="1334"/>
                  <a:pt x="30" y="1436"/>
                  <a:pt x="136" y="1232"/>
                </a:cubicBezTo>
                <a:cubicBezTo>
                  <a:pt x="242" y="1028"/>
                  <a:pt x="476" y="0"/>
                  <a:pt x="635" y="8"/>
                </a:cubicBezTo>
                <a:cubicBezTo>
                  <a:pt x="794" y="16"/>
                  <a:pt x="982" y="1082"/>
                  <a:pt x="1088" y="1278"/>
                </a:cubicBezTo>
                <a:cubicBezTo>
                  <a:pt x="1194" y="1474"/>
                  <a:pt x="1240" y="1210"/>
                  <a:pt x="1270" y="118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210" name="Line 26"/>
          <p:cNvSpPr>
            <a:spLocks noChangeShapeType="1"/>
          </p:cNvSpPr>
          <p:nvPr/>
        </p:nvSpPr>
        <p:spPr bwMode="auto">
          <a:xfrm>
            <a:off x="6948488" y="3357563"/>
            <a:ext cx="0" cy="2376487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lg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212" name="Text Box 28"/>
          <p:cNvSpPr txBox="1">
            <a:spLocks noChangeArrowheads="1"/>
          </p:cNvSpPr>
          <p:nvPr/>
        </p:nvSpPr>
        <p:spPr bwMode="auto">
          <a:xfrm>
            <a:off x="8567738" y="5734050"/>
            <a:ext cx="5762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</a:p>
        </p:txBody>
      </p:sp>
      <p:sp>
        <p:nvSpPr>
          <p:cNvPr id="93213" name="Text Box 29"/>
          <p:cNvSpPr txBox="1">
            <a:spLocks noChangeArrowheads="1"/>
          </p:cNvSpPr>
          <p:nvPr/>
        </p:nvSpPr>
        <p:spPr bwMode="auto">
          <a:xfrm>
            <a:off x="5219700" y="2997200"/>
            <a:ext cx="7191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sp>
        <p:nvSpPr>
          <p:cNvPr id="93214" name="Text Box 30"/>
          <p:cNvSpPr txBox="1">
            <a:spLocks noChangeArrowheads="1"/>
          </p:cNvSpPr>
          <p:nvPr/>
        </p:nvSpPr>
        <p:spPr bwMode="auto">
          <a:xfrm>
            <a:off x="6300788" y="5734050"/>
            <a:ext cx="12239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  <a:r>
              <a:rPr 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l-GR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ω</a:t>
            </a:r>
            <a:r>
              <a:rPr lang="ru-RU" baseline="-25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el-GR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9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3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9" grpId="0" animBg="1"/>
      <p:bldP spid="93212" grpId="0"/>
      <p:bldP spid="93213" grpId="0"/>
      <p:bldP spid="932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79" name="Picture 71" descr="cupid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289434">
            <a:off x="4211638" y="333375"/>
            <a:ext cx="14573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74" name="AutoShape 66"/>
          <p:cNvSpPr>
            <a:spLocks noChangeArrowheads="1"/>
          </p:cNvSpPr>
          <p:nvPr/>
        </p:nvSpPr>
        <p:spPr bwMode="auto">
          <a:xfrm>
            <a:off x="323850" y="981075"/>
            <a:ext cx="73025" cy="360363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2" name="Picture 4" descr="megapho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17272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468313" y="3068638"/>
            <a:ext cx="6697662" cy="2951162"/>
            <a:chOff x="340" y="1706"/>
            <a:chExt cx="4219" cy="1859"/>
          </a:xfrm>
        </p:grpSpPr>
        <p:grpSp>
          <p:nvGrpSpPr>
            <p:cNvPr id="37910" name="Group 20"/>
            <p:cNvGrpSpPr>
              <a:grpSpLocks/>
            </p:cNvGrpSpPr>
            <p:nvPr/>
          </p:nvGrpSpPr>
          <p:grpSpPr bwMode="auto">
            <a:xfrm>
              <a:off x="612" y="1842"/>
              <a:ext cx="3947" cy="1723"/>
              <a:chOff x="1247" y="2205"/>
              <a:chExt cx="3876" cy="1723"/>
            </a:xfrm>
          </p:grpSpPr>
          <p:sp>
            <p:nvSpPr>
              <p:cNvPr id="94222" name="AutoShape 14"/>
              <p:cNvSpPr>
                <a:spLocks noChangeArrowheads="1"/>
              </p:cNvSpPr>
              <p:nvPr/>
            </p:nvSpPr>
            <p:spPr bwMode="auto">
              <a:xfrm rot="-4848196">
                <a:off x="2753" y="1558"/>
                <a:ext cx="998" cy="3742"/>
              </a:xfrm>
              <a:prstGeom prst="moon">
                <a:avLst>
                  <a:gd name="adj" fmla="val 35296"/>
                </a:avLst>
              </a:prstGeom>
              <a:solidFill>
                <a:srgbClr val="6DFF6D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PerspectiveFront">
                  <a:rot lat="1500000" lon="20099999" rev="0"/>
                </a:camera>
                <a:lightRig rig="legacyFlat4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6DFF6D"/>
                </a:extrusionClr>
              </a:sp3d>
            </p:spPr>
            <p:txBody>
              <a:bodyPr anchor="ctr">
                <a:spAutoFit/>
                <a:flatTx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37917" name="Picture 17" descr="dom3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247" y="2205"/>
                <a:ext cx="743" cy="1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8" name="Picture 19" descr="mouse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014" y="2478"/>
                <a:ext cx="862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7911" name="Group 43"/>
            <p:cNvGrpSpPr>
              <a:grpSpLocks/>
            </p:cNvGrpSpPr>
            <p:nvPr/>
          </p:nvGrpSpPr>
          <p:grpSpPr bwMode="auto">
            <a:xfrm>
              <a:off x="340" y="1706"/>
              <a:ext cx="680" cy="953"/>
              <a:chOff x="2608" y="1026"/>
              <a:chExt cx="680" cy="953"/>
            </a:xfrm>
          </p:grpSpPr>
          <p:sp>
            <p:nvSpPr>
              <p:cNvPr id="94245" name="plant"/>
              <p:cNvSpPr>
                <a:spLocks noEditPoints="1" noChangeArrowheads="1"/>
              </p:cNvSpPr>
              <p:nvPr/>
            </p:nvSpPr>
            <p:spPr bwMode="auto">
              <a:xfrm>
                <a:off x="2608" y="1026"/>
                <a:ext cx="544" cy="318"/>
              </a:xfrm>
              <a:custGeom>
                <a:avLst/>
                <a:gdLst>
                  <a:gd name="T0" fmla="*/ 0 w 21600"/>
                  <a:gd name="T1" fmla="*/ 0 h 21600"/>
                  <a:gd name="T2" fmla="*/ 10800 w 21600"/>
                  <a:gd name="T3" fmla="*/ 0 h 21600"/>
                  <a:gd name="T4" fmla="*/ 21600 w 21600"/>
                  <a:gd name="T5" fmla="*/ 0 h 21600"/>
                  <a:gd name="T6" fmla="*/ 21600 w 21600"/>
                  <a:gd name="T7" fmla="*/ 10800 h 21600"/>
                  <a:gd name="T8" fmla="*/ 21600 w 21600"/>
                  <a:gd name="T9" fmla="*/ 21600 h 21600"/>
                  <a:gd name="T10" fmla="*/ 10800 w 21600"/>
                  <a:gd name="T11" fmla="*/ 21600 h 21600"/>
                  <a:gd name="T12" fmla="*/ 0 w 21600"/>
                  <a:gd name="T13" fmla="*/ 21600 h 21600"/>
                  <a:gd name="T14" fmla="*/ 0 w 21600"/>
                  <a:gd name="T15" fmla="*/ 10800 h 21600"/>
                  <a:gd name="T16" fmla="*/ 7100 w 21600"/>
                  <a:gd name="T17" fmla="*/ 10092 h 21600"/>
                  <a:gd name="T18" fmla="*/ 14545 w 21600"/>
                  <a:gd name="T19" fmla="*/ 1357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248" name="Line 40"/>
              <p:cNvSpPr>
                <a:spLocks noChangeShapeType="1"/>
              </p:cNvSpPr>
              <p:nvPr/>
            </p:nvSpPr>
            <p:spPr bwMode="auto">
              <a:xfrm flipH="1" flipV="1">
                <a:off x="2880" y="1253"/>
                <a:ext cx="226" cy="726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249" name="AutoShape 41"/>
              <p:cNvSpPr>
                <a:spLocks noChangeArrowheads="1"/>
              </p:cNvSpPr>
              <p:nvPr/>
            </p:nvSpPr>
            <p:spPr bwMode="auto">
              <a:xfrm rot="-3801760">
                <a:off x="2971" y="1662"/>
                <a:ext cx="499" cy="136"/>
              </a:xfrm>
              <a:prstGeom prst="flowChartDecision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250" name="AutoShape 42"/>
              <p:cNvSpPr>
                <a:spLocks noChangeArrowheads="1"/>
              </p:cNvSpPr>
              <p:nvPr/>
            </p:nvSpPr>
            <p:spPr bwMode="auto">
              <a:xfrm rot="1959655">
                <a:off x="2653" y="1661"/>
                <a:ext cx="454" cy="91"/>
              </a:xfrm>
              <a:prstGeom prst="flowChartDecision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00660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94255" name="AutoShape 47"/>
          <p:cNvSpPr>
            <a:spLocks noChangeArrowheads="1"/>
          </p:cNvSpPr>
          <p:nvPr/>
        </p:nvSpPr>
        <p:spPr bwMode="auto">
          <a:xfrm>
            <a:off x="5292725" y="-242888"/>
            <a:ext cx="2808288" cy="936626"/>
          </a:xfrm>
          <a:prstGeom prst="cloudCallout">
            <a:avLst>
              <a:gd name="adj1" fmla="val -43750"/>
              <a:gd name="adj2" fmla="val 70000"/>
            </a:avLst>
          </a:prstGeom>
          <a:gradFill rotWithShape="1">
            <a:gsLst>
              <a:gs pos="0">
                <a:srgbClr val="66FFFF"/>
              </a:gs>
              <a:gs pos="50000">
                <a:srgbClr val="CCECFF"/>
              </a:gs>
              <a:gs pos="100000">
                <a:srgbClr val="66FFFF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4256" name="AutoShape 48"/>
          <p:cNvSpPr>
            <a:spLocks noChangeArrowheads="1"/>
          </p:cNvSpPr>
          <p:nvPr/>
        </p:nvSpPr>
        <p:spPr bwMode="auto">
          <a:xfrm>
            <a:off x="3348038" y="-323850"/>
            <a:ext cx="1366837" cy="647700"/>
          </a:xfrm>
          <a:prstGeom prst="cloudCallout">
            <a:avLst>
              <a:gd name="adj1" fmla="val -49069"/>
              <a:gd name="adj2" fmla="val 125736"/>
            </a:avLst>
          </a:prstGeom>
          <a:gradFill rotWithShape="1">
            <a:gsLst>
              <a:gs pos="0">
                <a:srgbClr val="CCECFF"/>
              </a:gs>
              <a:gs pos="50000">
                <a:srgbClr val="66FFFF"/>
              </a:gs>
              <a:gs pos="100000">
                <a:srgbClr val="CCECF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4257" name="AutoShape 49"/>
          <p:cNvSpPr>
            <a:spLocks noChangeArrowheads="1"/>
          </p:cNvSpPr>
          <p:nvPr/>
        </p:nvSpPr>
        <p:spPr bwMode="auto">
          <a:xfrm>
            <a:off x="1116013" y="0"/>
            <a:ext cx="1944687" cy="792163"/>
          </a:xfrm>
          <a:prstGeom prst="cloudCallout">
            <a:avLst>
              <a:gd name="adj1" fmla="val -73347"/>
              <a:gd name="adj2" fmla="val 97296"/>
            </a:avLst>
          </a:prstGeom>
          <a:gradFill rotWithShape="1">
            <a:gsLst>
              <a:gs pos="0">
                <a:srgbClr val="66FFFF"/>
              </a:gs>
              <a:gs pos="50000">
                <a:srgbClr val="CCECFF"/>
              </a:gs>
              <a:gs pos="100000">
                <a:srgbClr val="66FFFF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4244" name="AutoShape 3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435600" y="3933825"/>
            <a:ext cx="431800" cy="360363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 algn="ctr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176200" prstMaterial="legacyMatte">
            <a:bevelT w="13500" h="13500" prst="angle"/>
            <a:bevelB w="13500" h="13500" prst="angle"/>
            <a:extrusionClr>
              <a:srgbClr val="FC0A04"/>
            </a:extrusionClr>
          </a:sp3d>
        </p:spPr>
        <p:txBody>
          <a:bodyPr anchor="ctr">
            <a:spAutoFit/>
            <a:flatTx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54"/>
          <p:cNvGrpSpPr>
            <a:grpSpLocks/>
          </p:cNvGrpSpPr>
          <p:nvPr/>
        </p:nvGrpSpPr>
        <p:grpSpPr bwMode="auto">
          <a:xfrm>
            <a:off x="8567738" y="3068638"/>
            <a:ext cx="576262" cy="720725"/>
            <a:chOff x="3606" y="1661"/>
            <a:chExt cx="363" cy="454"/>
          </a:xfrm>
        </p:grpSpPr>
        <p:sp>
          <p:nvSpPr>
            <p:cNvPr id="94259" name="Line 51"/>
            <p:cNvSpPr>
              <a:spLocks noChangeShapeType="1"/>
            </p:cNvSpPr>
            <p:nvPr/>
          </p:nvSpPr>
          <p:spPr bwMode="auto">
            <a:xfrm flipH="1">
              <a:off x="3651" y="1888"/>
              <a:ext cx="182" cy="227"/>
            </a:xfrm>
            <a:prstGeom prst="line">
              <a:avLst/>
            </a:prstGeom>
            <a:noFill/>
            <a:ln w="28575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258" name="AutoShape 50"/>
            <p:cNvSpPr>
              <a:spLocks noChangeArrowheads="1"/>
            </p:cNvSpPr>
            <p:nvPr/>
          </p:nvSpPr>
          <p:spPr bwMode="auto">
            <a:xfrm>
              <a:off x="3696" y="1661"/>
              <a:ext cx="273" cy="318"/>
            </a:xfrm>
            <a:prstGeom prst="irregularSeal1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261" name="AutoShape 53"/>
            <p:cNvSpPr>
              <a:spLocks noChangeArrowheads="1"/>
            </p:cNvSpPr>
            <p:nvPr/>
          </p:nvSpPr>
          <p:spPr bwMode="auto">
            <a:xfrm rot="3100686">
              <a:off x="3561" y="1928"/>
              <a:ext cx="181" cy="90"/>
            </a:xfrm>
            <a:prstGeom prst="rtTriangle">
              <a:avLst/>
            </a:prstGeom>
            <a:solidFill>
              <a:srgbClr val="008000"/>
            </a:solidFill>
            <a:ln w="9525" algn="ctr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4271" name="AutoShape 63" descr="142"/>
          <p:cNvSpPr>
            <a:spLocks noChangeArrowheads="1"/>
          </p:cNvSpPr>
          <p:nvPr/>
        </p:nvSpPr>
        <p:spPr bwMode="auto">
          <a:xfrm>
            <a:off x="250825" y="1196975"/>
            <a:ext cx="288925" cy="4319588"/>
          </a:xfrm>
          <a:prstGeom prst="can">
            <a:avLst>
              <a:gd name="adj" fmla="val 74753"/>
            </a:avLst>
          </a:prstGeom>
          <a:blipFill dpi="0" rotWithShape="1">
            <a:blip r:embed="rId8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73" name="AutoShape 65"/>
          <p:cNvSpPr>
            <a:spLocks noChangeArrowheads="1"/>
          </p:cNvSpPr>
          <p:nvPr/>
        </p:nvSpPr>
        <p:spPr bwMode="auto">
          <a:xfrm rot="5400000">
            <a:off x="107156" y="835819"/>
            <a:ext cx="503238" cy="2159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663300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901" name="Picture 87" descr="flower1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16688" y="5805488"/>
            <a:ext cx="5032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2" name="Picture 88" descr="flower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95963" y="5805488"/>
            <a:ext cx="43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3" name="Picture 91" descr="flower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35825" y="6092825"/>
            <a:ext cx="4318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4" name="Picture 92" descr="flower1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6021388"/>
            <a:ext cx="50323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5" name="Picture 96" descr="flower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5513" y="4005263"/>
            <a:ext cx="3603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6" name="Picture 105" descr="flower8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35825" y="4292600"/>
            <a:ext cx="720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7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4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4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9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94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94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94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94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2.53469E-6 C -0.00989 0.02752 -0.01996 0.04671 -0.03246 0.05828 C -0.04496 0.06961 -0.06215 0.0636 -0.07552 0.06822 C -0.08889 0.07285 -0.10104 0.0858 -0.11302 0.08649 C -0.125 0.08742 -0.13958 0.06013 -0.14791 0.07331 C -0.15642 0.08649 -0.15347 0.15379 -0.16354 0.16535 C -0.17361 0.17738 -0.19652 0.14084 -0.20885 0.14361 C -0.22118 0.14639 -0.22326 0.179 -0.23732 0.18224 C -0.25139 0.18547 -0.27066 0.1561 -0.29323 0.16212 C -0.3158 0.1679 -0.37326 0.19449 -0.37239 0.21716 C -0.37152 0.23982 -0.28906 0.26341 -0.28819 0.29879 C -0.28732 0.33418 -0.32899 0.41836 -0.36701 0.42946 C -0.40503 0.44056 -0.48698 0.36656 -0.51632 0.36447 C -0.54566 0.36262 -0.52517 0.41489 -0.54305 0.41744 C -0.56093 0.41998 -0.59948 0.38159 -0.62396 0.37974 C -0.64843 0.37812 -0.67291 0.41188 -0.69027 0.40657 C -0.70746 0.40125 -0.71093 0.34482 -0.72777 0.34805 C -0.74462 0.35106 -0.78055 0.41327 -0.79132 0.42507 " pathEditMode="relative" rAng="0" ptsTypes="aaaaaaaaaaaaaaaaaa">
                                      <p:cBhvr>
                                        <p:cTn id="3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6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4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0"/>
                            </p:stCondLst>
                            <p:childTnLst>
                              <p:par>
                                <p:cTn id="42" presetID="5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-0.0784 C 0.01579 -0.16767 -0.06303 -0.24491 -0.16858 -0.25023 C -0.26945 -0.25693 -0.36407 -0.19704 -0.37014 -0.11031 C -0.37796 -0.03052 -0.31198 0.04418 -0.21737 0.04949 C -0.13108 0.05343 -0.04896 0.00417 -0.04254 -0.0703 C -0.03646 -0.13829 -0.0915 -0.20236 -0.17171 -0.20767 C -0.24584 -0.21161 -0.31528 -0.17021 -0.31997 -0.10777 C -0.32448 -0.0518 -0.28056 0.00278 -0.21441 0.00555 C -0.15434 0.00949 -0.09792 -0.02243 -0.09306 -0.07308 C -0.08993 -0.11841 -0.12292 -0.16235 -0.175 -0.16489 C -0.22049 -0.16767 -0.26615 -0.14361 -0.26945 -0.10499 C -0.27257 -0.07169 -0.24914 -0.03977 -0.21112 -0.037 C -0.17969 -0.03446 -0.14653 -0.04902 -0.14497 -0.07562 C -0.14184 -0.09713 -0.15434 -0.11979 -0.17796 -0.12234 C -0.19723 -0.12234 -0.21598 -0.11702 -0.2191 -0.10245 C -0.22049 -0.09297 -0.21737 -0.08372 -0.20816 -0.07978 C -0.2033 -0.0784 -0.2 -0.0784 -0.19549 -0.07978 " pathEditMode="relative" rAng="0" ptsTypes="fffffffffffffffff">
                                      <p:cBhvr>
                                        <p:cTn id="43" dur="5000" fill="hold"/>
                                        <p:tgtEl>
                                          <p:spTgt spid="94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55" grpId="0" animBg="1"/>
      <p:bldP spid="94256" grpId="0" animBg="1"/>
      <p:bldP spid="94257" grpId="0" animBg="1"/>
      <p:bldP spid="94244" grpId="0" animBg="1"/>
      <p:bldP spid="94244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50000">
              <a:srgbClr val="57DFFF"/>
            </a:gs>
            <a:gs pos="100000">
              <a:srgbClr val="00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543800" cy="143192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Comic Sans MS" pitchFamily="66" charset="0"/>
              </a:rPr>
              <a:t>Р  </a:t>
            </a: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Е </a:t>
            </a:r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b="1" smtClean="0">
                <a:solidFill>
                  <a:srgbClr val="FF0000"/>
                </a:solidFill>
                <a:latin typeface="Comic Sans MS" pitchFamily="66" charset="0"/>
              </a:rPr>
              <a:t>З</a:t>
            </a:r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 О</a:t>
            </a:r>
            <a:r>
              <a:rPr lang="ru-RU" sz="4000" b="1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ru-RU" sz="4800" b="1" smtClean="0">
                <a:solidFill>
                  <a:srgbClr val="FF0000"/>
                </a:solidFill>
                <a:latin typeface="Comic Sans MS" pitchFamily="66" charset="0"/>
              </a:rPr>
              <a:t>Н</a:t>
            </a:r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  А</a:t>
            </a:r>
            <a:r>
              <a:rPr lang="ru-RU" sz="4000" b="1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Н  </a:t>
            </a:r>
            <a:r>
              <a:rPr lang="ru-RU" sz="2800" b="1" smtClean="0">
                <a:solidFill>
                  <a:srgbClr val="FF0000"/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543800" cy="46164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Может ли колебательное движение механической системы быть вечным?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Почему колебания маятника с течением времени затухают?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Как влияют на колебания системы действия внешних сил?</a:t>
            </a:r>
          </a:p>
        </p:txBody>
      </p:sp>
      <p:sp>
        <p:nvSpPr>
          <p:cNvPr id="9626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576262" cy="62071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rgbClr val="57D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Внешнее действие периодично. В этом случае система совершает колебания с частотой внешней силы –</a:t>
            </a:r>
            <a:r>
              <a:rPr lang="ru-RU" sz="2800" b="1" smtClean="0">
                <a:latin typeface="Comic Sans MS" pitchFamily="66" charset="0"/>
              </a:rPr>
              <a:t> </a:t>
            </a:r>
            <a:r>
              <a:rPr lang="ru-RU" sz="2800" b="1" i="1" smtClean="0">
                <a:solidFill>
                  <a:srgbClr val="FF0000"/>
                </a:solidFill>
                <a:latin typeface="Comic Sans MS" pitchFamily="66" charset="0"/>
              </a:rPr>
              <a:t>вынужденные</a:t>
            </a:r>
            <a:r>
              <a:rPr lang="ru-RU" sz="2800" b="1" i="1" smtClean="0">
                <a:latin typeface="Comic Sans MS" pitchFamily="66" charset="0"/>
              </a:rPr>
              <a:t> </a:t>
            </a: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колебания.</a:t>
            </a:r>
          </a:p>
        </p:txBody>
      </p:sp>
      <p:pic>
        <p:nvPicPr>
          <p:cNvPr id="97284" name="Picture 4" descr="Ball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4005263"/>
            <a:ext cx="30241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3635375" y="2276475"/>
            <a:ext cx="5184775" cy="1249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Зависит ли  </a:t>
            </a:r>
            <a:r>
              <a:rPr lang="ru-RU" sz="28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амплитуда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колебаний маятника от частоты изменения</a:t>
            </a:r>
            <a:r>
              <a:rPr lang="ru-RU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внешней силы?</a:t>
            </a:r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1042988" y="2205038"/>
            <a:ext cx="12954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8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?</a:t>
            </a:r>
          </a:p>
        </p:txBody>
      </p:sp>
      <p:sp>
        <p:nvSpPr>
          <p:cNvPr id="97292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576262" cy="43180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972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7DFFF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9716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Явление резкого возрастания амплитуды колебаний маятника при совпадении частоты изменения внешней силы с частотой свободных колебаний</a:t>
            </a:r>
            <a:r>
              <a:rPr lang="ru-RU" sz="2800" smtClean="0">
                <a:latin typeface="Comic Sans MS" pitchFamily="66" charset="0"/>
              </a:rPr>
              <a:t> </a:t>
            </a:r>
            <a:r>
              <a:rPr lang="ru-RU" sz="2800" b="1" smtClean="0">
                <a:solidFill>
                  <a:srgbClr val="0000FF"/>
                </a:solidFill>
                <a:latin typeface="Comic Sans MS" pitchFamily="66" charset="0"/>
              </a:rPr>
              <a:t>называется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2400" smtClean="0">
                <a:latin typeface="Comic Sans MS" pitchFamily="66" charset="0"/>
              </a:rPr>
              <a:t> </a:t>
            </a: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резонансом.</a:t>
            </a:r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 flipV="1">
            <a:off x="5076825" y="3213100"/>
            <a:ext cx="0" cy="3024188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>
            <a:off x="5076825" y="6237288"/>
            <a:ext cx="3816350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14" name="Freeform 10"/>
          <p:cNvSpPr>
            <a:spLocks/>
          </p:cNvSpPr>
          <p:nvPr/>
        </p:nvSpPr>
        <p:spPr bwMode="auto">
          <a:xfrm>
            <a:off x="5364163" y="3500438"/>
            <a:ext cx="3455987" cy="2808287"/>
          </a:xfrm>
          <a:custGeom>
            <a:avLst/>
            <a:gdLst/>
            <a:ahLst/>
            <a:cxnLst>
              <a:cxn ang="0">
                <a:pos x="0" y="1459"/>
              </a:cxn>
              <a:cxn ang="0">
                <a:pos x="227" y="1459"/>
              </a:cxn>
              <a:cxn ang="0">
                <a:pos x="680" y="7"/>
              </a:cxn>
              <a:cxn ang="0">
                <a:pos x="1315" y="1504"/>
              </a:cxn>
              <a:cxn ang="0">
                <a:pos x="1678" y="1414"/>
              </a:cxn>
            </a:cxnLst>
            <a:rect l="0" t="0" r="r" b="b"/>
            <a:pathLst>
              <a:path w="1678" h="1738">
                <a:moveTo>
                  <a:pt x="0" y="1459"/>
                </a:moveTo>
                <a:cubicBezTo>
                  <a:pt x="57" y="1580"/>
                  <a:pt x="114" y="1701"/>
                  <a:pt x="227" y="1459"/>
                </a:cubicBezTo>
                <a:cubicBezTo>
                  <a:pt x="340" y="1217"/>
                  <a:pt x="499" y="0"/>
                  <a:pt x="680" y="7"/>
                </a:cubicBezTo>
                <a:cubicBezTo>
                  <a:pt x="861" y="14"/>
                  <a:pt x="1149" y="1270"/>
                  <a:pt x="1315" y="1504"/>
                </a:cubicBezTo>
                <a:cubicBezTo>
                  <a:pt x="1481" y="1738"/>
                  <a:pt x="1618" y="1429"/>
                  <a:pt x="1678" y="1414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15" name="Line 11"/>
          <p:cNvSpPr>
            <a:spLocks noChangeShapeType="1"/>
          </p:cNvSpPr>
          <p:nvPr/>
        </p:nvSpPr>
        <p:spPr bwMode="auto">
          <a:xfrm flipV="1">
            <a:off x="6804025" y="3500438"/>
            <a:ext cx="0" cy="2665412"/>
          </a:xfrm>
          <a:prstGeom prst="line">
            <a:avLst/>
          </a:prstGeom>
          <a:noFill/>
          <a:ln w="19050">
            <a:solidFill>
              <a:srgbClr val="0000CC"/>
            </a:solidFill>
            <a:prstDash val="lg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6084888" y="6237288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Ω</a:t>
            </a: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= </a:t>
            </a:r>
            <a:r>
              <a:rPr lang="el-GR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ω</a:t>
            </a:r>
            <a:r>
              <a:rPr lang="ru-RU" baseline="-25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0</a:t>
            </a:r>
            <a:endParaRPr lang="el-GR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4427538" y="3068638"/>
            <a:ext cx="5762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А</a:t>
            </a: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8062913" y="6165850"/>
            <a:ext cx="10810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ω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187450" y="2997200"/>
            <a:ext cx="504825" cy="2806700"/>
            <a:chOff x="748" y="1888"/>
            <a:chExt cx="318" cy="1768"/>
          </a:xfrm>
        </p:grpSpPr>
        <p:sp>
          <p:nvSpPr>
            <p:cNvPr id="98319" name="Line 15"/>
            <p:cNvSpPr>
              <a:spLocks noChangeShapeType="1"/>
            </p:cNvSpPr>
            <p:nvPr/>
          </p:nvSpPr>
          <p:spPr bwMode="auto">
            <a:xfrm>
              <a:off x="930" y="1888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20" name="Oval 16"/>
            <p:cNvSpPr>
              <a:spLocks noChangeArrowheads="1"/>
            </p:cNvSpPr>
            <p:nvPr/>
          </p:nvSpPr>
          <p:spPr bwMode="auto">
            <a:xfrm>
              <a:off x="748" y="3339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 rot="-853605">
            <a:off x="1547813" y="2997200"/>
            <a:ext cx="504825" cy="2806700"/>
            <a:chOff x="748" y="1888"/>
            <a:chExt cx="318" cy="1768"/>
          </a:xfrm>
        </p:grpSpPr>
        <p:sp>
          <p:nvSpPr>
            <p:cNvPr id="98323" name="Line 19"/>
            <p:cNvSpPr>
              <a:spLocks noChangeShapeType="1"/>
            </p:cNvSpPr>
            <p:nvPr/>
          </p:nvSpPr>
          <p:spPr bwMode="auto">
            <a:xfrm>
              <a:off x="930" y="1888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24" name="Oval 20"/>
            <p:cNvSpPr>
              <a:spLocks noChangeArrowheads="1"/>
            </p:cNvSpPr>
            <p:nvPr/>
          </p:nvSpPr>
          <p:spPr bwMode="auto">
            <a:xfrm>
              <a:off x="745" y="3335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 rot="-1593950">
            <a:off x="1835150" y="2924175"/>
            <a:ext cx="504825" cy="2806700"/>
            <a:chOff x="748" y="1888"/>
            <a:chExt cx="318" cy="1768"/>
          </a:xfrm>
        </p:grpSpPr>
        <p:sp>
          <p:nvSpPr>
            <p:cNvPr id="98326" name="Line 22"/>
            <p:cNvSpPr>
              <a:spLocks noChangeShapeType="1"/>
            </p:cNvSpPr>
            <p:nvPr/>
          </p:nvSpPr>
          <p:spPr bwMode="auto">
            <a:xfrm>
              <a:off x="930" y="1887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27" name="Oval 23"/>
            <p:cNvSpPr>
              <a:spLocks noChangeArrowheads="1"/>
            </p:cNvSpPr>
            <p:nvPr/>
          </p:nvSpPr>
          <p:spPr bwMode="auto">
            <a:xfrm>
              <a:off x="748" y="3338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 rot="-2255010">
            <a:off x="2124075" y="2781300"/>
            <a:ext cx="504825" cy="2806700"/>
            <a:chOff x="748" y="1888"/>
            <a:chExt cx="318" cy="1768"/>
          </a:xfrm>
        </p:grpSpPr>
        <p:sp>
          <p:nvSpPr>
            <p:cNvPr id="98329" name="Line 25"/>
            <p:cNvSpPr>
              <a:spLocks noChangeShapeType="1"/>
            </p:cNvSpPr>
            <p:nvPr/>
          </p:nvSpPr>
          <p:spPr bwMode="auto">
            <a:xfrm>
              <a:off x="930" y="1887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30" name="Oval 26"/>
            <p:cNvSpPr>
              <a:spLocks noChangeArrowheads="1"/>
            </p:cNvSpPr>
            <p:nvPr/>
          </p:nvSpPr>
          <p:spPr bwMode="auto">
            <a:xfrm>
              <a:off x="748" y="3338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 rot="-1437893">
            <a:off x="1835150" y="2852738"/>
            <a:ext cx="504825" cy="2806700"/>
            <a:chOff x="748" y="1888"/>
            <a:chExt cx="318" cy="1768"/>
          </a:xfrm>
        </p:grpSpPr>
        <p:sp>
          <p:nvSpPr>
            <p:cNvPr id="98332" name="Line 28"/>
            <p:cNvSpPr>
              <a:spLocks noChangeShapeType="1"/>
            </p:cNvSpPr>
            <p:nvPr/>
          </p:nvSpPr>
          <p:spPr bwMode="auto">
            <a:xfrm>
              <a:off x="930" y="1888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33" name="Oval 29"/>
            <p:cNvSpPr>
              <a:spLocks noChangeArrowheads="1"/>
            </p:cNvSpPr>
            <p:nvPr/>
          </p:nvSpPr>
          <p:spPr bwMode="auto">
            <a:xfrm>
              <a:off x="748" y="3333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 rot="-1142763">
            <a:off x="1619250" y="2924175"/>
            <a:ext cx="504825" cy="2806700"/>
            <a:chOff x="748" y="1888"/>
            <a:chExt cx="318" cy="1768"/>
          </a:xfrm>
        </p:grpSpPr>
        <p:sp>
          <p:nvSpPr>
            <p:cNvPr id="98335" name="Line 31"/>
            <p:cNvSpPr>
              <a:spLocks noChangeShapeType="1"/>
            </p:cNvSpPr>
            <p:nvPr/>
          </p:nvSpPr>
          <p:spPr bwMode="auto">
            <a:xfrm>
              <a:off x="930" y="1885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36" name="Oval 32"/>
            <p:cNvSpPr>
              <a:spLocks noChangeArrowheads="1"/>
            </p:cNvSpPr>
            <p:nvPr/>
          </p:nvSpPr>
          <p:spPr bwMode="auto">
            <a:xfrm>
              <a:off x="746" y="3335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 rot="-206324">
            <a:off x="1403350" y="2997200"/>
            <a:ext cx="504825" cy="2806700"/>
            <a:chOff x="748" y="1888"/>
            <a:chExt cx="318" cy="1768"/>
          </a:xfrm>
        </p:grpSpPr>
        <p:sp>
          <p:nvSpPr>
            <p:cNvPr id="98338" name="Line 34"/>
            <p:cNvSpPr>
              <a:spLocks noChangeShapeType="1"/>
            </p:cNvSpPr>
            <p:nvPr/>
          </p:nvSpPr>
          <p:spPr bwMode="auto">
            <a:xfrm>
              <a:off x="924" y="1885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39" name="Oval 35"/>
            <p:cNvSpPr>
              <a:spLocks noChangeArrowheads="1"/>
            </p:cNvSpPr>
            <p:nvPr/>
          </p:nvSpPr>
          <p:spPr bwMode="auto">
            <a:xfrm>
              <a:off x="748" y="3333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36"/>
          <p:cNvGrpSpPr>
            <a:grpSpLocks/>
          </p:cNvGrpSpPr>
          <p:nvPr/>
        </p:nvGrpSpPr>
        <p:grpSpPr bwMode="auto">
          <a:xfrm rot="402932">
            <a:off x="1042988" y="2997200"/>
            <a:ext cx="504825" cy="2806700"/>
            <a:chOff x="748" y="1888"/>
            <a:chExt cx="318" cy="1768"/>
          </a:xfrm>
        </p:grpSpPr>
        <p:sp>
          <p:nvSpPr>
            <p:cNvPr id="98341" name="Line 37"/>
            <p:cNvSpPr>
              <a:spLocks noChangeShapeType="1"/>
            </p:cNvSpPr>
            <p:nvPr/>
          </p:nvSpPr>
          <p:spPr bwMode="auto">
            <a:xfrm>
              <a:off x="924" y="1887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42" name="Oval 38"/>
            <p:cNvSpPr>
              <a:spLocks noChangeArrowheads="1"/>
            </p:cNvSpPr>
            <p:nvPr/>
          </p:nvSpPr>
          <p:spPr bwMode="auto">
            <a:xfrm>
              <a:off x="748" y="3339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39"/>
          <p:cNvGrpSpPr>
            <a:grpSpLocks/>
          </p:cNvGrpSpPr>
          <p:nvPr/>
        </p:nvGrpSpPr>
        <p:grpSpPr bwMode="auto">
          <a:xfrm rot="1367662">
            <a:off x="684213" y="2924175"/>
            <a:ext cx="504825" cy="2806700"/>
            <a:chOff x="748" y="1888"/>
            <a:chExt cx="318" cy="1768"/>
          </a:xfrm>
        </p:grpSpPr>
        <p:sp>
          <p:nvSpPr>
            <p:cNvPr id="98344" name="Line 40"/>
            <p:cNvSpPr>
              <a:spLocks noChangeShapeType="1"/>
            </p:cNvSpPr>
            <p:nvPr/>
          </p:nvSpPr>
          <p:spPr bwMode="auto">
            <a:xfrm>
              <a:off x="924" y="1888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45" name="Oval 41"/>
            <p:cNvSpPr>
              <a:spLocks noChangeArrowheads="1"/>
            </p:cNvSpPr>
            <p:nvPr/>
          </p:nvSpPr>
          <p:spPr bwMode="auto">
            <a:xfrm>
              <a:off x="742" y="3338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Group 42"/>
          <p:cNvGrpSpPr>
            <a:grpSpLocks/>
          </p:cNvGrpSpPr>
          <p:nvPr/>
        </p:nvGrpSpPr>
        <p:grpSpPr bwMode="auto">
          <a:xfrm rot="1858353">
            <a:off x="395288" y="2924175"/>
            <a:ext cx="504825" cy="2806700"/>
            <a:chOff x="748" y="1888"/>
            <a:chExt cx="318" cy="1768"/>
          </a:xfrm>
        </p:grpSpPr>
        <p:sp>
          <p:nvSpPr>
            <p:cNvPr id="98347" name="Line 43"/>
            <p:cNvSpPr>
              <a:spLocks noChangeShapeType="1"/>
            </p:cNvSpPr>
            <p:nvPr/>
          </p:nvSpPr>
          <p:spPr bwMode="auto">
            <a:xfrm>
              <a:off x="930" y="1888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48" name="Oval 44"/>
            <p:cNvSpPr>
              <a:spLocks noChangeArrowheads="1"/>
            </p:cNvSpPr>
            <p:nvPr/>
          </p:nvSpPr>
          <p:spPr bwMode="auto">
            <a:xfrm>
              <a:off x="742" y="3338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45"/>
          <p:cNvGrpSpPr>
            <a:grpSpLocks/>
          </p:cNvGrpSpPr>
          <p:nvPr/>
        </p:nvGrpSpPr>
        <p:grpSpPr bwMode="auto">
          <a:xfrm rot="982245">
            <a:off x="900113" y="2924175"/>
            <a:ext cx="504825" cy="2806700"/>
            <a:chOff x="748" y="1888"/>
            <a:chExt cx="318" cy="1768"/>
          </a:xfrm>
        </p:grpSpPr>
        <p:sp>
          <p:nvSpPr>
            <p:cNvPr id="98350" name="Line 46"/>
            <p:cNvSpPr>
              <a:spLocks noChangeShapeType="1"/>
            </p:cNvSpPr>
            <p:nvPr/>
          </p:nvSpPr>
          <p:spPr bwMode="auto">
            <a:xfrm>
              <a:off x="925" y="1884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51" name="Oval 47"/>
            <p:cNvSpPr>
              <a:spLocks noChangeArrowheads="1"/>
            </p:cNvSpPr>
            <p:nvPr/>
          </p:nvSpPr>
          <p:spPr bwMode="auto">
            <a:xfrm>
              <a:off x="742" y="3338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Group 48"/>
          <p:cNvGrpSpPr>
            <a:grpSpLocks/>
          </p:cNvGrpSpPr>
          <p:nvPr/>
        </p:nvGrpSpPr>
        <p:grpSpPr bwMode="auto">
          <a:xfrm>
            <a:off x="1258888" y="3068638"/>
            <a:ext cx="504825" cy="2806700"/>
            <a:chOff x="748" y="1888"/>
            <a:chExt cx="318" cy="1768"/>
          </a:xfrm>
        </p:grpSpPr>
        <p:sp>
          <p:nvSpPr>
            <p:cNvPr id="98353" name="Line 49"/>
            <p:cNvSpPr>
              <a:spLocks noChangeShapeType="1"/>
            </p:cNvSpPr>
            <p:nvPr/>
          </p:nvSpPr>
          <p:spPr bwMode="auto">
            <a:xfrm>
              <a:off x="930" y="1888"/>
              <a:ext cx="0" cy="14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354" name="Oval 50"/>
            <p:cNvSpPr>
              <a:spLocks noChangeArrowheads="1"/>
            </p:cNvSpPr>
            <p:nvPr/>
          </p:nvSpPr>
          <p:spPr bwMode="auto">
            <a:xfrm>
              <a:off x="748" y="3339"/>
              <a:ext cx="318" cy="31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rgbClr val="FF0000"/>
                </a:gs>
                <a:gs pos="100000">
                  <a:schemeClr val="tx1"/>
                </a:gs>
              </a:gsLst>
              <a:lin ang="18900000" scaled="1"/>
            </a:gradFill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8355" name="AutoShape 51"/>
          <p:cNvSpPr>
            <a:spLocks noChangeArrowheads="1"/>
          </p:cNvSpPr>
          <p:nvPr/>
        </p:nvSpPr>
        <p:spPr bwMode="auto">
          <a:xfrm>
            <a:off x="1116013" y="2708275"/>
            <a:ext cx="792162" cy="5032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56" name="AutoShape 5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5400000">
            <a:off x="3366294" y="6147594"/>
            <a:ext cx="539750" cy="5762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98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4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4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500"/>
                            </p:stCondLst>
                            <p:childTnLst>
                              <p:par>
                                <p:cTn id="5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500"/>
                            </p:stCondLst>
                            <p:childTnLst>
                              <p:par>
                                <p:cTn id="6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8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4" grpId="0" animBg="1"/>
      <p:bldP spid="98316" grpId="0"/>
      <p:bldP spid="98317" grpId="0"/>
      <p:bldP spid="98318" grpId="0"/>
      <p:bldP spid="98355" grpId="0" animBg="1"/>
      <p:bldP spid="983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0000"/>
                </a:solidFill>
                <a:latin typeface="Comic Sans MS" pitchFamily="66" charset="0"/>
              </a:rPr>
              <a:t>Колебания </a:t>
            </a:r>
            <a:r>
              <a:rPr lang="ru-RU" sz="2400" smtClean="0">
                <a:solidFill>
                  <a:srgbClr val="0000FF"/>
                </a:solidFill>
                <a:latin typeface="Comic Sans MS" pitchFamily="66" charset="0"/>
              </a:rPr>
              <a:t>– </a:t>
            </a: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это движения, которые точно или приблизительно повторяются через определенные интервалы времени.</a:t>
            </a:r>
            <a:endParaRPr lang="ru-RU" sz="240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484313"/>
            <a:ext cx="403225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</a:rPr>
              <a:t>Колебательное движение широко распространено в природе: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</a:rPr>
              <a:t>Колеблются деревья, ветки и листья, лепестки цветов.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</a:rPr>
              <a:t>Колеблется маятник в часах.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0000FF"/>
                </a:solidFill>
                <a:latin typeface="Comic Sans MS" pitchFamily="66" charset="0"/>
              </a:rPr>
              <a:t>Колеблется вода в сосуде.</a:t>
            </a:r>
          </a:p>
          <a:p>
            <a:pPr eaLnBrk="1" hangingPunct="1">
              <a:buFontTx/>
              <a:buNone/>
            </a:pPr>
            <a:endParaRPr lang="ru-RU" sz="200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sz="1800" smtClean="0"/>
          </a:p>
          <a:p>
            <a:pPr eaLnBrk="1" hangingPunct="1">
              <a:buFontTx/>
              <a:buNone/>
            </a:pPr>
            <a:endParaRPr lang="ru-RU" sz="1800" smtClean="0"/>
          </a:p>
          <a:p>
            <a:pPr eaLnBrk="1" hangingPunct="1">
              <a:buFontTx/>
              <a:buNone/>
            </a:pPr>
            <a:endParaRPr lang="ru-RU" sz="1800" smtClean="0"/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539750" y="4724400"/>
            <a:ext cx="669607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Объект изучения</a:t>
            </a:r>
            <a:r>
              <a:rPr lang="ru-RU">
                <a:solidFill>
                  <a:srgbClr val="990000"/>
                </a:solidFill>
              </a:rPr>
              <a:t> </a:t>
            </a:r>
            <a:r>
              <a:rPr lang="ru-RU">
                <a:solidFill>
                  <a:srgbClr val="0000FF"/>
                </a:solidFill>
              </a:rPr>
              <a:t>–</a:t>
            </a:r>
            <a:r>
              <a:rPr lang="ru-RU" sz="200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b="0">
                <a:solidFill>
                  <a:srgbClr val="0000FF"/>
                </a:solidFill>
              </a:rPr>
              <a:t>колебательная физическая система, в которой происходят колебания.</a:t>
            </a:r>
          </a:p>
        </p:txBody>
      </p:sp>
      <p:pic>
        <p:nvPicPr>
          <p:cNvPr id="50202" name="Picture 26" descr="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12954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09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576262" cy="3603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211" name="подсолнухи.wmv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5076825" y="1844675"/>
            <a:ext cx="3695700" cy="2771775"/>
          </a:xfr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6011863" y="1412875"/>
            <a:ext cx="2089150" cy="5111750"/>
            <a:chOff x="2018" y="845"/>
            <a:chExt cx="1316" cy="3220"/>
          </a:xfrm>
        </p:grpSpPr>
        <p:sp>
          <p:nvSpPr>
            <p:cNvPr id="50214" name="AutoShape 38" descr="Дуб"/>
            <p:cNvSpPr>
              <a:spLocks noChangeArrowheads="1"/>
            </p:cNvSpPr>
            <p:nvPr/>
          </p:nvSpPr>
          <p:spPr bwMode="auto">
            <a:xfrm>
              <a:off x="2018" y="845"/>
              <a:ext cx="1316" cy="3220"/>
            </a:xfrm>
            <a:prstGeom prst="roundRect">
              <a:avLst>
                <a:gd name="adj" fmla="val 16667"/>
              </a:avLst>
            </a:prstGeom>
            <a:blipFill dpi="0" rotWithShape="1">
              <a:blip r:embed="rId5"/>
              <a:srcRect/>
              <a:tile tx="0" ty="0" sx="100000" sy="100000" flip="none" algn="tl"/>
            </a:blip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15" name="Oval 39"/>
            <p:cNvSpPr>
              <a:spLocks noChangeArrowheads="1"/>
            </p:cNvSpPr>
            <p:nvPr/>
          </p:nvSpPr>
          <p:spPr bwMode="auto">
            <a:xfrm>
              <a:off x="2290" y="1162"/>
              <a:ext cx="772" cy="907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16" name="Line 40"/>
            <p:cNvSpPr>
              <a:spLocks noChangeShapeType="1"/>
            </p:cNvSpPr>
            <p:nvPr/>
          </p:nvSpPr>
          <p:spPr bwMode="auto">
            <a:xfrm flipV="1">
              <a:off x="2653" y="1253"/>
              <a:ext cx="136" cy="363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>
              <a:off x="2653" y="1616"/>
              <a:ext cx="181" cy="226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18" name="Line 42"/>
            <p:cNvSpPr>
              <a:spLocks noChangeShapeType="1"/>
            </p:cNvSpPr>
            <p:nvPr/>
          </p:nvSpPr>
          <p:spPr bwMode="auto">
            <a:xfrm>
              <a:off x="2653" y="1207"/>
              <a:ext cx="0" cy="137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19" name="Line 43"/>
            <p:cNvSpPr>
              <a:spLocks noChangeShapeType="1"/>
            </p:cNvSpPr>
            <p:nvPr/>
          </p:nvSpPr>
          <p:spPr bwMode="auto">
            <a:xfrm>
              <a:off x="2880" y="1570"/>
              <a:ext cx="136" cy="0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20" name="Line 44"/>
            <p:cNvSpPr>
              <a:spLocks noChangeShapeType="1"/>
            </p:cNvSpPr>
            <p:nvPr/>
          </p:nvSpPr>
          <p:spPr bwMode="auto">
            <a:xfrm>
              <a:off x="2653" y="1888"/>
              <a:ext cx="0" cy="136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21" name="Line 45"/>
            <p:cNvSpPr>
              <a:spLocks noChangeShapeType="1"/>
            </p:cNvSpPr>
            <p:nvPr/>
          </p:nvSpPr>
          <p:spPr bwMode="auto">
            <a:xfrm>
              <a:off x="2336" y="1570"/>
              <a:ext cx="136" cy="0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222" name="AutoShape 46"/>
            <p:cNvSpPr>
              <a:spLocks noChangeArrowheads="1"/>
            </p:cNvSpPr>
            <p:nvPr/>
          </p:nvSpPr>
          <p:spPr bwMode="auto">
            <a:xfrm>
              <a:off x="2154" y="2251"/>
              <a:ext cx="1044" cy="16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462300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138" name="Picture 47" descr="PENDULUM"/>
            <p:cNvPicPr>
              <a:picLocks noChangeAspect="1" noChangeArrowheads="1" noCrop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00" y="2341"/>
              <a:ext cx="952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224" name="AutoShape 48"/>
            <p:cNvSpPr>
              <a:spLocks noChangeArrowheads="1"/>
            </p:cNvSpPr>
            <p:nvPr/>
          </p:nvSpPr>
          <p:spPr bwMode="auto">
            <a:xfrm rot="16200000">
              <a:off x="2585" y="2138"/>
              <a:ext cx="181" cy="408"/>
            </a:xfrm>
            <a:prstGeom prst="flowChartOnlineStorage">
              <a:avLst/>
            </a:pr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0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2720" fill="hold"/>
                                        <p:tgtEl>
                                          <p:spTgt spid="502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720"/>
                            </p:stCondLst>
                            <p:childTnLst>
                              <p:par>
                                <p:cTn id="2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502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72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0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4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72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22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22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72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0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0211"/>
                </p:tgtEl>
              </p:cMediaNode>
            </p:video>
          </p:childTnLst>
        </p:cTn>
      </p:par>
    </p:tnLst>
    <p:bldLst>
      <p:bldP spid="50178" grpId="0"/>
      <p:bldP spid="50179" grpId="0" build="p"/>
      <p:bldP spid="5020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00FF"/>
                </a:solidFill>
                <a:latin typeface="Comic Sans MS" pitchFamily="66" charset="0"/>
              </a:rPr>
              <a:t>Вы познакомились с</a:t>
            </a:r>
            <a:r>
              <a:rPr lang="ru-RU" sz="3200" smtClean="0">
                <a:latin typeface="Comic Sans MS" pitchFamily="66" charset="0"/>
              </a:rPr>
              <a:t> </a:t>
            </a: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механическими колебаниями.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281987" cy="4687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При изучении периодических колебательных процессов особый интерес представляют общие признаки, характеризующие повторяемость в движении, а не положение и скорость колеблющегося тела в любой момент времени.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Однако…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  <a:latin typeface="Comic Sans MS" pitchFamily="66" charset="0"/>
              </a:rPr>
              <a:t>и скорость, и координата тела меняются с течением времени по определенному закону, подчиняющемуся общим законам механики. </a:t>
            </a:r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611188" y="2492375"/>
            <a:ext cx="792162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F090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Теперь  Вы  можете  ответить  на  основополагающий  вопрос ?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2195513" y="4581525"/>
            <a:ext cx="64801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1331913" y="3573463"/>
            <a:ext cx="6840537" cy="15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Можно ли назвать колебательное движение механическим движением ?</a:t>
            </a:r>
          </a:p>
        </p:txBody>
      </p:sp>
      <p:pic>
        <p:nvPicPr>
          <p:cNvPr id="99338" name="Picture 10" descr="bear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45125"/>
            <a:ext cx="647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9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574675" cy="360363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4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55" decel="1000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155" decel="1000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155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4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6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6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6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6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6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9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28585E-6 L 1.01198 0.01665 " pathEditMode="relative" rAng="0" ptsTypes="AA">
                                      <p:cBhvr>
                                        <p:cTn id="51" dur="50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CC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196975"/>
            <a:ext cx="7543800" cy="14319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Колебания, распространяющиеся в пространстве с течением времени, называются</a:t>
            </a:r>
            <a:r>
              <a:rPr lang="ru-RU" sz="3600" smtClean="0">
                <a:solidFill>
                  <a:srgbClr val="660033"/>
                </a:solidFill>
                <a:latin typeface="Comic Sans MS" pitchFamily="66" charset="0"/>
              </a:rPr>
              <a:t/>
            </a:r>
            <a:br>
              <a:rPr lang="ru-RU" sz="3600" smtClean="0">
                <a:solidFill>
                  <a:srgbClr val="660033"/>
                </a:solidFill>
                <a:latin typeface="Comic Sans MS" pitchFamily="66" charset="0"/>
              </a:rPr>
            </a:br>
            <a:r>
              <a:rPr lang="ru-RU" sz="4000" b="1" smtClean="0">
                <a:solidFill>
                  <a:srgbClr val="0000CC"/>
                </a:solidFill>
                <a:latin typeface="Comic Sans MS" pitchFamily="66" charset="0"/>
              </a:rPr>
              <a:t> ВОЛНАМИ </a:t>
            </a:r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395288" y="476250"/>
            <a:ext cx="6985000" cy="4119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 </a:t>
            </a:r>
          </a:p>
          <a:p>
            <a:pPr>
              <a:defRPr/>
            </a:pPr>
            <a:r>
              <a:rPr lang="ru-RU" sz="4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тема</a:t>
            </a:r>
          </a:p>
          <a:p>
            <a:pPr>
              <a:defRPr/>
            </a:pPr>
            <a:r>
              <a:rPr lang="ru-RU" sz="4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уже другого </a:t>
            </a:r>
          </a:p>
          <a:p>
            <a:pPr>
              <a:defRPr/>
            </a:pPr>
            <a:r>
              <a:rPr lang="ru-RU" sz="4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урока…</a:t>
            </a:r>
          </a:p>
        </p:txBody>
      </p:sp>
      <p:pic>
        <p:nvPicPr>
          <p:cNvPr id="100358" name="Picture 6" descr="aster3">
            <a:hlinkClick r:id="" action="ppaction://hlinkshowjump?jump=las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530066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3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0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4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4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FFFFF"/>
            </a:gs>
            <a:gs pos="50000">
              <a:srgbClr val="00FFFF"/>
            </a:gs>
            <a:gs pos="100000">
              <a:srgbClr val="8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404813"/>
            <a:ext cx="75438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FF"/>
                </a:solidFill>
                <a:latin typeface="Comic Sans MS" pitchFamily="66" charset="0"/>
              </a:rPr>
              <a:t>Увы…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FF"/>
                </a:solidFill>
                <a:latin typeface="Comic Sans MS" pitchFamily="66" charset="0"/>
              </a:rPr>
              <a:t>Вам необходимо повторить теорию еще раз…</a:t>
            </a:r>
          </a:p>
        </p:txBody>
      </p:sp>
      <p:pic>
        <p:nvPicPr>
          <p:cNvPr id="81925" name="Picture 5" descr="teacher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357563"/>
            <a:ext cx="15128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00113" y="6237288"/>
            <a:ext cx="503237" cy="431800"/>
          </a:xfrm>
          <a:prstGeom prst="actionButtonHom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FFFFF"/>
            </a:gs>
            <a:gs pos="50000">
              <a:srgbClr val="00FFFF"/>
            </a:gs>
            <a:gs pos="100000">
              <a:srgbClr val="8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FF"/>
                </a:solidFill>
                <a:latin typeface="Comic Sans MS" pitchFamily="66" charset="0"/>
              </a:rPr>
              <a:t>Повторите</a:t>
            </a:r>
            <a:r>
              <a:rPr lang="ru-RU" sz="4000" smtClean="0">
                <a:latin typeface="Comic Sans MS" pitchFamily="66" charset="0"/>
              </a:rPr>
              <a:t> </a:t>
            </a:r>
            <a:br>
              <a:rPr lang="ru-RU" sz="4000" smtClean="0">
                <a:latin typeface="Comic Sans MS" pitchFamily="66" charset="0"/>
              </a:rPr>
            </a:br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измерения</a:t>
            </a:r>
            <a:r>
              <a:rPr lang="ru-RU" sz="4000" smtClean="0">
                <a:latin typeface="Comic Sans MS" pitchFamily="66" charset="0"/>
              </a:rPr>
              <a:t> </a:t>
            </a:r>
            <a:br>
              <a:rPr lang="ru-RU" sz="4000" smtClean="0">
                <a:latin typeface="Comic Sans MS" pitchFamily="66" charset="0"/>
              </a:rPr>
            </a:br>
            <a:r>
              <a:rPr lang="ru-RU" sz="4000" smtClean="0">
                <a:solidFill>
                  <a:srgbClr val="0000FF"/>
                </a:solidFill>
                <a:latin typeface="Comic Sans MS" pitchFamily="66" charset="0"/>
              </a:rPr>
              <a:t>еще раз!</a:t>
            </a:r>
          </a:p>
        </p:txBody>
      </p:sp>
      <p:pic>
        <p:nvPicPr>
          <p:cNvPr id="72715" name="Picture 11" descr="Мальчи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89038" y="2781300"/>
            <a:ext cx="11890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876925"/>
            <a:ext cx="503238" cy="504825"/>
          </a:xfrm>
          <a:prstGeom prst="actionButtonRetur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5.55556E-7 1.02683E-6 L 1.14774 -0.0053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7848600" cy="6192837"/>
          </a:xfrm>
          <a:solidFill>
            <a:srgbClr val="00FF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Я уже знаю_____________________________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Я хочу узнать___________________________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Для этого мне нужно_____________________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План моих действий: 1.___________________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 2.___________________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                                      3.___________________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Делаю:1._________     Наблюдаю: 1._________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             2._________                          2._________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             3._________                          3._________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Вычисляю: 1._________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                    2._________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                     3._________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Выводы:_______________________________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  <a:latin typeface="Comic Sans MS" pitchFamily="66" charset="0"/>
              </a:rPr>
              <a:t>______________________________________</a:t>
            </a:r>
          </a:p>
        </p:txBody>
      </p:sp>
      <p:sp>
        <p:nvSpPr>
          <p:cNvPr id="829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611187" cy="549275"/>
          </a:xfrm>
          <a:prstGeom prst="actionButtonRetur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1331913" y="1628775"/>
            <a:ext cx="7056437" cy="3441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 </a:t>
            </a:r>
          </a:p>
          <a:p>
            <a:pPr>
              <a:defRPr/>
            </a:pPr>
            <a:r>
              <a:rPr lang="ru-RU" sz="4400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  <a:p>
            <a:pPr>
              <a:defRPr/>
            </a:pPr>
            <a:r>
              <a:rPr lang="ru-RU" sz="4400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хорошо выполненную работу !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1476375" y="188913"/>
            <a:ext cx="66960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Используемая литература:</a:t>
            </a: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684213" y="692150"/>
            <a:ext cx="8280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Перышкин А.В. «Физика 9».- М.: Дрофа,2004.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611188" y="1125538"/>
            <a:ext cx="76327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Сауров Ю.А. Физика в 11 классе: Модели уроков. – М.: Просвещение, 2005.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323850" y="1916113"/>
            <a:ext cx="82804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Шахмаев Н.М., Шахмаев С.Н., Шодиев Д.Ш. Физика 9 – М.: Просвещение, 1999.</a:t>
            </a:r>
          </a:p>
        </p:txBody>
      </p:sp>
      <p:sp>
        <p:nvSpPr>
          <p:cNvPr id="130057" name="Text Box 9"/>
          <p:cNvSpPr txBox="1">
            <a:spLocks noChangeArrowheads="1"/>
          </p:cNvSpPr>
          <p:nvPr/>
        </p:nvSpPr>
        <p:spPr bwMode="auto">
          <a:xfrm>
            <a:off x="539750" y="4005263"/>
            <a:ext cx="7920038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Гульчевская В.Г. Педагогические основы современного образования. – Ростов-на-Дону: ИПК и ПРО, 2006.</a:t>
            </a:r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827088" y="5157788"/>
            <a:ext cx="72723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Максимова Л.И.Методическое пособие. – Ростов-на-Дону: ИПК и ПРО, 2006.</a:t>
            </a:r>
          </a:p>
        </p:txBody>
      </p:sp>
      <p:pic>
        <p:nvPicPr>
          <p:cNvPr id="130059" name="MAST11A.WAV">
            <a:hlinkClick r:id="" action="ppaction://media"/>
          </p:cNvPr>
          <p:cNvPicPr>
            <a:picLocks noRot="1" noChangeAspect="1" noChangeArrowheads="1"/>
          </p:cNvPicPr>
          <p:nvPr>
            <p:ph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8604250" y="188913"/>
            <a:ext cx="304800" cy="304800"/>
          </a:xfrm>
        </p:spPr>
      </p:pic>
      <p:sp>
        <p:nvSpPr>
          <p:cNvPr id="130061" name="Text Box 13"/>
          <p:cNvSpPr txBox="1">
            <a:spLocks noChangeArrowheads="1"/>
          </p:cNvSpPr>
          <p:nvPr/>
        </p:nvSpPr>
        <p:spPr bwMode="auto">
          <a:xfrm>
            <a:off x="827088" y="6092825"/>
            <a:ext cx="75612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C0A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7. Мультимедийные энциклопедии.</a:t>
            </a:r>
          </a:p>
        </p:txBody>
      </p:sp>
      <p:sp>
        <p:nvSpPr>
          <p:cNvPr id="130062" name="Text Box 14"/>
          <p:cNvSpPr txBox="1">
            <a:spLocks noChangeArrowheads="1"/>
          </p:cNvSpPr>
          <p:nvPr/>
        </p:nvSpPr>
        <p:spPr bwMode="auto">
          <a:xfrm>
            <a:off x="900113" y="2781300"/>
            <a:ext cx="6913562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Атаманская М.С. «Технология графических образов».- Ростов-на-Дону: ИПК и ПРО, 2006.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561" fill="hold"/>
                                        <p:tgtEl>
                                          <p:spTgt spid="130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0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0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0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0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0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0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0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0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0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0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0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005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496300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Какими свойствами должна обладать система, для того чтобы в ней могли возникнуть свободные колебания?</a:t>
            </a:r>
          </a:p>
        </p:txBody>
      </p:sp>
      <p:sp>
        <p:nvSpPr>
          <p:cNvPr id="90128" name="Oval 16"/>
          <p:cNvSpPr>
            <a:spLocks noChangeArrowheads="1"/>
          </p:cNvSpPr>
          <p:nvPr/>
        </p:nvSpPr>
        <p:spPr bwMode="auto">
          <a:xfrm>
            <a:off x="1835150" y="4652963"/>
            <a:ext cx="431800" cy="433387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34" name="AutoShape 22"/>
          <p:cNvSpPr>
            <a:spLocks noChangeArrowheads="1"/>
          </p:cNvSpPr>
          <p:nvPr/>
        </p:nvSpPr>
        <p:spPr bwMode="auto">
          <a:xfrm rot="16200000">
            <a:off x="3168651" y="3536950"/>
            <a:ext cx="1079500" cy="3889375"/>
          </a:xfrm>
          <a:prstGeom prst="moon">
            <a:avLst>
              <a:gd name="adj" fmla="val 45667"/>
            </a:avLst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35" name="Oval 23"/>
          <p:cNvSpPr>
            <a:spLocks noChangeArrowheads="1"/>
          </p:cNvSpPr>
          <p:nvPr/>
        </p:nvSpPr>
        <p:spPr bwMode="auto">
          <a:xfrm>
            <a:off x="5364163" y="4581525"/>
            <a:ext cx="431800" cy="433388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36" name="Oval 24"/>
          <p:cNvSpPr>
            <a:spLocks noChangeArrowheads="1"/>
          </p:cNvSpPr>
          <p:nvPr/>
        </p:nvSpPr>
        <p:spPr bwMode="auto">
          <a:xfrm>
            <a:off x="1763713" y="4652963"/>
            <a:ext cx="431800" cy="433387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37" name="Oval 25"/>
          <p:cNvSpPr>
            <a:spLocks noChangeArrowheads="1"/>
          </p:cNvSpPr>
          <p:nvPr/>
        </p:nvSpPr>
        <p:spPr bwMode="auto">
          <a:xfrm>
            <a:off x="4211638" y="5013325"/>
            <a:ext cx="431800" cy="433388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38" name="Oval 26"/>
          <p:cNvSpPr>
            <a:spLocks noChangeArrowheads="1"/>
          </p:cNvSpPr>
          <p:nvPr/>
        </p:nvSpPr>
        <p:spPr bwMode="auto">
          <a:xfrm>
            <a:off x="2843213" y="5013325"/>
            <a:ext cx="431800" cy="433388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39" name="Text Box 27"/>
          <p:cNvSpPr txBox="1">
            <a:spLocks noChangeArrowheads="1"/>
          </p:cNvSpPr>
          <p:nvPr/>
        </p:nvSpPr>
        <p:spPr bwMode="auto">
          <a:xfrm>
            <a:off x="971550" y="2060575"/>
            <a:ext cx="7561263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00FF"/>
                </a:solidFill>
              </a:rPr>
              <a:t>1. При выведении тела из положения равновесия в системе должна возникать сила, стремящаяся вернуть тело в положение равновесия.</a:t>
            </a:r>
          </a:p>
        </p:txBody>
      </p:sp>
      <p:sp>
        <p:nvSpPr>
          <p:cNvPr id="90140" name="Text Box 28"/>
          <p:cNvSpPr txBox="1">
            <a:spLocks noChangeArrowheads="1"/>
          </p:cNvSpPr>
          <p:nvPr/>
        </p:nvSpPr>
        <p:spPr bwMode="auto">
          <a:xfrm>
            <a:off x="323850" y="1844675"/>
            <a:ext cx="76327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00FF"/>
                </a:solidFill>
              </a:rPr>
              <a:t>2. Трение в системе должно быть достаточно мало.</a:t>
            </a:r>
          </a:p>
        </p:txBody>
      </p:sp>
      <p:pic>
        <p:nvPicPr>
          <p:cNvPr id="90141" name="Picture 29" descr="PENDULUM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4652963"/>
            <a:ext cx="12239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49" name="AutoShape 37"/>
          <p:cNvSpPr>
            <a:spLocks noChangeArrowheads="1"/>
          </p:cNvSpPr>
          <p:nvPr/>
        </p:nvSpPr>
        <p:spPr bwMode="auto">
          <a:xfrm>
            <a:off x="0" y="4581525"/>
            <a:ext cx="971550" cy="433388"/>
          </a:xfrm>
          <a:prstGeom prst="notchedRightArrow">
            <a:avLst>
              <a:gd name="adj1" fmla="val 50000"/>
              <a:gd name="adj2" fmla="val 56044"/>
            </a:avLst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60" name="AutoShape 4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237288"/>
            <a:ext cx="576262" cy="40481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6588125" y="4652963"/>
            <a:ext cx="1439863" cy="1800225"/>
            <a:chOff x="4377" y="2750"/>
            <a:chExt cx="907" cy="1134"/>
          </a:xfrm>
        </p:grpSpPr>
        <p:sp>
          <p:nvSpPr>
            <p:cNvPr id="90163" name="Rectangle 51"/>
            <p:cNvSpPr>
              <a:spLocks noChangeArrowheads="1"/>
            </p:cNvSpPr>
            <p:nvPr/>
          </p:nvSpPr>
          <p:spPr bwMode="auto">
            <a:xfrm>
              <a:off x="4377" y="2750"/>
              <a:ext cx="907" cy="1134"/>
            </a:xfrm>
            <a:prstGeom prst="rect">
              <a:avLst/>
            </a:prstGeom>
            <a:solidFill>
              <a:srgbClr val="FFFFCC"/>
            </a:solidFill>
            <a:ln w="9525" algn="ctr">
              <a:miter lim="800000"/>
              <a:headEnd/>
              <a:tailEnd/>
            </a:ln>
            <a:effectLst/>
            <a:scene3d>
              <a:camera prst="legacyPerspectiveFront">
                <a:rot lat="600000" lon="1500000" rev="0"/>
              </a:camera>
              <a:lightRig rig="legacyFlat4" dir="b"/>
            </a:scene3d>
            <a:sp3d extrusionH="430200" prstMaterial="legacyWirefram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0164" name="Rectangle 52"/>
            <p:cNvSpPr>
              <a:spLocks noChangeArrowheads="1"/>
            </p:cNvSpPr>
            <p:nvPr/>
          </p:nvSpPr>
          <p:spPr bwMode="auto">
            <a:xfrm>
              <a:off x="4377" y="3022"/>
              <a:ext cx="907" cy="862"/>
            </a:xfrm>
            <a:prstGeom prst="rect">
              <a:avLst/>
            </a:prstGeom>
            <a:solidFill>
              <a:srgbClr val="33CCCC">
                <a:alpha val="59000"/>
              </a:srgbClr>
            </a:solidFill>
            <a:ln w="9525" algn="ctr">
              <a:miter lim="800000"/>
              <a:headEnd/>
              <a:tailEnd/>
            </a:ln>
            <a:effectLst/>
            <a:scene3d>
              <a:camera prst="legacyPerspectiveFront">
                <a:rot lat="60000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CCCC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7019925" y="2636838"/>
            <a:ext cx="1439863" cy="1800225"/>
            <a:chOff x="4694" y="2160"/>
            <a:chExt cx="907" cy="1134"/>
          </a:xfrm>
        </p:grpSpPr>
        <p:sp>
          <p:nvSpPr>
            <p:cNvPr id="90167" name="Rectangle 55"/>
            <p:cNvSpPr>
              <a:spLocks noChangeArrowheads="1"/>
            </p:cNvSpPr>
            <p:nvPr/>
          </p:nvSpPr>
          <p:spPr bwMode="auto">
            <a:xfrm>
              <a:off x="4694" y="2160"/>
              <a:ext cx="907" cy="1134"/>
            </a:xfrm>
            <a:prstGeom prst="rect">
              <a:avLst/>
            </a:prstGeom>
            <a:solidFill>
              <a:srgbClr val="FFFFCC"/>
            </a:solidFill>
            <a:ln w="9525" algn="ctr">
              <a:miter lim="800000"/>
              <a:headEnd/>
              <a:tailEnd/>
            </a:ln>
            <a:effectLst/>
            <a:scene3d>
              <a:camera prst="legacyPerspectiveFront">
                <a:rot lat="600000" lon="1500000" rev="0"/>
              </a:camera>
              <a:lightRig rig="legacyFlat4" dir="b"/>
            </a:scene3d>
            <a:sp3d extrusionH="430200" prstMaterial="legacyWirefram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0168" name="Rectangle 56" descr="Сферы"/>
            <p:cNvSpPr>
              <a:spLocks noChangeArrowheads="1"/>
            </p:cNvSpPr>
            <p:nvPr/>
          </p:nvSpPr>
          <p:spPr bwMode="auto">
            <a:xfrm>
              <a:off x="4694" y="2432"/>
              <a:ext cx="907" cy="862"/>
            </a:xfrm>
            <a:prstGeom prst="rect">
              <a:avLst/>
            </a:prstGeom>
            <a:pattFill prst="sphere">
              <a:fgClr>
                <a:srgbClr val="1C1C1C">
                  <a:alpha val="59000"/>
                </a:srgbClr>
              </a:fgClr>
              <a:bgClr>
                <a:schemeClr val="hlink">
                  <a:alpha val="59000"/>
                </a:schemeClr>
              </a:bgClr>
            </a:pattFill>
            <a:ln w="9525" algn="ctr">
              <a:miter lim="800000"/>
              <a:headEnd/>
              <a:tailEnd/>
            </a:ln>
            <a:effectLst/>
            <a:scene3d>
              <a:camera prst="legacyPerspectiveFront">
                <a:rot lat="60000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8080"/>
              </a:extrusionClr>
            </a:sp3d>
          </p:spPr>
          <p:txBody>
            <a:bodyPr anchor="ctr">
              <a:spAutoFit/>
              <a:flatTx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0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2.96296E-6 L 0.09862 2.96296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0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C 0.00017 0.01227 0.00104 0.02616 0.02291 0.03819 C 0.04479 0.05023 0.09097 0.06829 0.13142 0.07199 C 0.17187 0.07569 0.22673 0.06806 0.26579 0.06111 C 0.30486 0.05417 0.34566 0.04028 0.36579 0.03056 C 0.38593 0.02083 0.38368 0.00741 0.38715 0.00208 " pathEditMode="relative" rAng="0" ptsTypes="aaaaaa">
                                      <p:cBhvr>
                                        <p:cTn id="13" dur="20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3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125 C -0.00365 0.02592 -0.00851 0.03958 -0.0316 0.05069 C -0.05469 0.0618 -0.10035 0.07291 -0.13733 0.07916 C -0.17431 0.08541 -0.2191 0.08981 -0.25313 0.08865 C -0.28716 0.0875 -0.31737 0.08356 -0.34167 0.07152 C -0.36598 0.05949 -0.38924 0.02523 -0.39879 0.01643 " pathEditMode="relative" rAng="0" ptsTypes="aaaaaA">
                                      <p:cBhvr>
                                        <p:cTn id="19" dur="20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C -0.0007 0.00648 -0.00174 0.0162 0.01146 0.02777 C 0.0243 0.03819 0.05312 0.05532 0.07864 0.06365 C 0.10434 0.07291 0.1408 0.07175 0.16614 0.07268 C 0.19167 0.07199 0.21892 0.06828 0.23281 0.06388 C 0.24687 0.05856 0.24583 0.05046 0.24948 0.04722 " pathEditMode="relative" rAng="483841" ptsTypes="aaaaaa">
                                      <p:cBhvr>
                                        <p:cTn id="25" dur="2000" fill="hold"/>
                                        <p:tgtEl>
                                          <p:spTgt spid="90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5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C -0.00868 0.00486 -0.01701 0.0088 -0.02552 0.01157 C -0.03403 0.01435 -0.04392 0.01389 -0.05121 0.01505 C -0.05868 0.0162 -0.06354 0.01736 -0.07066 0.01759 C -0.07795 0.0169 -0.0875 0.01574 -0.09375 0.01458 C -0.09983 0.01435 -0.10243 0.01435 -0.10868 0.01273 C -0.11476 0.01204 -0.12795 0.00833 -0.1316 0.0081 " pathEditMode="relative" rAng="-379297" ptsTypes="aaaaaaA">
                                      <p:cBhvr>
                                        <p:cTn id="31" dur="2000" fill="hold"/>
                                        <p:tgtEl>
                                          <p:spTgt spid="90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90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C 0.00451 0.00486 0.0092 0.00995 0.01423 0.01342 C 0.01927 0.01689 0.02483 0.01875 0.03003 0.02106 C 0.03524 0.02338 0.03871 0.02523 0.04583 0.02685 C 0.05295 0.02847 0.06302 0.03264 0.07292 0.03055 C 0.08281 0.02847 0.09861 0.01713 0.10538 0.01365 " pathEditMode="relative" rAng="0" ptsTypes="aaaaaa">
                                      <p:cBhvr>
                                        <p:cTn id="37" dur="3000" fill="hold"/>
                                        <p:tgtEl>
                                          <p:spTgt spid="90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0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90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0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90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9500"/>
                            </p:stCondLst>
                            <p:childTnLst>
                              <p:par>
                                <p:cTn id="62" presetID="10" presetClass="exit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90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 animBg="1"/>
      <p:bldP spid="90135" grpId="0" animBg="1"/>
      <p:bldP spid="90135" grpId="1" animBg="1"/>
      <p:bldP spid="90136" grpId="0" animBg="1"/>
      <p:bldP spid="90136" grpId="1" animBg="1"/>
      <p:bldP spid="90137" grpId="0" animBg="1"/>
      <p:bldP spid="90137" grpId="1" animBg="1"/>
      <p:bldP spid="90138" grpId="0" animBg="1"/>
      <p:bldP spid="90138" grpId="1" animBg="1"/>
      <p:bldP spid="90140" grpId="0" build="allAtOnce"/>
      <p:bldP spid="90149" grpId="0" animBg="1"/>
      <p:bldP spid="9014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u="sng" smtClean="0">
                <a:solidFill>
                  <a:srgbClr val="FF0000"/>
                </a:solidFill>
                <a:latin typeface="Comic Sans MS" pitchFamily="66" charset="0"/>
              </a:rPr>
              <a:t>Свободные колебания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563938" y="1484313"/>
            <a:ext cx="496728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</a:rPr>
              <a:t>Колебания в системе под действием внутренних сил.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1476375" y="3429000"/>
            <a:ext cx="7272338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Почему свободные колебания с течением времени затухают?</a:t>
            </a:r>
          </a:p>
        </p:txBody>
      </p:sp>
      <p:sp>
        <p:nvSpPr>
          <p:cNvPr id="53270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576262" cy="476250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05"/>
          <p:cNvGrpSpPr>
            <a:grpSpLocks/>
          </p:cNvGrpSpPr>
          <p:nvPr/>
        </p:nvGrpSpPr>
        <p:grpSpPr bwMode="auto">
          <a:xfrm>
            <a:off x="395288" y="1412875"/>
            <a:ext cx="1439862" cy="1584325"/>
            <a:chOff x="249" y="890"/>
            <a:chExt cx="907" cy="998"/>
          </a:xfrm>
        </p:grpSpPr>
        <p:sp>
          <p:nvSpPr>
            <p:cNvPr id="53331" name="Line 83"/>
            <p:cNvSpPr>
              <a:spLocks noChangeShapeType="1"/>
            </p:cNvSpPr>
            <p:nvPr/>
          </p:nvSpPr>
          <p:spPr bwMode="auto">
            <a:xfrm>
              <a:off x="930" y="890"/>
              <a:ext cx="226" cy="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195" name="Group 86"/>
            <p:cNvGrpSpPr>
              <a:grpSpLocks/>
            </p:cNvGrpSpPr>
            <p:nvPr/>
          </p:nvGrpSpPr>
          <p:grpSpPr bwMode="auto">
            <a:xfrm>
              <a:off x="249" y="890"/>
              <a:ext cx="771" cy="998"/>
              <a:chOff x="249" y="890"/>
              <a:chExt cx="771" cy="998"/>
            </a:xfrm>
          </p:grpSpPr>
          <p:sp>
            <p:nvSpPr>
              <p:cNvPr id="53332" name="Line 84"/>
              <p:cNvSpPr>
                <a:spLocks noChangeShapeType="1"/>
              </p:cNvSpPr>
              <p:nvPr/>
            </p:nvSpPr>
            <p:spPr bwMode="auto">
              <a:xfrm flipH="1">
                <a:off x="431" y="890"/>
                <a:ext cx="589" cy="816"/>
              </a:xfrm>
              <a:prstGeom prst="line">
                <a:avLst/>
              </a:prstGeom>
              <a:noFill/>
              <a:ln w="9525">
                <a:solidFill>
                  <a:srgbClr val="660033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3333" name="Oval 85"/>
              <p:cNvSpPr>
                <a:spLocks noChangeArrowheads="1"/>
              </p:cNvSpPr>
              <p:nvPr/>
            </p:nvSpPr>
            <p:spPr bwMode="auto">
              <a:xfrm>
                <a:off x="249" y="1661"/>
                <a:ext cx="226" cy="227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9900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4" name="Group 87"/>
          <p:cNvGrpSpPr>
            <a:grpSpLocks/>
          </p:cNvGrpSpPr>
          <p:nvPr/>
        </p:nvGrpSpPr>
        <p:grpSpPr bwMode="auto">
          <a:xfrm rot="-933766">
            <a:off x="611188" y="1557338"/>
            <a:ext cx="1223962" cy="1584325"/>
            <a:chOff x="249" y="890"/>
            <a:chExt cx="771" cy="998"/>
          </a:xfrm>
        </p:grpSpPr>
        <p:sp>
          <p:nvSpPr>
            <p:cNvPr id="53336" name="Line 88"/>
            <p:cNvSpPr>
              <a:spLocks noChangeShapeType="1"/>
            </p:cNvSpPr>
            <p:nvPr/>
          </p:nvSpPr>
          <p:spPr bwMode="auto">
            <a:xfrm flipH="1">
              <a:off x="428" y="885"/>
              <a:ext cx="589" cy="816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337" name="Oval 89"/>
            <p:cNvSpPr>
              <a:spLocks noChangeArrowheads="1"/>
            </p:cNvSpPr>
            <p:nvPr/>
          </p:nvSpPr>
          <p:spPr bwMode="auto">
            <a:xfrm>
              <a:off x="249" y="1661"/>
              <a:ext cx="226" cy="22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90"/>
          <p:cNvGrpSpPr>
            <a:grpSpLocks/>
          </p:cNvGrpSpPr>
          <p:nvPr/>
        </p:nvGrpSpPr>
        <p:grpSpPr bwMode="auto">
          <a:xfrm rot="-1939378">
            <a:off x="900113" y="1628775"/>
            <a:ext cx="1223962" cy="1584325"/>
            <a:chOff x="249" y="890"/>
            <a:chExt cx="771" cy="998"/>
          </a:xfrm>
        </p:grpSpPr>
        <p:sp>
          <p:nvSpPr>
            <p:cNvPr id="53339" name="Line 91"/>
            <p:cNvSpPr>
              <a:spLocks noChangeShapeType="1"/>
            </p:cNvSpPr>
            <p:nvPr/>
          </p:nvSpPr>
          <p:spPr bwMode="auto">
            <a:xfrm flipH="1">
              <a:off x="431" y="886"/>
              <a:ext cx="589" cy="816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340" name="Oval 92"/>
            <p:cNvSpPr>
              <a:spLocks noChangeArrowheads="1"/>
            </p:cNvSpPr>
            <p:nvPr/>
          </p:nvSpPr>
          <p:spPr bwMode="auto">
            <a:xfrm>
              <a:off x="249" y="1661"/>
              <a:ext cx="226" cy="22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93"/>
          <p:cNvGrpSpPr>
            <a:grpSpLocks/>
          </p:cNvGrpSpPr>
          <p:nvPr/>
        </p:nvGrpSpPr>
        <p:grpSpPr bwMode="auto">
          <a:xfrm rot="-2513816">
            <a:off x="1042988" y="1628775"/>
            <a:ext cx="1223962" cy="1584325"/>
            <a:chOff x="249" y="890"/>
            <a:chExt cx="771" cy="998"/>
          </a:xfrm>
        </p:grpSpPr>
        <p:sp>
          <p:nvSpPr>
            <p:cNvPr id="53342" name="Line 94"/>
            <p:cNvSpPr>
              <a:spLocks noChangeShapeType="1"/>
            </p:cNvSpPr>
            <p:nvPr/>
          </p:nvSpPr>
          <p:spPr bwMode="auto">
            <a:xfrm flipH="1">
              <a:off x="431" y="888"/>
              <a:ext cx="589" cy="816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343" name="Oval 95"/>
            <p:cNvSpPr>
              <a:spLocks noChangeArrowheads="1"/>
            </p:cNvSpPr>
            <p:nvPr/>
          </p:nvSpPr>
          <p:spPr bwMode="auto">
            <a:xfrm>
              <a:off x="249" y="1661"/>
              <a:ext cx="226" cy="22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96"/>
          <p:cNvGrpSpPr>
            <a:grpSpLocks/>
          </p:cNvGrpSpPr>
          <p:nvPr/>
        </p:nvGrpSpPr>
        <p:grpSpPr bwMode="auto">
          <a:xfrm rot="-3157201">
            <a:off x="1259682" y="1627981"/>
            <a:ext cx="1223962" cy="1584325"/>
            <a:chOff x="249" y="890"/>
            <a:chExt cx="771" cy="998"/>
          </a:xfrm>
        </p:grpSpPr>
        <p:sp>
          <p:nvSpPr>
            <p:cNvPr id="53345" name="Line 97"/>
            <p:cNvSpPr>
              <a:spLocks noChangeShapeType="1"/>
            </p:cNvSpPr>
            <p:nvPr/>
          </p:nvSpPr>
          <p:spPr bwMode="auto">
            <a:xfrm flipH="1">
              <a:off x="434" y="884"/>
              <a:ext cx="589" cy="816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346" name="Oval 98"/>
            <p:cNvSpPr>
              <a:spLocks noChangeArrowheads="1"/>
            </p:cNvSpPr>
            <p:nvPr/>
          </p:nvSpPr>
          <p:spPr bwMode="auto">
            <a:xfrm>
              <a:off x="239" y="1657"/>
              <a:ext cx="226" cy="22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99"/>
          <p:cNvGrpSpPr>
            <a:grpSpLocks/>
          </p:cNvGrpSpPr>
          <p:nvPr/>
        </p:nvGrpSpPr>
        <p:grpSpPr bwMode="auto">
          <a:xfrm rot="-3871029">
            <a:off x="1439070" y="1520031"/>
            <a:ext cx="1223962" cy="1584325"/>
            <a:chOff x="249" y="890"/>
            <a:chExt cx="771" cy="998"/>
          </a:xfrm>
        </p:grpSpPr>
        <p:sp>
          <p:nvSpPr>
            <p:cNvPr id="53348" name="Line 100"/>
            <p:cNvSpPr>
              <a:spLocks noChangeShapeType="1"/>
            </p:cNvSpPr>
            <p:nvPr/>
          </p:nvSpPr>
          <p:spPr bwMode="auto">
            <a:xfrm flipH="1">
              <a:off x="433" y="888"/>
              <a:ext cx="589" cy="816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349" name="Oval 101"/>
            <p:cNvSpPr>
              <a:spLocks noChangeArrowheads="1"/>
            </p:cNvSpPr>
            <p:nvPr/>
          </p:nvSpPr>
          <p:spPr bwMode="auto">
            <a:xfrm>
              <a:off x="243" y="1657"/>
              <a:ext cx="226" cy="22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102"/>
          <p:cNvGrpSpPr>
            <a:grpSpLocks/>
          </p:cNvGrpSpPr>
          <p:nvPr/>
        </p:nvGrpSpPr>
        <p:grpSpPr bwMode="auto">
          <a:xfrm rot="-4507910">
            <a:off x="1583531" y="1448594"/>
            <a:ext cx="1223963" cy="1584325"/>
            <a:chOff x="249" y="890"/>
            <a:chExt cx="771" cy="998"/>
          </a:xfrm>
        </p:grpSpPr>
        <p:sp>
          <p:nvSpPr>
            <p:cNvPr id="53351" name="Line 103"/>
            <p:cNvSpPr>
              <a:spLocks noChangeShapeType="1"/>
            </p:cNvSpPr>
            <p:nvPr/>
          </p:nvSpPr>
          <p:spPr bwMode="auto">
            <a:xfrm flipH="1">
              <a:off x="435" y="886"/>
              <a:ext cx="589" cy="816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352" name="Oval 104"/>
            <p:cNvSpPr>
              <a:spLocks noChangeArrowheads="1"/>
            </p:cNvSpPr>
            <p:nvPr/>
          </p:nvSpPr>
          <p:spPr bwMode="auto">
            <a:xfrm>
              <a:off x="249" y="1661"/>
              <a:ext cx="226" cy="22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3354" name="Line 106"/>
          <p:cNvSpPr>
            <a:spLocks noChangeShapeType="1"/>
          </p:cNvSpPr>
          <p:nvPr/>
        </p:nvSpPr>
        <p:spPr bwMode="auto">
          <a:xfrm>
            <a:off x="1476375" y="1412875"/>
            <a:ext cx="358775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53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1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3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500"/>
                            </p:stCondLst>
                            <p:childTnLst>
                              <p:par>
                                <p:cTn id="6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9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500"/>
                            </p:stCondLst>
                            <p:childTnLst>
                              <p:par>
                                <p:cTn id="7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7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5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500"/>
                            </p:stCondLst>
                            <p:childTnLst>
                              <p:par>
                                <p:cTn id="7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8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6000"/>
                            </p:stCondLst>
                            <p:childTnLst>
                              <p:par>
                                <p:cTn id="8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1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6500"/>
                            </p:stCondLst>
                            <p:childTnLst>
                              <p:par>
                                <p:cTn id="8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000"/>
                            </p:stCondLst>
                            <p:childTnLst>
                              <p:par>
                                <p:cTn id="8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7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500"/>
                            </p:stCondLst>
                            <p:childTnLst>
                              <p:par>
                                <p:cTn id="9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0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8000"/>
                            </p:stCondLst>
                            <p:childTnLst>
                              <p:par>
                                <p:cTn id="9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8500"/>
                            </p:stCondLst>
                            <p:childTnLst>
                              <p:par>
                                <p:cTn id="9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9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9500"/>
                            </p:stCondLst>
                            <p:childTnLst>
                              <p:par>
                                <p:cTn id="10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2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8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1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FF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u="sng" smtClean="0">
                <a:solidFill>
                  <a:srgbClr val="FF0000"/>
                </a:solidFill>
                <a:latin typeface="Comic Sans MS" pitchFamily="66" charset="0"/>
              </a:rPr>
              <a:t>Вынужденные  колебания</a:t>
            </a:r>
          </a:p>
        </p:txBody>
      </p:sp>
      <p:pic>
        <p:nvPicPr>
          <p:cNvPr id="54278" name="Picture 6" descr="smil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16113"/>
            <a:ext cx="3384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dolphi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1844675"/>
            <a:ext cx="27368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s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2060575"/>
            <a:ext cx="18716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179388" y="3429000"/>
            <a:ext cx="626427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</a:rPr>
              <a:t>Чем различаются эти два вида колебаний?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539750" y="4365625"/>
            <a:ext cx="7200900" cy="1828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</a:rPr>
              <a:t>Колебания под действием внешней периодически изменяющейся силы называются</a:t>
            </a:r>
          </a:p>
          <a:p>
            <a:r>
              <a:rPr lang="ru-RU" sz="2800" i="1">
                <a:solidFill>
                  <a:srgbClr val="FF0000"/>
                </a:solidFill>
              </a:rPr>
              <a:t>вынужденными</a:t>
            </a:r>
          </a:p>
        </p:txBody>
      </p:sp>
      <p:sp>
        <p:nvSpPr>
          <p:cNvPr id="54292" name="AutoShape 2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04825" cy="431800"/>
          </a:xfrm>
          <a:prstGeom prst="actionButtonReturn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76" name="Rectangle 24"/>
          <p:cNvSpPr>
            <a:spLocks noChangeArrowheads="1"/>
          </p:cNvSpPr>
          <p:nvPr/>
        </p:nvSpPr>
        <p:spPr bwMode="auto">
          <a:xfrm>
            <a:off x="5795963" y="476250"/>
            <a:ext cx="2376487" cy="324008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70" name="AutoShape 18"/>
          <p:cNvSpPr>
            <a:spLocks noChangeArrowheads="1"/>
          </p:cNvSpPr>
          <p:nvPr/>
        </p:nvSpPr>
        <p:spPr bwMode="auto">
          <a:xfrm>
            <a:off x="0" y="3429000"/>
            <a:ext cx="2879725" cy="360363"/>
          </a:xfrm>
          <a:prstGeom prst="parallelogram">
            <a:avLst>
              <a:gd name="adj" fmla="val 114540"/>
            </a:avLst>
          </a:prstGeom>
          <a:gradFill rotWithShape="1">
            <a:gsLst>
              <a:gs pos="0">
                <a:srgbClr val="0000FF"/>
              </a:gs>
              <a:gs pos="100000">
                <a:srgbClr val="333333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755650" y="4437063"/>
            <a:ext cx="7488238" cy="219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</a:rPr>
              <a:t>Что такое</a:t>
            </a:r>
            <a:r>
              <a:rPr lang="ru-RU"/>
              <a:t>   </a:t>
            </a:r>
            <a:r>
              <a:rPr lang="ru-RU">
                <a:solidFill>
                  <a:srgbClr val="FF00FF"/>
                </a:solidFill>
              </a:rPr>
              <a:t> </a:t>
            </a:r>
            <a:r>
              <a:rPr lang="ru-RU" i="1">
                <a:solidFill>
                  <a:srgbClr val="FF0000"/>
                </a:solidFill>
              </a:rPr>
              <a:t>модель </a:t>
            </a:r>
            <a:r>
              <a:rPr lang="ru-RU" i="1">
                <a:solidFill>
                  <a:srgbClr val="0000FF"/>
                </a:solidFill>
              </a:rPr>
              <a:t>?</a:t>
            </a:r>
          </a:p>
          <a:p>
            <a:r>
              <a:rPr lang="ru-RU">
                <a:solidFill>
                  <a:srgbClr val="0000FF"/>
                </a:solidFill>
              </a:rPr>
              <a:t>Зачем модели нужны?</a:t>
            </a:r>
          </a:p>
          <a:p>
            <a:r>
              <a:rPr lang="ru-RU"/>
              <a:t> </a:t>
            </a:r>
            <a:r>
              <a:rPr lang="ru-RU">
                <a:solidFill>
                  <a:srgbClr val="0000FF"/>
                </a:solidFill>
              </a:rPr>
              <a:t>Есть ли модели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ru-RU">
                <a:solidFill>
                  <a:srgbClr val="0000FF"/>
                </a:solidFill>
              </a:rPr>
              <a:t>в природе?</a:t>
            </a:r>
          </a:p>
          <a:p>
            <a:endParaRPr lang="ru-RU" sz="2800" i="1"/>
          </a:p>
        </p:txBody>
      </p:sp>
      <p:sp>
        <p:nvSpPr>
          <p:cNvPr id="151558" name="AutoShape 6"/>
          <p:cNvSpPr>
            <a:spLocks noChangeArrowheads="1"/>
          </p:cNvSpPr>
          <p:nvPr/>
        </p:nvSpPr>
        <p:spPr bwMode="auto">
          <a:xfrm>
            <a:off x="539750" y="404813"/>
            <a:ext cx="144463" cy="3240087"/>
          </a:xfrm>
          <a:prstGeom prst="can">
            <a:avLst>
              <a:gd name="adj" fmla="val 77981"/>
            </a:avLst>
          </a:prstGeom>
          <a:gradFill rotWithShape="1">
            <a:gsLst>
              <a:gs pos="0">
                <a:srgbClr val="0000FF"/>
              </a:gs>
              <a:gs pos="100000">
                <a:srgbClr val="333333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>
            <a:off x="611188" y="476250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971550" y="476250"/>
            <a:ext cx="2447925" cy="2462213"/>
            <a:chOff x="612" y="663"/>
            <a:chExt cx="1542" cy="1551"/>
          </a:xfrm>
        </p:grpSpPr>
        <p:grpSp>
          <p:nvGrpSpPr>
            <p:cNvPr id="9270" name="Group 13"/>
            <p:cNvGrpSpPr>
              <a:grpSpLocks/>
            </p:cNvGrpSpPr>
            <p:nvPr/>
          </p:nvGrpSpPr>
          <p:grpSpPr bwMode="auto">
            <a:xfrm>
              <a:off x="1066" y="663"/>
              <a:ext cx="590" cy="1405"/>
              <a:chOff x="3878" y="346"/>
              <a:chExt cx="590" cy="1405"/>
            </a:xfrm>
          </p:grpSpPr>
          <p:grpSp>
            <p:nvGrpSpPr>
              <p:cNvPr id="9274" name="Group 11"/>
              <p:cNvGrpSpPr>
                <a:grpSpLocks/>
              </p:cNvGrpSpPr>
              <p:nvPr/>
            </p:nvGrpSpPr>
            <p:grpSpPr bwMode="auto">
              <a:xfrm>
                <a:off x="3878" y="1071"/>
                <a:ext cx="590" cy="680"/>
                <a:chOff x="3878" y="1071"/>
                <a:chExt cx="590" cy="680"/>
              </a:xfrm>
            </p:grpSpPr>
            <p:sp>
              <p:nvSpPr>
                <p:cNvPr id="151562" name="AutoShape 10"/>
                <p:cNvSpPr>
                  <a:spLocks noChangeArrowheads="1"/>
                </p:cNvSpPr>
                <p:nvPr/>
              </p:nvSpPr>
              <p:spPr bwMode="auto">
                <a:xfrm rot="10800000">
                  <a:off x="3878" y="1162"/>
                  <a:ext cx="590" cy="589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 algn="ctr">
                  <a:solidFill>
                    <a:srgbClr val="00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51561" name="Oval 9"/>
                <p:cNvSpPr>
                  <a:spLocks noChangeArrowheads="1"/>
                </p:cNvSpPr>
                <p:nvPr/>
              </p:nvSpPr>
              <p:spPr bwMode="auto">
                <a:xfrm>
                  <a:off x="3878" y="1071"/>
                  <a:ext cx="590" cy="1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 algn="ctr">
                  <a:solidFill>
                    <a:srgbClr val="00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51564" name="Line 12"/>
              <p:cNvSpPr>
                <a:spLocks noChangeShapeType="1"/>
              </p:cNvSpPr>
              <p:nvPr/>
            </p:nvSpPr>
            <p:spPr bwMode="auto">
              <a:xfrm flipV="1">
                <a:off x="4195" y="346"/>
                <a:ext cx="0" cy="81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566" name="Line 14"/>
            <p:cNvSpPr>
              <a:spLocks noChangeShapeType="1"/>
            </p:cNvSpPr>
            <p:nvPr/>
          </p:nvSpPr>
          <p:spPr bwMode="auto">
            <a:xfrm flipH="1">
              <a:off x="612" y="663"/>
              <a:ext cx="771" cy="136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1567" name="Line 15"/>
            <p:cNvSpPr>
              <a:spLocks noChangeShapeType="1"/>
            </p:cNvSpPr>
            <p:nvPr/>
          </p:nvSpPr>
          <p:spPr bwMode="auto">
            <a:xfrm>
              <a:off x="1383" y="663"/>
              <a:ext cx="771" cy="13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1568" name="Freeform 16"/>
            <p:cNvSpPr>
              <a:spLocks/>
            </p:cNvSpPr>
            <p:nvPr/>
          </p:nvSpPr>
          <p:spPr bwMode="auto">
            <a:xfrm>
              <a:off x="612" y="1979"/>
              <a:ext cx="1542" cy="235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317" y="182"/>
                </a:cxn>
                <a:cxn ang="0">
                  <a:pos x="680" y="227"/>
                </a:cxn>
                <a:cxn ang="0">
                  <a:pos x="907" y="227"/>
                </a:cxn>
                <a:cxn ang="0">
                  <a:pos x="1224" y="182"/>
                </a:cxn>
                <a:cxn ang="0">
                  <a:pos x="1633" y="0"/>
                </a:cxn>
              </a:cxnLst>
              <a:rect l="0" t="0" r="r" b="b"/>
              <a:pathLst>
                <a:path w="1633" h="235">
                  <a:moveTo>
                    <a:pt x="0" y="46"/>
                  </a:moveTo>
                  <a:cubicBezTo>
                    <a:pt x="102" y="99"/>
                    <a:pt x="204" y="152"/>
                    <a:pt x="317" y="182"/>
                  </a:cubicBezTo>
                  <a:cubicBezTo>
                    <a:pt x="430" y="212"/>
                    <a:pt x="582" y="220"/>
                    <a:pt x="680" y="227"/>
                  </a:cubicBezTo>
                  <a:cubicBezTo>
                    <a:pt x="778" y="234"/>
                    <a:pt x="816" y="235"/>
                    <a:pt x="907" y="227"/>
                  </a:cubicBezTo>
                  <a:cubicBezTo>
                    <a:pt x="998" y="219"/>
                    <a:pt x="1103" y="220"/>
                    <a:pt x="1224" y="182"/>
                  </a:cubicBezTo>
                  <a:cubicBezTo>
                    <a:pt x="1345" y="144"/>
                    <a:pt x="1565" y="30"/>
                    <a:pt x="1633" y="0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1571" name="Line 19"/>
          <p:cNvSpPr>
            <a:spLocks noChangeShapeType="1"/>
          </p:cNvSpPr>
          <p:nvPr/>
        </p:nvSpPr>
        <p:spPr bwMode="auto">
          <a:xfrm rot="5400000">
            <a:off x="5269706" y="2024857"/>
            <a:ext cx="309721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74" name="Freeform 22"/>
          <p:cNvSpPr>
            <a:spLocks/>
          </p:cNvSpPr>
          <p:nvPr/>
        </p:nvSpPr>
        <p:spPr bwMode="auto">
          <a:xfrm rot="5400000">
            <a:off x="5588001" y="1143000"/>
            <a:ext cx="2671762" cy="1824037"/>
          </a:xfrm>
          <a:custGeom>
            <a:avLst/>
            <a:gdLst/>
            <a:ahLst/>
            <a:cxnLst>
              <a:cxn ang="0">
                <a:pos x="0" y="642"/>
              </a:cxn>
              <a:cxn ang="0">
                <a:pos x="45" y="552"/>
              </a:cxn>
              <a:cxn ang="0">
                <a:pos x="272" y="98"/>
              </a:cxn>
              <a:cxn ang="0">
                <a:pos x="771" y="1141"/>
              </a:cxn>
              <a:cxn ang="0">
                <a:pos x="1225" y="53"/>
              </a:cxn>
              <a:cxn ang="0">
                <a:pos x="1678" y="1051"/>
              </a:cxn>
              <a:cxn ang="0">
                <a:pos x="1996" y="642"/>
              </a:cxn>
            </a:cxnLst>
            <a:rect l="0" t="0" r="r" b="b"/>
            <a:pathLst>
              <a:path w="1996" h="1149">
                <a:moveTo>
                  <a:pt x="0" y="642"/>
                </a:moveTo>
                <a:cubicBezTo>
                  <a:pt x="0" y="642"/>
                  <a:pt x="0" y="643"/>
                  <a:pt x="45" y="552"/>
                </a:cubicBezTo>
                <a:cubicBezTo>
                  <a:pt x="90" y="461"/>
                  <a:pt x="151" y="0"/>
                  <a:pt x="272" y="98"/>
                </a:cubicBezTo>
                <a:cubicBezTo>
                  <a:pt x="393" y="196"/>
                  <a:pt x="612" y="1148"/>
                  <a:pt x="771" y="1141"/>
                </a:cubicBezTo>
                <a:cubicBezTo>
                  <a:pt x="930" y="1134"/>
                  <a:pt x="1074" y="68"/>
                  <a:pt x="1225" y="53"/>
                </a:cubicBezTo>
                <a:cubicBezTo>
                  <a:pt x="1376" y="38"/>
                  <a:pt x="1550" y="953"/>
                  <a:pt x="1678" y="1051"/>
                </a:cubicBezTo>
                <a:cubicBezTo>
                  <a:pt x="1806" y="1149"/>
                  <a:pt x="1943" y="710"/>
                  <a:pt x="1996" y="642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78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56550" y="6165850"/>
            <a:ext cx="503238" cy="358775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84" name="Rectangle 32"/>
          <p:cNvSpPr>
            <a:spLocks noChangeArrowheads="1"/>
          </p:cNvSpPr>
          <p:nvPr/>
        </p:nvSpPr>
        <p:spPr bwMode="auto">
          <a:xfrm>
            <a:off x="3708400" y="908050"/>
            <a:ext cx="3960813" cy="237648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87" name="Freeform 35"/>
          <p:cNvSpPr>
            <a:spLocks/>
          </p:cNvSpPr>
          <p:nvPr/>
        </p:nvSpPr>
        <p:spPr bwMode="auto">
          <a:xfrm>
            <a:off x="3924300" y="1196975"/>
            <a:ext cx="3373438" cy="1595438"/>
          </a:xfrm>
          <a:custGeom>
            <a:avLst/>
            <a:gdLst/>
            <a:ahLst/>
            <a:cxnLst>
              <a:cxn ang="0">
                <a:pos x="38" y="552"/>
              </a:cxn>
              <a:cxn ang="0">
                <a:pos x="38" y="416"/>
              </a:cxn>
              <a:cxn ang="0">
                <a:pos x="265" y="98"/>
              </a:cxn>
              <a:cxn ang="0">
                <a:pos x="582" y="1005"/>
              </a:cxn>
              <a:cxn ang="0">
                <a:pos x="945" y="98"/>
              </a:cxn>
              <a:cxn ang="0">
                <a:pos x="1263" y="960"/>
              </a:cxn>
              <a:cxn ang="0">
                <a:pos x="1580" y="98"/>
              </a:cxn>
              <a:cxn ang="0">
                <a:pos x="1853" y="915"/>
              </a:cxn>
              <a:cxn ang="0">
                <a:pos x="2125" y="552"/>
              </a:cxn>
            </a:cxnLst>
            <a:rect l="0" t="0" r="r" b="b"/>
            <a:pathLst>
              <a:path w="2125" h="1005">
                <a:moveTo>
                  <a:pt x="38" y="552"/>
                </a:moveTo>
                <a:cubicBezTo>
                  <a:pt x="19" y="521"/>
                  <a:pt x="0" y="491"/>
                  <a:pt x="38" y="416"/>
                </a:cubicBezTo>
                <a:cubicBezTo>
                  <a:pt x="76" y="341"/>
                  <a:pt x="175" y="0"/>
                  <a:pt x="265" y="98"/>
                </a:cubicBezTo>
                <a:cubicBezTo>
                  <a:pt x="355" y="196"/>
                  <a:pt x="469" y="1005"/>
                  <a:pt x="582" y="1005"/>
                </a:cubicBezTo>
                <a:cubicBezTo>
                  <a:pt x="695" y="1005"/>
                  <a:pt x="832" y="105"/>
                  <a:pt x="945" y="98"/>
                </a:cubicBezTo>
                <a:cubicBezTo>
                  <a:pt x="1058" y="91"/>
                  <a:pt x="1157" y="960"/>
                  <a:pt x="1263" y="960"/>
                </a:cubicBezTo>
                <a:cubicBezTo>
                  <a:pt x="1369" y="960"/>
                  <a:pt x="1482" y="105"/>
                  <a:pt x="1580" y="98"/>
                </a:cubicBezTo>
                <a:cubicBezTo>
                  <a:pt x="1678" y="91"/>
                  <a:pt x="1762" y="839"/>
                  <a:pt x="1853" y="915"/>
                </a:cubicBezTo>
                <a:cubicBezTo>
                  <a:pt x="1944" y="991"/>
                  <a:pt x="2080" y="612"/>
                  <a:pt x="2125" y="552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3779838" y="908050"/>
            <a:ext cx="3887787" cy="2160588"/>
            <a:chOff x="2336" y="572"/>
            <a:chExt cx="2676" cy="1361"/>
          </a:xfrm>
        </p:grpSpPr>
        <p:sp>
          <p:nvSpPr>
            <p:cNvPr id="151588" name="Line 36"/>
            <p:cNvSpPr>
              <a:spLocks noChangeShapeType="1"/>
            </p:cNvSpPr>
            <p:nvPr/>
          </p:nvSpPr>
          <p:spPr bwMode="auto">
            <a:xfrm flipV="1">
              <a:off x="2426" y="663"/>
              <a:ext cx="0" cy="127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1589" name="Line 37"/>
            <p:cNvSpPr>
              <a:spLocks noChangeShapeType="1"/>
            </p:cNvSpPr>
            <p:nvPr/>
          </p:nvSpPr>
          <p:spPr bwMode="auto">
            <a:xfrm>
              <a:off x="2426" y="1298"/>
              <a:ext cx="254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1591" name="Text Box 39"/>
            <p:cNvSpPr txBox="1">
              <a:spLocks noChangeArrowheads="1"/>
            </p:cNvSpPr>
            <p:nvPr/>
          </p:nvSpPr>
          <p:spPr bwMode="auto">
            <a:xfrm>
              <a:off x="2336" y="572"/>
              <a:ext cx="4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</a:t>
              </a:r>
            </a:p>
          </p:txBody>
        </p:sp>
        <p:sp>
          <p:nvSpPr>
            <p:cNvPr id="151592" name="Text Box 40"/>
            <p:cNvSpPr txBox="1">
              <a:spLocks noChangeArrowheads="1"/>
            </p:cNvSpPr>
            <p:nvPr/>
          </p:nvSpPr>
          <p:spPr bwMode="auto">
            <a:xfrm>
              <a:off x="4604" y="1026"/>
              <a:ext cx="408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endPara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1692275" y="476250"/>
            <a:ext cx="936625" cy="2230438"/>
            <a:chOff x="3878" y="346"/>
            <a:chExt cx="590" cy="1405"/>
          </a:xfrm>
        </p:grpSpPr>
        <p:grpSp>
          <p:nvGrpSpPr>
            <p:cNvPr id="9262" name="Group 44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597" name="AutoShape 45"/>
              <p:cNvSpPr>
                <a:spLocks noChangeArrowheads="1"/>
              </p:cNvSpPr>
              <p:nvPr/>
            </p:nvSpPr>
            <p:spPr bwMode="auto">
              <a:xfrm rot="10800000">
                <a:off x="3878" y="1162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598" name="Oval 46"/>
              <p:cNvSpPr>
                <a:spLocks noChangeArrowheads="1"/>
              </p:cNvSpPr>
              <p:nvPr/>
            </p:nvSpPr>
            <p:spPr bwMode="auto">
              <a:xfrm>
                <a:off x="3878" y="1071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599" name="Line 47"/>
            <p:cNvSpPr>
              <a:spLocks noChangeShapeType="1"/>
            </p:cNvSpPr>
            <p:nvPr/>
          </p:nvSpPr>
          <p:spPr bwMode="auto">
            <a:xfrm flipV="1">
              <a:off x="4195" y="346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692275" y="476250"/>
            <a:ext cx="936625" cy="2230438"/>
            <a:chOff x="3878" y="346"/>
            <a:chExt cx="590" cy="1405"/>
          </a:xfrm>
        </p:grpSpPr>
        <p:grpSp>
          <p:nvGrpSpPr>
            <p:cNvPr id="9258" name="Group 52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605" name="AutoShape 53"/>
              <p:cNvSpPr>
                <a:spLocks noChangeArrowheads="1"/>
              </p:cNvSpPr>
              <p:nvPr/>
            </p:nvSpPr>
            <p:spPr bwMode="auto">
              <a:xfrm rot="10800000">
                <a:off x="3878" y="1162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606" name="Oval 54"/>
              <p:cNvSpPr>
                <a:spLocks noChangeArrowheads="1"/>
              </p:cNvSpPr>
              <p:nvPr/>
            </p:nvSpPr>
            <p:spPr bwMode="auto">
              <a:xfrm>
                <a:off x="3878" y="1071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607" name="Line 55"/>
            <p:cNvSpPr>
              <a:spLocks noChangeShapeType="1"/>
            </p:cNvSpPr>
            <p:nvPr/>
          </p:nvSpPr>
          <p:spPr bwMode="auto">
            <a:xfrm flipV="1">
              <a:off x="4195" y="346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 rot="-869195">
            <a:off x="1979613" y="476250"/>
            <a:ext cx="936625" cy="2230438"/>
            <a:chOff x="3878" y="346"/>
            <a:chExt cx="590" cy="1405"/>
          </a:xfrm>
        </p:grpSpPr>
        <p:grpSp>
          <p:nvGrpSpPr>
            <p:cNvPr id="9254" name="Group 57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610" name="AutoShape 58"/>
              <p:cNvSpPr>
                <a:spLocks noChangeArrowheads="1"/>
              </p:cNvSpPr>
              <p:nvPr/>
            </p:nvSpPr>
            <p:spPr bwMode="auto">
              <a:xfrm rot="10800000">
                <a:off x="3875" y="1155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611" name="Oval 59"/>
              <p:cNvSpPr>
                <a:spLocks noChangeArrowheads="1"/>
              </p:cNvSpPr>
              <p:nvPr/>
            </p:nvSpPr>
            <p:spPr bwMode="auto">
              <a:xfrm>
                <a:off x="3874" y="1063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612" name="Line 60"/>
            <p:cNvSpPr>
              <a:spLocks noChangeShapeType="1"/>
            </p:cNvSpPr>
            <p:nvPr/>
          </p:nvSpPr>
          <p:spPr bwMode="auto">
            <a:xfrm flipV="1">
              <a:off x="4192" y="341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61"/>
          <p:cNvGrpSpPr>
            <a:grpSpLocks/>
          </p:cNvGrpSpPr>
          <p:nvPr/>
        </p:nvGrpSpPr>
        <p:grpSpPr bwMode="auto">
          <a:xfrm rot="-1767172">
            <a:off x="2268538" y="333375"/>
            <a:ext cx="936625" cy="2230438"/>
            <a:chOff x="3878" y="346"/>
            <a:chExt cx="590" cy="1405"/>
          </a:xfrm>
        </p:grpSpPr>
        <p:grpSp>
          <p:nvGrpSpPr>
            <p:cNvPr id="9250" name="Group 62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615" name="AutoShape 63"/>
              <p:cNvSpPr>
                <a:spLocks noChangeArrowheads="1"/>
              </p:cNvSpPr>
              <p:nvPr/>
            </p:nvSpPr>
            <p:spPr bwMode="auto">
              <a:xfrm rot="10800000">
                <a:off x="3872" y="1154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616" name="Oval 64"/>
              <p:cNvSpPr>
                <a:spLocks noChangeArrowheads="1"/>
              </p:cNvSpPr>
              <p:nvPr/>
            </p:nvSpPr>
            <p:spPr bwMode="auto">
              <a:xfrm>
                <a:off x="3872" y="1065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617" name="Line 65"/>
            <p:cNvSpPr>
              <a:spLocks noChangeShapeType="1"/>
            </p:cNvSpPr>
            <p:nvPr/>
          </p:nvSpPr>
          <p:spPr bwMode="auto">
            <a:xfrm flipV="1">
              <a:off x="4195" y="346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66"/>
          <p:cNvGrpSpPr>
            <a:grpSpLocks/>
          </p:cNvGrpSpPr>
          <p:nvPr/>
        </p:nvGrpSpPr>
        <p:grpSpPr bwMode="auto">
          <a:xfrm rot="698722">
            <a:off x="1476375" y="476250"/>
            <a:ext cx="936625" cy="2230438"/>
            <a:chOff x="3878" y="346"/>
            <a:chExt cx="590" cy="1405"/>
          </a:xfrm>
        </p:grpSpPr>
        <p:grpSp>
          <p:nvGrpSpPr>
            <p:cNvPr id="9246" name="Group 67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620" name="AutoShape 68"/>
              <p:cNvSpPr>
                <a:spLocks noChangeArrowheads="1"/>
              </p:cNvSpPr>
              <p:nvPr/>
            </p:nvSpPr>
            <p:spPr bwMode="auto">
              <a:xfrm rot="10800000">
                <a:off x="3868" y="1158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621" name="Oval 69"/>
              <p:cNvSpPr>
                <a:spLocks noChangeArrowheads="1"/>
              </p:cNvSpPr>
              <p:nvPr/>
            </p:nvSpPr>
            <p:spPr bwMode="auto">
              <a:xfrm>
                <a:off x="3869" y="1066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622" name="Line 70"/>
            <p:cNvSpPr>
              <a:spLocks noChangeShapeType="1"/>
            </p:cNvSpPr>
            <p:nvPr/>
          </p:nvSpPr>
          <p:spPr bwMode="auto">
            <a:xfrm flipV="1">
              <a:off x="4195" y="346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Group 71"/>
          <p:cNvGrpSpPr>
            <a:grpSpLocks/>
          </p:cNvGrpSpPr>
          <p:nvPr/>
        </p:nvGrpSpPr>
        <p:grpSpPr bwMode="auto">
          <a:xfrm rot="1835186">
            <a:off x="1116013" y="404813"/>
            <a:ext cx="936625" cy="2230437"/>
            <a:chOff x="3878" y="346"/>
            <a:chExt cx="590" cy="1405"/>
          </a:xfrm>
        </p:grpSpPr>
        <p:grpSp>
          <p:nvGrpSpPr>
            <p:cNvPr id="9242" name="Group 72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625" name="AutoShape 73"/>
              <p:cNvSpPr>
                <a:spLocks noChangeArrowheads="1"/>
              </p:cNvSpPr>
              <p:nvPr/>
            </p:nvSpPr>
            <p:spPr bwMode="auto">
              <a:xfrm rot="10800000">
                <a:off x="3868" y="1160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626" name="Oval 74"/>
              <p:cNvSpPr>
                <a:spLocks noChangeArrowheads="1"/>
              </p:cNvSpPr>
              <p:nvPr/>
            </p:nvSpPr>
            <p:spPr bwMode="auto">
              <a:xfrm>
                <a:off x="3867" y="1069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627" name="Line 75"/>
            <p:cNvSpPr>
              <a:spLocks noChangeShapeType="1"/>
            </p:cNvSpPr>
            <p:nvPr/>
          </p:nvSpPr>
          <p:spPr bwMode="auto">
            <a:xfrm flipV="1">
              <a:off x="4195" y="346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76"/>
          <p:cNvGrpSpPr>
            <a:grpSpLocks/>
          </p:cNvGrpSpPr>
          <p:nvPr/>
        </p:nvGrpSpPr>
        <p:grpSpPr bwMode="auto">
          <a:xfrm>
            <a:off x="1692275" y="476250"/>
            <a:ext cx="936625" cy="2230438"/>
            <a:chOff x="3878" y="346"/>
            <a:chExt cx="590" cy="1405"/>
          </a:xfrm>
        </p:grpSpPr>
        <p:grpSp>
          <p:nvGrpSpPr>
            <p:cNvPr id="9238" name="Group 77"/>
            <p:cNvGrpSpPr>
              <a:grpSpLocks/>
            </p:cNvGrpSpPr>
            <p:nvPr/>
          </p:nvGrpSpPr>
          <p:grpSpPr bwMode="auto">
            <a:xfrm>
              <a:off x="3878" y="1071"/>
              <a:ext cx="590" cy="680"/>
              <a:chOff x="3878" y="1071"/>
              <a:chExt cx="590" cy="680"/>
            </a:xfrm>
          </p:grpSpPr>
          <p:sp>
            <p:nvSpPr>
              <p:cNvPr id="151630" name="AutoShape 78"/>
              <p:cNvSpPr>
                <a:spLocks noChangeArrowheads="1"/>
              </p:cNvSpPr>
              <p:nvPr/>
            </p:nvSpPr>
            <p:spPr bwMode="auto">
              <a:xfrm rot="10800000">
                <a:off x="3878" y="1162"/>
                <a:ext cx="590" cy="589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631" name="Oval 79"/>
              <p:cNvSpPr>
                <a:spLocks noChangeArrowheads="1"/>
              </p:cNvSpPr>
              <p:nvPr/>
            </p:nvSpPr>
            <p:spPr bwMode="auto">
              <a:xfrm>
                <a:off x="3878" y="1071"/>
                <a:ext cx="590" cy="181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lin ang="0" scaled="1"/>
              </a:gradFill>
              <a:ln w="9525" algn="ctr">
                <a:solidFill>
                  <a:srgbClr val="00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1632" name="Line 80"/>
            <p:cNvSpPr>
              <a:spLocks noChangeShapeType="1"/>
            </p:cNvSpPr>
            <p:nvPr/>
          </p:nvSpPr>
          <p:spPr bwMode="auto">
            <a:xfrm flipV="1">
              <a:off x="4195" y="346"/>
              <a:ext cx="0" cy="8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1633" name="Rectangle 81"/>
          <p:cNvSpPr>
            <a:spLocks noChangeArrowheads="1"/>
          </p:cNvSpPr>
          <p:nvPr/>
        </p:nvSpPr>
        <p:spPr bwMode="auto">
          <a:xfrm>
            <a:off x="1979613" y="333375"/>
            <a:ext cx="360362" cy="2159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5F5F5F"/>
              </a:gs>
            </a:gsLst>
            <a:path path="shape">
              <a:fillToRect l="50000" t="50000" r="50000" b="50000"/>
            </a:path>
          </a:gradFill>
          <a:ln w="9525" algn="ctr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354000" prstMaterial="legacyMatte">
            <a:bevelT w="13500" h="13500" prst="angle"/>
            <a:bevelB w="13500" h="13500" prst="angle"/>
            <a:extrusionClr>
              <a:srgbClr val="3333CC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1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000"/>
                                        <p:tgtEl>
                                          <p:spTgt spid="151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1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1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1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51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51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1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1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0"/>
                                        <p:tgtEl>
                                          <p:spTgt spid="15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76" grpId="0" animBg="1"/>
      <p:bldP spid="151576" grpId="1" animBg="1"/>
      <p:bldP spid="151574" grpId="0" animBg="1"/>
      <p:bldP spid="151574" grpId="1" animBg="1"/>
      <p:bldP spid="151584" grpId="0" animBg="1"/>
      <p:bldP spid="1515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50000">
              <a:srgbClr val="00FFFF"/>
            </a:gs>
            <a:gs pos="100000">
              <a:srgbClr val="00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1258888" y="333375"/>
            <a:ext cx="7129462" cy="556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Изучение сложных природных явлений в полном объеме часто невозможно без введения упрощающих предположений. В таком случае полученные теорией результаты могут служить в качестве приближения к реальной картине явления.</a:t>
            </a:r>
          </a:p>
          <a:p>
            <a:pPr>
              <a:defRPr/>
            </a:pPr>
            <a:endParaRPr lang="ru-RU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Подобные приближения называют 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модельными.</a:t>
            </a:r>
          </a:p>
          <a:p>
            <a:pPr>
              <a:defRPr/>
            </a:pPr>
            <a:endParaRPr lang="ru-RU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Модель в физике</a:t>
            </a: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упрощенная версия физической системы (процесса), сохраняющая ее (его) главные черты.</a:t>
            </a:r>
          </a:p>
        </p:txBody>
      </p:sp>
      <p:sp>
        <p:nvSpPr>
          <p:cNvPr id="15565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03238" cy="360362"/>
          </a:xfrm>
          <a:prstGeom prst="actionButtonForwardNex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4476</TotalTime>
  <Words>1646</Words>
  <Application>Microsoft Office PowerPoint</Application>
  <PresentationFormat>Экран (4:3)</PresentationFormat>
  <Paragraphs>305</Paragraphs>
  <Slides>45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Comic Sans MS</vt:lpstr>
      <vt:lpstr>Arial</vt:lpstr>
      <vt:lpstr>Monotype Corsiva</vt:lpstr>
      <vt:lpstr>Tahoma</vt:lpstr>
      <vt:lpstr>Modern No. 20</vt:lpstr>
      <vt:lpstr>Wingdings</vt:lpstr>
      <vt:lpstr>Оформление по умолчанию</vt:lpstr>
      <vt:lpstr>Слайд 1</vt:lpstr>
      <vt:lpstr>Слайд 2</vt:lpstr>
      <vt:lpstr>Колебательное   движение</vt:lpstr>
      <vt:lpstr>Колебания – это движения, которые точно или приблизительно повторяются через определенные интервалы времени.</vt:lpstr>
      <vt:lpstr>Слайд 5</vt:lpstr>
      <vt:lpstr>Свободные колебания</vt:lpstr>
      <vt:lpstr>Вынужденные  колебания</vt:lpstr>
      <vt:lpstr>Слайд 8</vt:lpstr>
      <vt:lpstr>Слайд 9</vt:lpstr>
      <vt:lpstr>Математический    маятник</vt:lpstr>
      <vt:lpstr>Пружинный маятник</vt:lpstr>
      <vt:lpstr>Кинематические  характеристики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Экспериментальная проверка</vt:lpstr>
      <vt:lpstr>Экспериментальная проверка</vt:lpstr>
      <vt:lpstr>Период  Т  математического  маятника  зависит  от  длины  нити  L, т.е.  T = f (L).</vt:lpstr>
      <vt:lpstr>1.Постройте график зависимости периода Т от длины нити L. </vt:lpstr>
      <vt:lpstr>Слайд 25</vt:lpstr>
      <vt:lpstr>Слайд 26</vt:lpstr>
      <vt:lpstr>Слайд 27</vt:lpstr>
      <vt:lpstr>Теоретически зависимость периода колебаний математического маятника от длины нити выражается формулой: Т = 2π √L /g      (1)</vt:lpstr>
      <vt:lpstr>Энергетическое описание движения колебательных систем</vt:lpstr>
      <vt:lpstr>Слайд 30</vt:lpstr>
      <vt:lpstr>Использование  колебаний</vt:lpstr>
      <vt:lpstr>Слайд 32</vt:lpstr>
      <vt:lpstr>Слайд 33</vt:lpstr>
      <vt:lpstr>Маятниковые   часы</vt:lpstr>
      <vt:lpstr>Частотомер</vt:lpstr>
      <vt:lpstr>Слайд 36</vt:lpstr>
      <vt:lpstr>Р  Е  З  О  Н  А  Н  С</vt:lpstr>
      <vt:lpstr>Внешнее действие периодично. В этом случае система совершает колебания с частотой внешней силы – вынужденные колебания.</vt:lpstr>
      <vt:lpstr>Явление резкого возрастания амплитуды колебаний маятника при совпадении частоты изменения внешней силы с частотой свободных колебаний называется  резонансом.</vt:lpstr>
      <vt:lpstr>Вы познакомились с механическими колебаниями.</vt:lpstr>
      <vt:lpstr>Колебания, распространяющиеся в пространстве с течением времени, называются  ВОЛНАМИ </vt:lpstr>
      <vt:lpstr>Слайд 42</vt:lpstr>
      <vt:lpstr>Повторите  измерения  еще раз!</vt:lpstr>
      <vt:lpstr>Слайд 44</vt:lpstr>
      <vt:lpstr>Слайд 45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Колебания   и   волны</dc:title>
  <dc:creator>Ишкина Алия Шамильевна</dc:creator>
  <cp:lastModifiedBy>KAB_202</cp:lastModifiedBy>
  <cp:revision>109</cp:revision>
  <dcterms:created xsi:type="dcterms:W3CDTF">2007-05-01T13:18:55Z</dcterms:created>
  <dcterms:modified xsi:type="dcterms:W3CDTF">2011-12-19T11:00:57Z</dcterms:modified>
</cp:coreProperties>
</file>