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12"/>
  </p:notesMasterIdLst>
  <p:sldIdLst>
    <p:sldId id="258" r:id="rId2"/>
    <p:sldId id="268" r:id="rId3"/>
    <p:sldId id="271" r:id="rId4"/>
    <p:sldId id="272" r:id="rId5"/>
    <p:sldId id="263" r:id="rId6"/>
    <p:sldId id="265" r:id="rId7"/>
    <p:sldId id="264" r:id="rId8"/>
    <p:sldId id="266" r:id="rId9"/>
    <p:sldId id="267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2EAB5-C71D-4ED3-AEB3-D745C83CDF01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79050-0478-4334-A4ED-510E992C0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685E86-524B-4C6C-A65C-B1D7B09CE43D}" type="slidenum">
              <a:rPr lang="ru-RU"/>
              <a:pPr/>
              <a:t>1</a:t>
            </a:fld>
            <a:endParaRPr lang="ru-RU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F6A86EA-5DF2-4D0E-A40F-CBAA6C59965D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24C0957-1697-40F4-A1E8-1F8703974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A86EA-5DF2-4D0E-A40F-CBAA6C59965D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4C0957-1697-40F4-A1E8-1F8703974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F6A86EA-5DF2-4D0E-A40F-CBAA6C59965D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24C0957-1697-40F4-A1E8-1F8703974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682EBA4-4A73-4BF6-959C-9BA3F52CAF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A86EA-5DF2-4D0E-A40F-CBAA6C59965D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4C0957-1697-40F4-A1E8-1F8703974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F6A86EA-5DF2-4D0E-A40F-CBAA6C59965D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24C0957-1697-40F4-A1E8-1F8703974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A86EA-5DF2-4D0E-A40F-CBAA6C59965D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4C0957-1697-40F4-A1E8-1F8703974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A86EA-5DF2-4D0E-A40F-CBAA6C59965D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4C0957-1697-40F4-A1E8-1F8703974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A86EA-5DF2-4D0E-A40F-CBAA6C59965D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4C0957-1697-40F4-A1E8-1F8703974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F6A86EA-5DF2-4D0E-A40F-CBAA6C59965D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4C0957-1697-40F4-A1E8-1F8703974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A86EA-5DF2-4D0E-A40F-CBAA6C59965D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4C0957-1697-40F4-A1E8-1F8703974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A86EA-5DF2-4D0E-A40F-CBAA6C59965D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4C0957-1697-40F4-A1E8-1F87039740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F6A86EA-5DF2-4D0E-A40F-CBAA6C59965D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24C0957-1697-40F4-A1E8-1F8703974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 descr="Водяные капли"/>
          <p:cNvSpPr>
            <a:spLocks noChangeArrowheads="1"/>
          </p:cNvSpPr>
          <p:nvPr/>
        </p:nvSpPr>
        <p:spPr bwMode="auto">
          <a:xfrm>
            <a:off x="0" y="0"/>
            <a:ext cx="9144000" cy="7100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827088" y="1916112"/>
            <a:ext cx="7102498" cy="941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dirty="0">
                <a:solidFill>
                  <a:srgbClr val="0000FF"/>
                </a:solidFill>
                <a:effectLst/>
              </a:rPr>
              <a:t>Закон Архимеда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14810" y="4929198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43438" y="5000636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Учительница </a:t>
            </a:r>
            <a:r>
              <a:rPr lang="ru-RU" dirty="0"/>
              <a:t>Ю</a:t>
            </a:r>
            <a:r>
              <a:rPr lang="ru-RU" dirty="0" smtClean="0"/>
              <a:t>супова </a:t>
            </a:r>
            <a:r>
              <a:rPr lang="ru-RU" dirty="0" err="1" smtClean="0"/>
              <a:t>Алсу</a:t>
            </a:r>
            <a:r>
              <a:rPr lang="ru-RU" dirty="0" smtClean="0"/>
              <a:t> </a:t>
            </a:r>
            <a:r>
              <a:rPr lang="ru-RU" dirty="0" err="1" smtClean="0"/>
              <a:t>Харисовна</a:t>
            </a: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6013" y="260350"/>
            <a:ext cx="7772400" cy="1470025"/>
          </a:xfrm>
        </p:spPr>
        <p:txBody>
          <a:bodyPr/>
          <a:lstStyle/>
          <a:p>
            <a:pPr algn="ctr" eaLnBrk="1" hangingPunct="1"/>
            <a:r>
              <a:rPr lang="ru-RU" sz="4800" b="1" smtClean="0"/>
              <a:t>Закон Архимеда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1472" y="2060575"/>
            <a:ext cx="7664478" cy="23034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«На тело, погруженное в жидкость, действует выталкивающая сила, равная весу жидкости, вытесненной этим телом».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348038" y="4724400"/>
            <a:ext cx="3529012" cy="936625"/>
            <a:chOff x="2109" y="3022"/>
            <a:chExt cx="2223" cy="590"/>
          </a:xfrm>
        </p:grpSpPr>
        <p:sp>
          <p:nvSpPr>
            <p:cNvPr id="1031" name="Rectangle 6"/>
            <p:cNvSpPr>
              <a:spLocks noChangeArrowheads="1"/>
            </p:cNvSpPr>
            <p:nvPr/>
          </p:nvSpPr>
          <p:spPr bwMode="auto">
            <a:xfrm>
              <a:off x="2109" y="3022"/>
              <a:ext cx="2223" cy="590"/>
            </a:xfrm>
            <a:prstGeom prst="rect">
              <a:avLst/>
            </a:prstGeom>
            <a:solidFill>
              <a:srgbClr val="FFFFCC"/>
            </a:solidFill>
            <a:ln w="381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1026" name="Object 4"/>
            <p:cNvGraphicFramePr>
              <a:graphicFrameLocks noChangeAspect="1"/>
            </p:cNvGraphicFramePr>
            <p:nvPr/>
          </p:nvGraphicFramePr>
          <p:xfrm>
            <a:off x="2109" y="3022"/>
            <a:ext cx="2223" cy="590"/>
          </p:xfrm>
          <a:graphic>
            <a:graphicData uri="http://schemas.openxmlformats.org/presentationml/2006/ole">
              <p:oleObj spid="_x0000_s3074" name="Формула" r:id="rId3" imgW="863280" imgH="241200" progId="Equation.3">
                <p:embed/>
              </p:oleObj>
            </a:graphicData>
          </a:graphic>
        </p:graphicFrame>
      </p:grpSp>
      <p:sp>
        <p:nvSpPr>
          <p:cNvPr id="1030" name="Text Box 8"/>
          <p:cNvSpPr txBox="1">
            <a:spLocks noChangeArrowheads="1"/>
          </p:cNvSpPr>
          <p:nvPr/>
        </p:nvSpPr>
        <p:spPr bwMode="auto">
          <a:xfrm>
            <a:off x="2916238" y="4581525"/>
            <a:ext cx="4392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Текст 5"/>
          <p:cNvSpPr>
            <a:spLocks noGrp="1"/>
          </p:cNvSpPr>
          <p:nvPr>
            <p:ph type="body" idx="2"/>
          </p:nvPr>
        </p:nvSpPr>
        <p:spPr>
          <a:xfrm>
            <a:off x="3286116" y="357166"/>
            <a:ext cx="4714908" cy="4143404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Исследователем действия жидкости на погруженное тело был древнегреческий математик и физик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Архимед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родивживший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287 г, до нашей эры. </a:t>
            </a:r>
          </a:p>
        </p:txBody>
      </p:sp>
      <p:pic>
        <p:nvPicPr>
          <p:cNvPr id="7" name="Содержимое 4" descr="Archimedes_%28Graphiлk%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71678"/>
            <a:ext cx="3000364" cy="459581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108" name="Object 4"/>
          <p:cNvGraphicFramePr>
            <a:graphicFrameLocks noChangeAspect="1"/>
          </p:cNvGraphicFramePr>
          <p:nvPr/>
        </p:nvGraphicFramePr>
        <p:xfrm>
          <a:off x="381000" y="304800"/>
          <a:ext cx="8458200" cy="6316663"/>
        </p:xfrm>
        <a:graphic>
          <a:graphicData uri="http://schemas.openxmlformats.org/presentationml/2006/ole">
            <p:oleObj spid="_x0000_s28674" name="Точечный рисунок" r:id="rId3" imgW="3962953" imgH="3172268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 descr="Водяные капли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24" name="Picture 8" descr="5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3141663"/>
            <a:ext cx="3816350" cy="3240087"/>
          </a:xfrm>
          <a:noFill/>
          <a:ln/>
        </p:spPr>
      </p:pic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5292725" y="5157788"/>
            <a:ext cx="3024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effectLst/>
              </a:rPr>
              <a:t>КОРОНА !!!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684213" y="404813"/>
            <a:ext cx="78486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effectLst/>
            </a:endParaRP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468313" y="476250"/>
            <a:ext cx="8064500" cy="2227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chemeClr val="tx2"/>
                </a:solidFill>
                <a:effectLst/>
              </a:rPr>
              <a:t>Жил в Сиракузах мудрец Архимед,</a:t>
            </a:r>
            <a:br>
              <a:rPr lang="ru-RU" sz="2800">
                <a:solidFill>
                  <a:schemeClr val="tx2"/>
                </a:solidFill>
                <a:effectLst/>
              </a:rPr>
            </a:br>
            <a:r>
              <a:rPr lang="ru-RU" sz="2800">
                <a:solidFill>
                  <a:schemeClr val="tx2"/>
                </a:solidFill>
                <a:effectLst/>
              </a:rPr>
              <a:t>Был другом царя Гиерона.</a:t>
            </a:r>
            <a:br>
              <a:rPr lang="ru-RU" sz="2800">
                <a:solidFill>
                  <a:schemeClr val="tx2"/>
                </a:solidFill>
                <a:effectLst/>
              </a:rPr>
            </a:br>
            <a:r>
              <a:rPr lang="ru-RU" sz="2800">
                <a:solidFill>
                  <a:schemeClr val="tx2"/>
                </a:solidFill>
                <a:effectLst/>
              </a:rPr>
              <a:t>Какой для царя самый важный предмет?</a:t>
            </a:r>
            <a:br>
              <a:rPr lang="ru-RU" sz="2800">
                <a:solidFill>
                  <a:schemeClr val="tx2"/>
                </a:solidFill>
                <a:effectLst/>
              </a:rPr>
            </a:br>
            <a:r>
              <a:rPr lang="ru-RU" sz="2800">
                <a:solidFill>
                  <a:schemeClr val="tx2"/>
                </a:solidFill>
                <a:effectLst/>
              </a:rPr>
              <a:t>Вы все догадались-</a:t>
            </a:r>
            <a:br>
              <a:rPr lang="ru-RU" sz="2800">
                <a:solidFill>
                  <a:schemeClr val="tx2"/>
                </a:solidFill>
                <a:effectLst/>
              </a:rPr>
            </a:br>
            <a:endParaRPr lang="ru-RU" sz="2800">
              <a:solidFill>
                <a:schemeClr val="tx2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313" y="1571625"/>
            <a:ext cx="4429125" cy="10001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Опыт №1</a:t>
            </a:r>
            <a:r>
              <a:rPr lang="ru-RU" sz="2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Проверка зависимости </a:t>
            </a:r>
            <a:br>
              <a:rPr lang="ru-RU" sz="2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F выт  от </a:t>
            </a:r>
            <a:r>
              <a:rPr lang="ru-RU" sz="22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Vт</a:t>
            </a:r>
            <a:endParaRPr lang="ru-RU" sz="22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85721" y="214313"/>
            <a:ext cx="7786742" cy="1150937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1600" b="1" dirty="0" smtClean="0">
                <a:latin typeface="Arial" charset="0"/>
                <a:cs typeface="Arial" charset="0"/>
              </a:rPr>
              <a:t>«Один опыт я ставлю выше, чем тысячу мнений, рожденных только воображением».</a:t>
            </a:r>
            <a:endParaRPr lang="ru-RU" sz="1600" dirty="0" smtClean="0">
              <a:latin typeface="Arial" charset="0"/>
              <a:cs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ru-RU" sz="1600" b="1" dirty="0" smtClean="0">
                <a:latin typeface="Arial" charset="0"/>
                <a:cs typeface="Arial" charset="0"/>
              </a:rPr>
              <a:t>                                                                                                  </a:t>
            </a:r>
            <a:r>
              <a:rPr lang="ru-RU" sz="1600" b="1" dirty="0" smtClean="0">
                <a:latin typeface="Arial" charset="0"/>
                <a:cs typeface="Arial" charset="0"/>
              </a:rPr>
              <a:t>  </a:t>
            </a:r>
            <a:r>
              <a:rPr lang="ru-RU" sz="1600" b="1" dirty="0" smtClean="0">
                <a:latin typeface="Arial" charset="0"/>
                <a:cs typeface="Arial" charset="0"/>
              </a:rPr>
              <a:t>М. В. Ломоносов</a:t>
            </a:r>
            <a:endParaRPr lang="ru-RU" sz="1600" dirty="0" smtClean="0">
              <a:latin typeface="Arial" charset="0"/>
              <a:cs typeface="Arial" charset="0"/>
            </a:endParaRPr>
          </a:p>
          <a:p>
            <a:pPr>
              <a:buFont typeface="Wingdings 2" pitchFamily="18" charset="2"/>
              <a:buNone/>
            </a:pPr>
            <a:endParaRPr lang="ru-RU" dirty="0" smtClean="0"/>
          </a:p>
          <a:p>
            <a:pPr algn="ctr">
              <a:buFont typeface="Wingdings 2" pitchFamily="18" charset="2"/>
              <a:buNone/>
            </a:pPr>
            <a:endParaRPr lang="ru-RU" sz="2400" b="1" dirty="0" smtClean="0"/>
          </a:p>
          <a:p>
            <a:pPr algn="ctr">
              <a:buFont typeface="Wingdings 2" pitchFamily="18" charset="2"/>
              <a:buNone/>
            </a:pPr>
            <a:endParaRPr lang="ru-RU" sz="2400" b="1" dirty="0" smtClean="0"/>
          </a:p>
          <a:p>
            <a:pPr algn="ctr">
              <a:buFont typeface="Wingdings 2" pitchFamily="18" charset="2"/>
              <a:buNone/>
            </a:pPr>
            <a:endParaRPr lang="ru-RU" sz="2400" b="1" dirty="0" smtClean="0"/>
          </a:p>
        </p:txBody>
      </p:sp>
      <p:pic>
        <p:nvPicPr>
          <p:cNvPr id="8" name="Содержимое 7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214938" y="1500188"/>
            <a:ext cx="2714625" cy="2000250"/>
          </a:xfrm>
        </p:spPr>
      </p:pic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3643313"/>
            <a:ext cx="1047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38" y="3643313"/>
            <a:ext cx="1047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14313" y="3143250"/>
            <a:ext cx="485775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600" b="1">
                <a:ea typeface="Times New Roman" pitchFamily="18" charset="0"/>
                <a:cs typeface="Arial" charset="0"/>
              </a:rPr>
              <a:t>Два тела равной массы, но разного объёма.</a:t>
            </a:r>
            <a:endParaRPr lang="ru-RU" sz="900"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>
                <a:ea typeface="Times New Roman" pitchFamily="18" charset="0"/>
                <a:cs typeface="Arial" charset="0"/>
              </a:rPr>
              <a:t>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57224" y="4572008"/>
            <a:ext cx="7289800" cy="11382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defRPr/>
            </a:pPr>
            <a:r>
              <a:rPr lang="ru-RU" sz="2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</a:p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чем больше объем тела(или  его  погруженной</a:t>
            </a:r>
          </a:p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части), тем больше  архимедова    сила.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3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3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3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2867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75"/>
            <a:ext cx="4543425" cy="3071813"/>
          </a:xfrm>
        </p:spPr>
        <p:txBody>
          <a:bodyPr>
            <a:normAutofit fontScale="92500" lnSpcReduction="10000"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        Опыт №  3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Проверка зависимости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Fвыт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 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от формы тела.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1800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1800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Два тела одинакового объёма, но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разной формы погружают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одновременно.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 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 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 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 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 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88" y="1285875"/>
            <a:ext cx="364331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14438" y="4429125"/>
            <a:ext cx="6643687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defRPr/>
            </a:pPr>
            <a:r>
              <a:rPr lang="ru-RU" sz="2000" b="1" u="sng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Вывод:</a:t>
            </a:r>
          </a:p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Архимедова    сила не зависит от формы тела   и   для   тел  одинакового объема   имеет   одно  и   то   же   значение.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625" y="1214438"/>
            <a:ext cx="3857625" cy="3571875"/>
          </a:xfrm>
        </p:spPr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Опыт № 4 </a:t>
            </a:r>
            <a: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Проверка зависимости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Fвыт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от глубины погружения. </a:t>
            </a:r>
            <a:endParaRPr lang="ru-RU" sz="20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Два тела одинакового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объёма и погружают на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разную глубину.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2"/>
          <p:cNvSpPr>
            <a:spLocks noGrp="1"/>
          </p:cNvSpPr>
          <p:nvPr>
            <p:ph sz="half" idx="2"/>
          </p:nvPr>
        </p:nvSpPr>
        <p:spPr>
          <a:xfrm>
            <a:off x="1285875" y="4929188"/>
            <a:ext cx="6286500" cy="158115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dirty="0" smtClean="0">
                <a:latin typeface="Arial Black" pitchFamily="34" charset="0"/>
              </a:rPr>
              <a:t>				</a:t>
            </a:r>
            <a:r>
              <a:rPr lang="ru-RU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en-US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Архимедова   сила   не   зависит   от   глубины   погружения.</a:t>
            </a:r>
            <a:endParaRPr lang="en-US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000" dirty="0" smtClean="0"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1571625"/>
            <a:ext cx="39243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3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sz="half" idx="1"/>
          </p:nvPr>
        </p:nvSpPr>
        <p:spPr>
          <a:xfrm>
            <a:off x="428625" y="857250"/>
            <a:ext cx="4038600" cy="5497513"/>
          </a:xfrm>
        </p:spPr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Опыт №5 </a:t>
            </a:r>
            <a:endParaRPr lang="ru-RU" sz="20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Проверка зависимости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Fвыт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от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плотности жидкости.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latin typeface="Arial Black" pitchFamily="34" charset="0"/>
              </a:rPr>
              <a:t> 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Два одинаковых тела погружаем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в жидкости разной плотности.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14875" y="1214438"/>
            <a:ext cx="4038600" cy="3030537"/>
          </a:xfrm>
        </p:spPr>
      </p:pic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0" y="0"/>
            <a:ext cx="2492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633413" algn="l"/>
              </a:tabLst>
            </a:pPr>
            <a:r>
              <a:rPr lang="ru-RU">
                <a:cs typeface="Times New Roman" pitchFamily="18" charset="0"/>
              </a:rPr>
              <a:t>.</a:t>
            </a:r>
            <a:endParaRPr lang="ru-RU" sz="1100"/>
          </a:p>
          <a:p>
            <a:pPr eaLnBrk="0" hangingPunct="0">
              <a:tabLst>
                <a:tab pos="633413" algn="l"/>
              </a:tabLst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5072063"/>
            <a:ext cx="65008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defRPr/>
            </a:pPr>
            <a:r>
              <a:rPr lang="ru-RU" sz="2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</a:p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Архимедова    сила  зависит от плотности жидкости прямо   пропорционально. 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63" y="1285860"/>
            <a:ext cx="4071938" cy="5078428"/>
          </a:xfrm>
        </p:spPr>
        <p:txBody>
          <a:bodyPr>
            <a:normAutofit fontScale="85000" lnSpcReduction="100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200" i="1" u="sng" dirty="0" smtClean="0">
                <a:solidFill>
                  <a:schemeClr val="tx2">
                    <a:lumMod val="75000"/>
                  </a:schemeClr>
                </a:solidFill>
              </a:rPr>
              <a:t>Вывод: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Сегодня мы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проверили, что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выталкивающая сила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зависит: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Vт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плотности жидкости, но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зависит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рода вещества, из которого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сделано тело, глубины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погружения, от формы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предмета при равном объёме.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026" name="Picture 2" descr="C:\Documents and Settings\Елена Ивановна\Мои документы\Мои рисунки\Green Sea Turtl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3520440" cy="263929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30</TotalTime>
  <Words>175</Words>
  <Application>Microsoft Office PowerPoint</Application>
  <PresentationFormat>Экран (4:3)</PresentationFormat>
  <Paragraphs>69</Paragraphs>
  <Slides>10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Изящная</vt:lpstr>
      <vt:lpstr>Формула</vt:lpstr>
      <vt:lpstr>Точечный рисунок</vt:lpstr>
      <vt:lpstr>Слайд 1</vt:lpstr>
      <vt:lpstr>Слайд 2</vt:lpstr>
      <vt:lpstr>Слайд 3</vt:lpstr>
      <vt:lpstr>Слайд 4</vt:lpstr>
      <vt:lpstr>  Опыт №1 Проверка зависимости  F выт  от Vт</vt:lpstr>
      <vt:lpstr>Слайд 6</vt:lpstr>
      <vt:lpstr> </vt:lpstr>
      <vt:lpstr>Слайд 8</vt:lpstr>
      <vt:lpstr>Слайд 9</vt:lpstr>
      <vt:lpstr>Закон Архимеда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Алсу</dc:creator>
  <cp:lastModifiedBy>Алсу</cp:lastModifiedBy>
  <cp:revision>11</cp:revision>
  <dcterms:created xsi:type="dcterms:W3CDTF">2011-12-19T18:13:47Z</dcterms:created>
  <dcterms:modified xsi:type="dcterms:W3CDTF">2011-12-19T18:45:46Z</dcterms:modified>
</cp:coreProperties>
</file>