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2" autoAdjust="0"/>
    <p:restoredTop sz="94660"/>
  </p:normalViewPr>
  <p:slideViewPr>
    <p:cSldViewPr>
      <p:cViewPr varScale="1">
        <p:scale>
          <a:sx n="69" d="100"/>
          <a:sy n="69" d="100"/>
        </p:scale>
        <p:origin x="-8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5112568" cy="3384376"/>
          </a:xfrm>
        </p:spPr>
        <p:txBody>
          <a:bodyPr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ЖУКОВ </a:t>
            </a:r>
            <a:b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Георгий </a:t>
            </a:r>
            <a:b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Константинович </a:t>
            </a:r>
            <a: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ru-RU" sz="5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ru-RU" sz="54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661248"/>
            <a:ext cx="4606280" cy="619496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Бессонова Виктория 12 группа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 descr="C:\Users\Виктория\Documents\Изображения\Жуков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2036"/>
          <a:stretch>
            <a:fillRect/>
          </a:stretch>
        </p:blipFill>
        <p:spPr bwMode="auto">
          <a:xfrm>
            <a:off x="5508105" y="188640"/>
            <a:ext cx="3456384" cy="4741043"/>
          </a:xfrm>
          <a:prstGeom prst="snip2DiagRect">
            <a:avLst>
              <a:gd name="adj1" fmla="val 0"/>
              <a:gd name="adj2" fmla="val 7048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332656"/>
            <a:ext cx="4752528" cy="5904656"/>
          </a:xfrm>
        </p:spPr>
        <p:txBody>
          <a:bodyPr anchor="ctr">
            <a:normAutofit fontScale="55000" lnSpcReduction="20000"/>
          </a:bodyPr>
          <a:lstStyle/>
          <a:p>
            <a:pPr marL="0" indent="320040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том же году принято решение о присвоении высшему командному составу Красной Армии генеральских званий. Г. К. Жукову присвоено звание генерала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армии.</a:t>
            </a:r>
          </a:p>
          <a:p>
            <a:pPr marL="0" indent="320040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Киевском Особом военном округе новый командующий сразу же выдвинул перед командирами соединений и частей требование обучать войска в условиях, приближенных к боевым, выступил инициатором проведения в округе командно-штабных учений и смотров боевой готовности войск. 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170" name="Picture 2" descr="C:\Users\Виктория\Documents\Изображения\image001.jpg"/>
          <p:cNvPicPr>
            <a:picLocks noChangeAspect="1" noChangeArrowheads="1"/>
          </p:cNvPicPr>
          <p:nvPr/>
        </p:nvPicPr>
        <p:blipFill>
          <a:blip r:embed="rId3" cstate="print">
            <a:grayscl/>
            <a:lum contrast="10000"/>
          </a:blip>
          <a:srcRect/>
          <a:stretch>
            <a:fillRect/>
          </a:stretch>
        </p:blipFill>
        <p:spPr bwMode="auto">
          <a:xfrm>
            <a:off x="4932040" y="548680"/>
            <a:ext cx="3984155" cy="55446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иктория\Documents\Изображения\sukov.jpg"/>
          <p:cNvPicPr>
            <a:picLocks noChangeAspect="1" noChangeArrowheads="1"/>
          </p:cNvPicPr>
          <p:nvPr/>
        </p:nvPicPr>
        <p:blipFill>
          <a:blip r:embed="rId3" cstate="print">
            <a:grayscl/>
            <a:lum contrast="10000"/>
          </a:blip>
          <a:srcRect/>
          <a:stretch>
            <a:fillRect/>
          </a:stretch>
        </p:blipFill>
        <p:spPr bwMode="auto">
          <a:xfrm>
            <a:off x="2195736" y="260648"/>
            <a:ext cx="4608512" cy="309720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251520" y="3501008"/>
            <a:ext cx="8712968" cy="3096344"/>
          </a:xfrm>
          <a:prstGeom prst="rect">
            <a:avLst/>
          </a:prstGeom>
        </p:spPr>
        <p:txBody>
          <a:bodyPr vert="horz" lIns="54864" tIns="91440" rtlCol="0" anchor="ctr">
            <a:noAutofit/>
          </a:bodyPr>
          <a:lstStyle/>
          <a:p>
            <a:pPr indent="457200">
              <a:lnSpc>
                <a:spcPct val="17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декабре 1940 года в Генеральном штабе состоялось совещание с участием командующих войсками округов и армий, членов Военных советов и начальников штабов. На нем выступил с докладом и генерал армии Г. К. Жуков. Он подчеркнул, что нападение на СССР фашистской Германии неизбежно. Красная Армия будет иметь дело с самой сильной армией Запада. </a:t>
            </a:r>
          </a:p>
          <a:p>
            <a:pPr indent="457200">
              <a:lnSpc>
                <a:spcPct val="170000"/>
              </a:lnSpc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Поэтому в конце января 1941 года Г. К. Жуков назначен начальником Генерального штаба – заместителем наркома обороны СССР. 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0648"/>
            <a:ext cx="8424936" cy="2160240"/>
          </a:xfrm>
        </p:spPr>
        <p:txBody>
          <a:bodyPr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Деятельность Генерального штаба под руководством Г. К. Жукова значительно активизировалась. В первую очередь, она направлялась на успешную подготовку в короткий срок нашей армии к войне. Но время уже было упущено. 22 июня 1941 года войска фашистской Германии напали на СССР. </a:t>
            </a:r>
            <a:endParaRPr lang="ru-RU" sz="1800" dirty="0" smtClean="0">
              <a:latin typeface="Calibri" pitchFamily="34" charset="0"/>
              <a:cs typeface="Calibri" pitchFamily="34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1800" dirty="0" smtClean="0">
                <a:latin typeface="Calibri" pitchFamily="34" charset="0"/>
                <a:cs typeface="Calibri" pitchFamily="34" charset="0"/>
              </a:rPr>
              <a:t>Началась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Великая Отечественная война.</a:t>
            </a:r>
            <a:br>
              <a:rPr lang="ru-RU" sz="1800" dirty="0" smtClean="0">
                <a:latin typeface="Calibri" pitchFamily="34" charset="0"/>
                <a:cs typeface="Calibri" pitchFamily="34" charset="0"/>
              </a:rPr>
            </a:br>
            <a:endParaRPr lang="ru-RU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957680"/>
            <a:ext cx="8784976" cy="34163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Генеральный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штаб перешел на круглосуточную работу. В трудной обстановке, когда шли ожесточенные приграничные сражения, Г. К. Жуков почти постоянно находился на фронте и принимал меры для отражения ударов противника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Г. К. Жуков оправдал оказанное ему доверие. Под его руководством наши войска обескровили отборные дивизии гитлеровцев, а затем, перейдя в контрнаступление, отбросили врага на сотни километров. </a:t>
            </a:r>
            <a:r>
              <a:rPr lang="ru-RU" i="1" dirty="0" smtClean="0">
                <a:latin typeface="Calibri" pitchFamily="34" charset="0"/>
                <a:cs typeface="Calibri" pitchFamily="34" charset="0"/>
              </a:rPr>
              <a:t>«Когда меня спрашивают, что больше всего запомнилось из минувшей войны, –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писал позднее Георгий Константинович в своих мемуарах,</a:t>
            </a:r>
            <a:r>
              <a:rPr lang="ru-RU" i="1" dirty="0" smtClean="0">
                <a:latin typeface="Calibri" pitchFamily="34" charset="0"/>
                <a:cs typeface="Calibri" pitchFamily="34" charset="0"/>
              </a:rPr>
              <a:t> – я всегда отвечаю: битва за Москву</a:t>
            </a:r>
            <a:r>
              <a:rPr lang="ru-RU" i="1" dirty="0" smtClean="0">
                <a:latin typeface="Calibri" pitchFamily="34" charset="0"/>
                <a:cs typeface="Calibri" pitchFamily="34" charset="0"/>
              </a:rPr>
              <a:t>».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8568952" cy="2088232"/>
          </a:xfrm>
        </p:spPr>
        <p:txBody>
          <a:bodyPr anchor="ctr">
            <a:noAutofit/>
          </a:bodyPr>
          <a:lstStyle/>
          <a:p>
            <a:pPr indent="457200">
              <a:lnSpc>
                <a:spcPct val="150000"/>
              </a:lnSpc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С августа 1942 года Г. К. Жуков – первый заместитель наркома обороны СССР и заместитель Верховного Главнокомандующего. Он осуществлял координацию действий фронтов под Сталинградом, в дни прорыва блокады Ленинграда, в битве под Курском, в сражениях за Днепр.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251520" y="2780928"/>
            <a:ext cx="8568952" cy="3888432"/>
          </a:xfrm>
          <a:prstGeom prst="rect">
            <a:avLst/>
          </a:prstGeom>
        </p:spPr>
        <p:txBody>
          <a:bodyPr vert="horz" lIns="146304" tIns="0" rIns="45720" bIns="0" rtlCol="0" anchor="ctr">
            <a:noAutofit/>
          </a:bodyPr>
          <a:lstStyle/>
          <a:p>
            <a:pPr lvl="0" indent="457200">
              <a:lnSpc>
                <a:spcPct val="150000"/>
              </a:lnSpc>
              <a:buClr>
                <a:schemeClr val="accent1"/>
              </a:buClr>
              <a:buSzPct val="80000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В заключительный период Корсунь-Шевченковской операции был ранен бандитами и скончался в госпитале прославленный генерал армии Н. Ф. Ватутин. Ставка ВГК пришла к выводу, что возглавить 1-й Украинский фронт целесообразно Г. К. Жукову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lvl="0" indent="457200">
              <a:lnSpc>
                <a:spcPct val="150000"/>
              </a:lnSpc>
              <a:buClr>
                <a:schemeClr val="accent1"/>
              </a:buClr>
              <a:buSzPct val="80000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Войска под его командованием в апреле 1944 года освободили много городов и железнодорожных узлов, вышли к предгорьям Карпат. </a:t>
            </a: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lvl="0" indent="457200">
              <a:lnSpc>
                <a:spcPct val="150000"/>
              </a:lnSpc>
              <a:buClr>
                <a:schemeClr val="accent1"/>
              </a:buClr>
              <a:buSzPct val="80000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За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особо выдающиеся заслуги перед Родиной Маршал Советского Союза Г. К. Жуков был удостоен высшей военной награды - ордена «Победа» № 1.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idx="1"/>
          </p:nvPr>
        </p:nvSpPr>
        <p:spPr>
          <a:xfrm>
            <a:off x="251520" y="188640"/>
            <a:ext cx="8892480" cy="3645024"/>
          </a:xfrm>
        </p:spPr>
        <p:txBody>
          <a:bodyPr anchor="ctr">
            <a:noAutofit/>
          </a:bodyPr>
          <a:lstStyle/>
          <a:p>
            <a:pPr marL="0" indent="320040">
              <a:lnSpc>
                <a:spcPct val="170000"/>
              </a:lnSpc>
              <a:buNone/>
            </a:pPr>
            <a:r>
              <a:rPr lang="ru-RU" sz="1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22 августа 1944 года Г. К. Жуков был вызван в Москву и получил особое задание Государственного Комитета Обороны: подготовить войска 3-го Украинского фронта к войне с Болгарией, правительство которой продолжало сотрудничать с фашистской Германией. </a:t>
            </a:r>
            <a:endParaRPr lang="ru-RU" sz="16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lnSpc>
                <a:spcPct val="170000"/>
              </a:lnSpc>
              <a:buNone/>
            </a:pPr>
            <a:endParaRPr lang="ru-RU" sz="16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lnSpc>
                <a:spcPct val="170000"/>
              </a:lnSpc>
              <a:buNone/>
            </a:pP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5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сентября 1944 года советское правительство объявило войну Болгарии. Однако на территории Болгарии советские войска были встречены болгарскими воинскими частями с красными знаменами и без оружия. А толпы людей встречали русских воинов с цветами. Г. К. Жуков доложил об этом И. В. Сталину и получил указание не разоружать болгарские гарнизоны. Вскоре они выступили против фашистских войск.</a:t>
            </a:r>
            <a:b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</a:br>
            <a:endParaRPr lang="ru-RU" sz="1600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218" name="Picture 2" descr="C:\Users\Виктория\Documents\Изображения\121005266009.jpg"/>
          <p:cNvPicPr>
            <a:picLocks noChangeAspect="1" noChangeArrowheads="1"/>
          </p:cNvPicPr>
          <p:nvPr/>
        </p:nvPicPr>
        <p:blipFill>
          <a:blip r:embed="rId2" cstate="print"/>
          <a:srcRect t="12259" b="6260"/>
          <a:stretch>
            <a:fillRect/>
          </a:stretch>
        </p:blipFill>
        <p:spPr bwMode="auto">
          <a:xfrm>
            <a:off x="2123728" y="3717032"/>
            <a:ext cx="4824536" cy="2948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712968" cy="3717032"/>
          </a:xfrm>
        </p:spPr>
        <p:txBody>
          <a:bodyPr anchor="ctr">
            <a:normAutofit fontScale="47500" lnSpcReduction="20000"/>
          </a:bodyPr>
          <a:lstStyle/>
          <a:p>
            <a:pPr marL="0" indent="320040">
              <a:lnSpc>
                <a:spcPct val="170000"/>
              </a:lnSpc>
              <a:buNone/>
            </a:pPr>
            <a:r>
              <a:rPr lang="ru-RU" dirty="0" smtClean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апреле–мае 1945 года войска фронта под командованием Маршала Советского Союза Г. К. Жукова во взаимодействии с войсками 1-го Украинского и 2-го Белорусского фронтов успешно провели Берлинскую наступательную операцию. </a:t>
            </a:r>
          </a:p>
          <a:p>
            <a:pPr marL="0" indent="320040">
              <a:lnSpc>
                <a:spcPct val="170000"/>
              </a:lnSpc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0" indent="320040">
              <a:lnSpc>
                <a:spcPct val="170000"/>
              </a:lnSpc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Разгромив 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крупнейшую группировку гитлеровских войск, они овладели Берлином. 8 мая 1945 года Г. К. Жуков по поручению советского Верховного Главнокомандования принял в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</a:rPr>
              <a:t>Карлсхорсте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капитуляцию фашистской Германии. Это – самая яркая и блистательная страница в биографии выдающегося полководца Георгия Константиновича Жукова. Второе выдающееся событие в его жизни – Парад Победы на Красной площади.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Ему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, полководцу, внесшему огромный вклад в разгром фашизма, выпала честь принимать этот исторический парад.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2" descr="C:\Users\Виктория\Documents\Изображения\zhukov.jpg"/>
          <p:cNvPicPr>
            <a:picLocks noChangeAspect="1" noChangeArrowheads="1"/>
          </p:cNvPicPr>
          <p:nvPr/>
        </p:nvPicPr>
        <p:blipFill>
          <a:blip r:embed="rId2" cstate="print"/>
          <a:srcRect t="21076" b="8030"/>
          <a:stretch>
            <a:fillRect/>
          </a:stretch>
        </p:blipFill>
        <p:spPr bwMode="auto">
          <a:xfrm>
            <a:off x="1907704" y="3645024"/>
            <a:ext cx="5040560" cy="29603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2">
                <a:lumMod val="50000"/>
              </a:schemeClr>
            </a:gs>
            <a:gs pos="100000">
              <a:schemeClr val="accent6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476672"/>
            <a:ext cx="8712968" cy="545085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После войны Г. К. Жуков – главнокомандующий Группой советских войск в Германии и </a:t>
            </a:r>
            <a:r>
              <a:rPr lang="ru-RU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главноначальствующий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Советской военной администрации. В марте–июле 1946 года он - главнокомандующий Сухопутными войсками и заместитель министра Вооруженных Сил. В 1946–1948 годах командовал войсками Одесского, а затем, до марта 1953 года, – Уральского военных округов. </a:t>
            </a:r>
            <a:endParaRPr lang="ru-RU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indent="457200"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Далее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два года был первым заместителем министра обороны. С февраля 1955 года по октябрь 1957 года Г. К. Жуков – министр обороны СССР. Возглавляя Вооруженные Силы, он настойчиво внедрял боевой опыт в обучение личного состава, неуклонно осуществлял перевооружение войск на основе современной военной техники, насаждал крепкую дисциплину в Вооруженных Силах, проявлял заботу об улучшении материального обеспечения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воинов.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 К. Жуков в разные годы был кандидатом и членом ЦК КПСС, кандидатом и членом Президиума ЦК, депутатом Верховного Совета СССР.</a:t>
            </a:r>
            <a:endParaRPr lang="ru-RU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chemeClr val="accent2">
                <a:lumMod val="50000"/>
              </a:schemeClr>
            </a:gs>
            <a:gs pos="100000">
              <a:schemeClr val="accent6">
                <a:lumMod val="7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650793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Авторитет маршала Жукова и в армии, и в народе беспрецедентен. Он четыре раза удостоен звания Героя Советского Союза, награжден двумя высшими орденами «Победа», шестью орденами Ленина, орденом Октябрьской Революции, тремя орденами Красного Знамени, двумя орденами Суворова I степени, многими медалями и орденами иностранных государств, почетным оружием. </a:t>
            </a:r>
            <a:endParaRPr lang="ru-RU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Он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– Герой Монгольской Народной Республики. За время войны Верховный Главнокомандующий в своих приказах 41 раз объявлял ему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благодарность.</a:t>
            </a: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Однако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не всегда учитывались огромные заслуги выдающегося полководца, внесшего большой вклад в победу и укрепление советских Вооруженных Сил. Не без участия высших руководителей страны Георгия Константиновича снимали с высоких постов и выводили из состава ЦК КПСС. Этот произвол не сломил полководца.</a:t>
            </a:r>
            <a:endParaRPr lang="ru-RU" sz="20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chemeClr val="accent2">
                <a:lumMod val="50000"/>
              </a:schemeClr>
            </a:gs>
            <a:gs pos="100000">
              <a:schemeClr val="accent6">
                <a:lumMod val="75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53671"/>
            <a:ext cx="8712968" cy="517064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Находясь в отставке, Георгий Константинович совершил свой последний подвиг. Невзирая на слабое состояние здоровья (инфаркт, инсульт, воспаление тройничного нерва), он проделал поистине гигантскую работу, лично написав правдивую книгу о Великой Отечественной войне – «Воспоминания и размышления». </a:t>
            </a:r>
            <a:endParaRPr lang="ru-RU" sz="20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Книга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начиналась словами: «Советскому Солдату посвящаю. Г. Жуков». В Советском Союзе она выдержала 12 изданий общим тиражом около 8 млн. экземпляров. Она издана более чем в 30 странах мира на 19 языках, причем первое зарубежное издание вышло в 1969 году в ФРГ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indent="457200">
              <a:lnSpc>
                <a:spcPct val="150000"/>
              </a:lnSpc>
            </a:pP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На обложке немецкого издания было указано: «Один из выдающихся документов нашей эпохи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».</a:t>
            </a:r>
            <a:endParaRPr lang="ru-RU" sz="2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75000"/>
              </a:schemeClr>
            </a:gs>
            <a:gs pos="50000">
              <a:schemeClr val="accent2">
                <a:lumMod val="50000"/>
              </a:schemeClr>
            </a:gs>
            <a:gs pos="100000">
              <a:schemeClr val="accent6">
                <a:lumMod val="75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Георгий Константинович безмерно любил своих дочерей Эру, Эллу и Машу. Он много читал, увлекался охотой и рыбалкой, играл на баяне. Но самое существенное для него было в другом. В своих мемуарах он особо подчеркивал: «Для меня главным было служение Родине, своему народу. И с чистой совестью могу сказать: я сделал все, чтобы выполнить этот свой долг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».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18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июня 1974 года в 14.30 Георгий Константинович скончался. По решению руководства страны он был похоронен на Красной площади у Кремлевской стены со всеми положенными почестями, как выдающийся военный и государственный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деятель.</a:t>
            </a:r>
          </a:p>
          <a:p>
            <a:pPr indent="457200"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Имя 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маршала Г. К. Жукова присвоено Военной командной академии противовоздушной обороны. Память о полководце Г. К. Жукове увековечена в названиях планеты, улиц в Москве, Санкт-Петербурге, других городах. В Москве, Екатеринбурге, Омске, Твери, </a:t>
            </a: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Ирбите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Харькове, Курске, ряде других городов сооружены памятники Г. К. Жукову, в городе Жукове Калужской области установлен его бронзовый бюст, а в деревне </a:t>
            </a:r>
            <a:r>
              <a:rPr lang="ru-RU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Стрелковке</a:t>
            </a:r>
            <a:r>
              <a:rPr lang="ru-RU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– гранитный памятник.</a:t>
            </a:r>
            <a:endParaRPr lang="ru-RU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ЖУКОВ </a:t>
            </a:r>
            <a:r>
              <a:rPr lang="ru-RU" sz="4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  <a:cs typeface="Calibri" pitchFamily="34" charset="0"/>
              </a:rPr>
              <a:t>Георгий Константинович</a:t>
            </a:r>
            <a:endParaRPr lang="ru-RU" sz="4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3528" y="836712"/>
            <a:ext cx="8352928" cy="1656184"/>
          </a:xfrm>
        </p:spPr>
        <p:txBody>
          <a:bodyPr anchor="ctr">
            <a:noAutofit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(19 ноября (1 декабря) 1896, деревня Стрелковка, Калужская губерния — 18 июня 1974, Москва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Советский военачальник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Маршал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Советского Союза (1943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).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Министр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обороны СССР (1955—1957).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2852936"/>
            <a:ext cx="8784976" cy="358087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457200" algn="just"/>
            <a:r>
              <a:rPr lang="ru-RU" sz="2000" i="1" u="sng" dirty="0" smtClean="0">
                <a:latin typeface="Calibri" pitchFamily="34" charset="0"/>
                <a:cs typeface="Calibri" pitchFamily="34" charset="0"/>
              </a:rPr>
              <a:t>Четырежды Герой Советского Союза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u="sng" dirty="0" smtClean="0">
                <a:latin typeface="Calibri" pitchFamily="34" charset="0"/>
                <a:cs typeface="Calibri" pitchFamily="34" charset="0"/>
              </a:rPr>
              <a:t>кавалер двух орденов «Победа»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множества других советских и иностранных орденов и медалей. В ходе Великой Отечественной войны последовательно занимал должности </a:t>
            </a:r>
            <a:r>
              <a:rPr lang="ru-RU" sz="2000" i="1" dirty="0" smtClean="0">
                <a:latin typeface="Calibri" pitchFamily="34" charset="0"/>
                <a:cs typeface="Calibri" pitchFamily="34" charset="0"/>
              </a:rPr>
              <a:t>начальника Генерального штаба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i="1" dirty="0" smtClean="0">
                <a:latin typeface="Calibri" pitchFamily="34" charset="0"/>
                <a:cs typeface="Calibri" pitchFamily="34" charset="0"/>
              </a:rPr>
              <a:t>члена Ставки Верховного Главнокомандования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i="1" dirty="0" smtClean="0">
                <a:latin typeface="Calibri" pitchFamily="34" charset="0"/>
                <a:cs typeface="Calibri" pitchFamily="34" charset="0"/>
              </a:rPr>
              <a:t>заместителя Верховного Главнокомандующего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. </a:t>
            </a: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indent="457200"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В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послевоенное время занимал </a:t>
            </a:r>
            <a:r>
              <a:rPr lang="ru-RU" sz="2000" u="sng" dirty="0" smtClean="0">
                <a:latin typeface="Calibri" pitchFamily="34" charset="0"/>
                <a:cs typeface="Calibri" pitchFamily="34" charset="0"/>
              </a:rPr>
              <a:t>пост Главкома сухопутных войск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командовал Одесским, затем Уральским военными округами. </a:t>
            </a: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indent="457200"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После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смерти И. В. Сталина стал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первым заместителем министра обороны СССР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а с 1955 по 1957 — министром обороны СССР. </a:t>
            </a: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 indent="457200" algn="just"/>
            <a:r>
              <a:rPr lang="ru-RU" sz="2000" dirty="0" smtClean="0">
                <a:latin typeface="Calibri" pitchFamily="34" charset="0"/>
                <a:cs typeface="Calibri" pitchFamily="34" charset="0"/>
              </a:rPr>
              <a:t>В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 1957 исключён из состава ЦК партии, снят со всех постов в армии и в 1958 отправлен в отставку.</a:t>
            </a:r>
            <a:endParaRPr lang="ru-RU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301208"/>
            <a:ext cx="7848872" cy="1340768"/>
          </a:xfrm>
        </p:spPr>
        <p:txBody>
          <a:bodyPr anchor="ctr"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10242" name="Picture 2" descr="C:\Users\Виктория\Documents\Изображения\image5.JPG"/>
          <p:cNvPicPr>
            <a:picLocks noChangeAspect="1" noChangeArrowheads="1"/>
          </p:cNvPicPr>
          <p:nvPr/>
        </p:nvPicPr>
        <p:blipFill>
          <a:blip r:embed="rId2" cstate="print"/>
          <a:srcRect b="27273"/>
          <a:stretch>
            <a:fillRect/>
          </a:stretch>
        </p:blipFill>
        <p:spPr bwMode="auto">
          <a:xfrm>
            <a:off x="0" y="0"/>
            <a:ext cx="9144000" cy="4987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85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Детство Георгия Константиновича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556792"/>
            <a:ext cx="5760640" cy="5112568"/>
          </a:xfrm>
        </p:spPr>
        <p:txBody>
          <a:bodyPr anchor="ctr">
            <a:normAutofit fontScale="40000" lnSpcReduction="20000"/>
          </a:bodyPr>
          <a:lstStyle/>
          <a:p>
            <a:pPr marL="0" indent="320040">
              <a:lnSpc>
                <a:spcPct val="120000"/>
              </a:lnSpc>
              <a:buNone/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Будущий прославленный маршал Георгий Константинов Жуков, родился 19 ноября (1 декабря) 1896 г. в деревне </a:t>
            </a:r>
            <a:r>
              <a:rPr lang="ru-RU" sz="4000" b="1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Стрелковке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Калужской губернии. </a:t>
            </a:r>
            <a:endParaRPr lang="ru-RU" sz="40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lnSpc>
                <a:spcPct val="120000"/>
              </a:lnSpc>
              <a:buNone/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Дом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, где он родился и вырос, стоял посередине деревни. Был очень старый и одним углом крепко осел в землю. От времени, стены и крыша обросли мхом и травой. Была в доме всего одна комната с двумя маленькими окнами. </a:t>
            </a:r>
          </a:p>
          <a:p>
            <a:pPr marL="0" indent="320040">
              <a:lnSpc>
                <a:spcPct val="120000"/>
              </a:lnSpc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годы детства Жукова деревня ничем не выделялась из тысяч русских деревень. Мужчины - часто на заработках в городе, в поле - женщины и дети. </a:t>
            </a:r>
            <a:endParaRPr lang="ru-RU" sz="40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lnSpc>
                <a:spcPct val="120000"/>
              </a:lnSpc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Жила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семья Жуковых очень бедно. "Какая бывала радость, - вспоминал позднее Г. Жуков, – когда из Малоярославца привозили нам по баранке или прянику! Если же удавалось скопить немного денег к Рождеству или Пасхе на пироги с начинкой, тогда нашим восторгам не было границ" Жуков писал: "Спасибо соседям, они иногда выручали нас то щами, то кашей. </a:t>
            </a:r>
            <a:endParaRPr lang="ru-RU" sz="40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lnSpc>
                <a:spcPct val="120000"/>
              </a:lnSpc>
            </a:pP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Такая </a:t>
            </a:r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взаимопомощь в деревнях не была исключением, а скорее традицией дружбы и солидарности русских людей, живших в тяжелой нужде ".</a:t>
            </a:r>
          </a:p>
          <a:p>
            <a:pPr marL="0" indent="320040">
              <a:lnSpc>
                <a:spcPct val="120000"/>
              </a:lnSpc>
            </a:pPr>
            <a:endParaRPr lang="ru-RU" dirty="0"/>
          </a:p>
        </p:txBody>
      </p:sp>
      <p:pic>
        <p:nvPicPr>
          <p:cNvPr id="3074" name="Picture 2" descr="C:\Users\Виктория\Documents\Изображения\Zhukov1916.jpg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10000" contrast="40000"/>
          </a:blip>
          <a:srcRect/>
          <a:stretch>
            <a:fillRect/>
          </a:stretch>
        </p:blipFill>
        <p:spPr bwMode="auto">
          <a:xfrm>
            <a:off x="6084168" y="2132856"/>
            <a:ext cx="2853370" cy="40324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85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Родители: Константин Жуков 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Устина 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Артемьевна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5040560"/>
          </a:xfrm>
        </p:spPr>
        <p:txBody>
          <a:bodyPr anchor="ctr">
            <a:normAutofit/>
          </a:bodyPr>
          <a:lstStyle/>
          <a:p>
            <a:pPr marL="0" indent="320040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Жуков не знал, кем и когда был построен их дом, но из рассказов старожилов было известно, что в нем когда-то жила бездетная вдова Аннушка Жукова. Чтобы скрасить свое одиночество, она взяла из приюта двухлетнего мальчика – отца Жукова.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Мальчика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возрасте трех месяцев, оставила на пороге сиротского дома какая-то женщина, приложив записку: "Сына моего назовите Константином". 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После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смерти приемной матери, едва достигнув восьмилетнего возраста, Константин Жуков пошел в ученье к сапожнику, в большое село Угодский Завод. </a:t>
            </a:r>
            <a:endParaRPr lang="ru-RU" sz="16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>
              <a:buNone/>
            </a:pP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"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Проучившись", таким образом, года три, он отправился искать другое место. Пешком добрался до Москвы, где, в конце концов, устроился в сапожную мастерскую </a:t>
            </a:r>
            <a:r>
              <a:rPr lang="ru-RU" sz="1600" b="1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Вейса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. Проработав на новом месте, некоторое время, Константин Жуков, в числе многих других рабочих, после событий 1905 года, был уволен и выслан из Москвы, за участие в демонстрациях. С того времени и по день своей смерти, в 1921г., он безвыездно жил в деревне, занимался сапожным делом и крестьянскими работами.</a:t>
            </a:r>
          </a:p>
          <a:p>
            <a:pPr marL="0" indent="320040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Мать Жукова, Устина Артемьевна, родилась и выросла в соседней деревне Черная Грязь, в крайне бедной семье. Когда родители Жукова поженились, его матери было, тридцать пять, а отцу пятьдесят лет. У обоих это был второй брак. После первого брака оба рано овдовели.</a:t>
            </a:r>
          </a:p>
          <a:p>
            <a:pPr marL="0" indent="320040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Тяжелая нужда, ничтожный заработок мужа, на сапожной работе, заставляли ее подрабатывать, на перевозке грузов. Весной, летом и ранней осенью она трудилась на полевых работах, а поздней осенью отправлялась в уездный город Малоярославец за бакалейными товарами и возила их торговцам в Угодский Завод. </a:t>
            </a:r>
          </a:p>
          <a:p>
            <a:pPr marL="0" indent="320040">
              <a:lnSpc>
                <a:spcPct val="120000"/>
              </a:lnSpc>
              <a:buNone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1331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Образование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5112568"/>
          </a:xfrm>
        </p:spPr>
        <p:txBody>
          <a:bodyPr anchor="ctr">
            <a:noAutofit/>
          </a:bodyPr>
          <a:lstStyle/>
          <a:p>
            <a:pPr marL="0" indent="320040">
              <a:buNone/>
            </a:pP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С крестьянским трудом Георгий познакомился в семь лет, начав работать вместе со взрослыми на сенокосе. Образование в селе он получил скромное: три класса церковноприходской школы. Жуков закончил её с похвальным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листом</a:t>
            </a:r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возрасте 11 лет Георгия оправили "в люди" – обучаться к своему дяде-скорняку М.А. </a:t>
            </a:r>
            <a:r>
              <a:rPr lang="ru-RU" sz="1800" b="1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Пилихину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в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Москве1911 г. сумел закон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. Большой город поразил сельского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паренька</a:t>
            </a:r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Нрав у хозяина мастерской был крутой, и он часто поколачивал своих учеников. "Он мог и без всякого повода отлупить так, что целый день в ушах звенело", – вспоминал Жуков. Как младшему ученику, ему больше всех доставалось хозяйских побоев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320040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И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городе Георгий не терял интереса к наукам. Вместе с сыном хозяина он стал изучать русский язык, математику, географию, и в 1911 г. сумел закончить, вечернее общеобразовательное училище.</a:t>
            </a:r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Только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после четырёх лет ученичества его на десять дней отпустили домой, в деревню. Как раз в это время в соседнем селе случился сильный пожар. 14-летний Георгий услышал крики, доносившиеся из горящей избы: “Спасите, горим!” Он вошёл туда: и вытащил из огня двух перепуганных детей и больную женщину. </a:t>
            </a:r>
            <a:endParaRPr lang="ru-RU" sz="1800" b="1" dirty="0" smtClean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indent="320040"/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</a:t>
            </a:r>
            <a:r>
              <a:rPr lang="ru-RU" sz="1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1911г. закончилось ученичество Жукова. Теперь он стал самостоятельным человеком. И продолжил работу у своего дяди, но уже подмастерьем. </a:t>
            </a:r>
            <a:endParaRPr lang="ru-RU" sz="1800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133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Военная карьера</a:t>
            </a: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Позднее 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он признавался: " Когда на войне очутился, поначалу была какая-то неуверенность под артобстрелом, но она быстро прошла. Под пулями никогда не накланялся. "Трусов терпеть не могу".</a:t>
            </a:r>
            <a:b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556792"/>
            <a:ext cx="5724128" cy="5301208"/>
          </a:xfrm>
        </p:spPr>
        <p:txBody>
          <a:bodyPr anchor="ctr">
            <a:noAutofit/>
          </a:bodyPr>
          <a:lstStyle/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7 августа 1915 г. Георгий Жуков был призван на фронт кавалеристом в драгунский полк. Обучение военному делу было нелёгким. Одного из унтер-офицеров солдаты особенно невзлюби за побои и муштру. Они решили наказать его, рискуя угодить под военно-полевой суд. “Сговорившись, – рассказывал Жуков, – мы как-то подкараулили его в тёмном углу и, накинув ему на голову плащ-палатку, избили до потери сознания</a:t>
            </a: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”. Еще </a:t>
            </a: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до фронта Г. Жуков прошёл обучение на унтер-офицера.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</a:t>
            </a: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1916 г. в бою он был тяжело контужен: взрывом мины его выбросило из седла. В сознание он пришёл только спустя сутки. За свою боевую службу Георгий Жуков получил два Георгиевских креста, один из них - за захваченного в плен германского офицера.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Жуков пользовался уважением своих товарищей. После Февральской революции его единогласно выбрали главой эскадронного солдатского комитета. К осени 1917 г. армия стала постепенно растекаться по домам. Солдатский комитет решил волей отпустить всех домой.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ноябре 1917 г. вернулся в Москву и Георгий Жуков.</a:t>
            </a:r>
          </a:p>
          <a:p>
            <a:pPr marL="461772" indent="-342900">
              <a:buNone/>
            </a:pPr>
            <a:endParaRPr lang="ru-RU" sz="1500" dirty="0"/>
          </a:p>
        </p:txBody>
      </p:sp>
      <p:pic>
        <p:nvPicPr>
          <p:cNvPr id="4" name="Picture 4" descr="C:\Users\Виктория\Documents\Изображения\halhin-gol-0157.jpg"/>
          <p:cNvPicPr>
            <a:picLocks noChangeAspect="1" noChangeArrowheads="1"/>
          </p:cNvPicPr>
          <p:nvPr/>
        </p:nvPicPr>
        <p:blipFill>
          <a:blip r:embed="rId2" cstate="print">
            <a:lum bright="10000" contrast="40000"/>
          </a:blip>
          <a:srcRect/>
          <a:stretch>
            <a:fillRect/>
          </a:stretch>
        </p:blipFill>
        <p:spPr bwMode="auto">
          <a:xfrm>
            <a:off x="179512" y="1988840"/>
            <a:ext cx="3089164" cy="40916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10000"/>
              </a:schemeClr>
            </a:gs>
            <a:gs pos="50000">
              <a:schemeClr val="bg2">
                <a:lumMod val="2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388" y="2924175"/>
            <a:ext cx="8964612" cy="3933825"/>
          </a:xfrm>
        </p:spPr>
        <p:txBody>
          <a:bodyPr anchor="ctr">
            <a:noAutofit/>
          </a:bodyPr>
          <a:lstStyle/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Мирная передышка в 1917 – 1918гг. была недолгой. Началась гражданская война. В августе 1918 г. Жуков пошёл добровольцем в кавалерию Красной армии. Сражался против Колчака, Деникина, Врангеля. 1 марта 1919 г. вступил в партию </a:t>
            </a: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большевиков. Во </a:t>
            </a: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время сражений за Царицын в 1919 г. Жуков получил ранение в рукопашном бою. Осколки ручной гранаты глубоко ранили его в ногу и левый бок. После лечения ему дали отдых, и он уехал в родную деревню. Затем Жукова отправили на курсы красных командиров.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Теперь он стал командовать эскадроном. В 1920-1921гг. Жуков участвовал в подавлении "кулацкого", Тамбовского восстания. Здесь он познакомился с Михаилом Тухачевским, который руководил этой военной </a:t>
            </a: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операцией. Во </a:t>
            </a: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время рукопашного боя весной 1921 г. выстрелом под Жуковым убило коня. При падении конь придавил седока, но помощь подоспела вовремя. В тот же день под Жуковым второй раз убило коня. Повстанцы хотели взять его в плен, и он в одиночку от них отбивался. И снова в последнюю минуту пришли на выручку красноармейцы.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За участие в подавлении Тамбовского восстания Г. Жуков получил свой первый орден Красного Знамени – очень почетную и редкую тогда награду</a:t>
            </a:r>
            <a:r>
              <a:rPr lang="ru-RU" sz="15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15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9" name="Picture 3" descr="C:\Users\Виктория\Documents\Изображения\0_69aaf_6c4793e6_XL.jpg"/>
          <p:cNvPicPr>
            <a:picLocks noChangeAspect="1" noChangeArrowheads="1"/>
          </p:cNvPicPr>
          <p:nvPr/>
        </p:nvPicPr>
        <p:blipFill>
          <a:blip r:embed="rId2" cstate="print"/>
          <a:srcRect t="30408" r="6098" b="3139"/>
          <a:stretch>
            <a:fillRect/>
          </a:stretch>
        </p:blipFill>
        <p:spPr bwMode="auto">
          <a:xfrm>
            <a:off x="1907704" y="188640"/>
            <a:ext cx="4896544" cy="27721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10000"/>
              </a:schemeClr>
            </a:gs>
            <a:gs pos="50000">
              <a:schemeClr val="bg2">
                <a:lumMod val="2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79512" y="0"/>
            <a:ext cx="8964488" cy="3501007"/>
          </a:xfrm>
        </p:spPr>
        <p:txBody>
          <a:bodyPr>
            <a:noAutofit/>
          </a:bodyPr>
          <a:lstStyle/>
          <a:p>
            <a:pPr marL="0" indent="320040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 20–30-е гг. Жуков продолжал свою службу в кавалерии. С апреля 1923 г. он уже командовал полком.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26-летний командир видел недостаток своего военного образования. И тогда, и в последующие годы он занимался самообразованием, усиленно изучал книги по военному искусству и истории военного прошлого, окончил Высшую кавалерийскую школу в Ленинграде.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Конечно, Жуков изучал и произведения Владимира Ленина и Карла Маркса. По его собственному признанию, эти книги давались ему нелегко, особенно "Капитал" К. Маркса.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 36 лет Г. Жуков командовал уже дивизией, в 40 лет конным корпусом. В 1931 г. продолжилось его знакомство с Тухачевским, который произвёл на него сильное впечатление. " В нем чувствовался гигант военной мысли, звезда первой </a:t>
            </a:r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величины </a:t>
            </a:r>
            <a:r>
              <a:rPr lang="ru-RU" sz="1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 плеяде военных нашей Родины, – писал Жуков. - Мы слушали его как зачарованные"</a:t>
            </a:r>
          </a:p>
          <a:p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Виктория\Documents\Изображения\0_522fe_f8c86e11_XL.jpg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10000" contrast="10000"/>
          </a:blip>
          <a:srcRect b="13177"/>
          <a:stretch>
            <a:fillRect/>
          </a:stretch>
        </p:blipFill>
        <p:spPr bwMode="auto">
          <a:xfrm>
            <a:off x="1979712" y="3429000"/>
            <a:ext cx="4680520" cy="321038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85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Халхин-Гол</a:t>
            </a:r>
            <a:b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2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За победу на Халхин-Голе Г. Жуков получил свою первую звезду Героя Советского Союза.</a:t>
            </a:r>
            <a: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3"/>
            <a:ext cx="5040560" cy="5112568"/>
          </a:xfrm>
        </p:spPr>
        <p:txBody>
          <a:bodyPr>
            <a:normAutofit fontScale="55000" lnSpcReduction="20000"/>
          </a:bodyPr>
          <a:lstStyle/>
          <a:p>
            <a:pPr marL="0" indent="320040">
              <a:lnSpc>
                <a:spcPct val="120000"/>
              </a:lnSpc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2 июня 1939 г. Жукова вызвал нарком обороны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Климент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Ворошилов. Он сообщил ему: "Японские войска внезапно вторглись в пределы дружественной нам Монголии. Можете ли Вы вылететь туда немедленно и, если потребуется, принять на себя командование войсками?". "Готов вылететь сию же минуту", – отвечал Жуков.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31 августа Г. К. Жуков докладывает об успешном завершении операции. 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Японские войска потеряли на Халхин-Голе около 61 тысячи убитыми, раненными и пленными, советско-монгольские войска - 18.5 тысячи убитыми и раненными. 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15 сентября 1939 года в Москве было подписано соглашение о ликвидации конфликта. Сражение на реке Халхин-Гол, затерявшейся где - то в Азии и до сих пор известной только дотошным географам, круто повернуло все в международной жизни. </a:t>
            </a:r>
          </a:p>
          <a:p>
            <a:pPr marL="0" indent="320040">
              <a:lnSpc>
                <a:spcPct val="120000"/>
              </a:lnSpc>
              <a:buNone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В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мае 1940 г. он прибыл в Москву. Впервые его принял сам И. Сталин, расспрашивал о боях с японцами, "Теперь у Вас есть боевой опыт, – сказал Сталин. – Принимайте Киевский округ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...»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 descr="C:\Users\Виктория\Documents\Изображения\zhukov19.jpg"/>
          <p:cNvPicPr>
            <a:picLocks noChangeAspect="1" noChangeArrowheads="1"/>
          </p:cNvPicPr>
          <p:nvPr/>
        </p:nvPicPr>
        <p:blipFill>
          <a:blip r:embed="rId2" cstate="print">
            <a:grayscl/>
            <a:lum bright="10000" contrast="20000"/>
          </a:blip>
          <a:srcRect/>
          <a:stretch>
            <a:fillRect/>
          </a:stretch>
        </p:blipFill>
        <p:spPr bwMode="auto">
          <a:xfrm>
            <a:off x="5292080" y="1628800"/>
            <a:ext cx="3623561" cy="4869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Другая 5">
      <a:dk1>
        <a:srgbClr val="7F7F7F"/>
      </a:dk1>
      <a:lt1>
        <a:sysClr val="window" lastClr="FFFFFF"/>
      </a:lt1>
      <a:dk2>
        <a:srgbClr val="FF0B0B"/>
      </a:dk2>
      <a:lt2>
        <a:srgbClr val="D4D4D6"/>
      </a:lt2>
      <a:accent1>
        <a:srgbClr val="F2F2F2"/>
      </a:accent1>
      <a:accent2>
        <a:srgbClr val="FAE1E4"/>
      </a:accent2>
      <a:accent3>
        <a:srgbClr val="F5C4CB"/>
      </a:accent3>
      <a:accent4>
        <a:srgbClr val="FF6C6C"/>
      </a:accent4>
      <a:accent5>
        <a:srgbClr val="C70000"/>
      </a:accent5>
      <a:accent6>
        <a:srgbClr val="850000"/>
      </a:accent6>
      <a:hlink>
        <a:srgbClr val="3F3F3F"/>
      </a:hlink>
      <a:folHlink>
        <a:srgbClr val="D8D8D8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2705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Модульная</vt:lpstr>
      <vt:lpstr>ЖУКОВ  Георгий  Константинович  </vt:lpstr>
      <vt:lpstr>ЖУКОВ Георгий Константинович</vt:lpstr>
      <vt:lpstr>Детство Георгия Константиновича</vt:lpstr>
      <vt:lpstr>Родители: Константин Жуков и Устина Артемьевна</vt:lpstr>
      <vt:lpstr>Образование</vt:lpstr>
      <vt:lpstr>Военная карьера Позднее он признавался: " Когда на войне очутился, поначалу была какая-то неуверенность под артобстрелом, но она быстро прошла. Под пулями никогда не накланялся. "Трусов терпеть не могу". </vt:lpstr>
      <vt:lpstr>Слайд 7</vt:lpstr>
      <vt:lpstr>Слайд 8</vt:lpstr>
      <vt:lpstr>Халхин-Гол За победу на Халхин-Голе Г. Жуков получил свою первую звезду Героя Советского Союза.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ЖУКОВ  Георгий  Константинович  </dc:title>
  <dc:creator>Виктория</dc:creator>
  <cp:lastModifiedBy>Виктория</cp:lastModifiedBy>
  <cp:revision>43</cp:revision>
  <dcterms:created xsi:type="dcterms:W3CDTF">2011-12-11T14:29:11Z</dcterms:created>
  <dcterms:modified xsi:type="dcterms:W3CDTF">2011-12-11T17:52:58Z</dcterms:modified>
</cp:coreProperties>
</file>