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9" r:id="rId7"/>
    <p:sldId id="261" r:id="rId8"/>
    <p:sldId id="263" r:id="rId9"/>
    <p:sldId id="272" r:id="rId10"/>
    <p:sldId id="265" r:id="rId11"/>
    <p:sldId id="271" r:id="rId12"/>
    <p:sldId id="267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667" autoAdjust="0"/>
  </p:normalViewPr>
  <p:slideViewPr>
    <p:cSldViewPr>
      <p:cViewPr varScale="1">
        <p:scale>
          <a:sx n="70" d="100"/>
          <a:sy n="70" d="100"/>
        </p:scale>
        <p:origin x="-116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7A0053-D78C-4B6A-A857-74AA3BC1E245}" type="datetimeFigureOut">
              <a:rPr lang="ru-RU" smtClean="0"/>
              <a:pPr/>
              <a:t>21.12.2011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1FC285-530F-4B73-A806-B5519990867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1FC285-530F-4B73-A806-B55199908677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1FC285-530F-4B73-A806-B55199908677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0A5F9D-0ACF-4940-8B23-91C98F2B39B1}" type="datetimeFigureOut">
              <a:rPr lang="ru-RU" smtClean="0"/>
              <a:pPr/>
              <a:t>21.12.2011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C00127-1B3B-4111-9F4F-695F1AE1FB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0A5F9D-0ACF-4940-8B23-91C98F2B39B1}" type="datetimeFigureOut">
              <a:rPr lang="ru-RU" smtClean="0"/>
              <a:pPr/>
              <a:t>21.12.2011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C00127-1B3B-4111-9F4F-695F1AE1FB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0A5F9D-0ACF-4940-8B23-91C98F2B39B1}" type="datetimeFigureOut">
              <a:rPr lang="ru-RU" smtClean="0"/>
              <a:pPr/>
              <a:t>21.12.2011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C00127-1B3B-4111-9F4F-695F1AE1FB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0A5F9D-0ACF-4940-8B23-91C98F2B39B1}" type="datetimeFigureOut">
              <a:rPr lang="ru-RU" smtClean="0"/>
              <a:pPr/>
              <a:t>21.12.2011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C00127-1B3B-4111-9F4F-695F1AE1FB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0A5F9D-0ACF-4940-8B23-91C98F2B39B1}" type="datetimeFigureOut">
              <a:rPr lang="ru-RU" smtClean="0"/>
              <a:pPr/>
              <a:t>21.12.2011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C00127-1B3B-4111-9F4F-695F1AE1FB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0A5F9D-0ACF-4940-8B23-91C98F2B39B1}" type="datetimeFigureOut">
              <a:rPr lang="ru-RU" smtClean="0"/>
              <a:pPr/>
              <a:t>21.12.2011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C00127-1B3B-4111-9F4F-695F1AE1FB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0A5F9D-0ACF-4940-8B23-91C98F2B39B1}" type="datetimeFigureOut">
              <a:rPr lang="ru-RU" smtClean="0"/>
              <a:pPr/>
              <a:t>21.12.2011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C00127-1B3B-4111-9F4F-695F1AE1FB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0A5F9D-0ACF-4940-8B23-91C98F2B39B1}" type="datetimeFigureOut">
              <a:rPr lang="ru-RU" smtClean="0"/>
              <a:pPr/>
              <a:t>21.12.2011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C00127-1B3B-4111-9F4F-695F1AE1FB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0A5F9D-0ACF-4940-8B23-91C98F2B39B1}" type="datetimeFigureOut">
              <a:rPr lang="ru-RU" smtClean="0"/>
              <a:pPr/>
              <a:t>21.12.2011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C00127-1B3B-4111-9F4F-695F1AE1FB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0A5F9D-0ACF-4940-8B23-91C98F2B39B1}" type="datetimeFigureOut">
              <a:rPr lang="ru-RU" smtClean="0"/>
              <a:pPr/>
              <a:t>21.12.2011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C00127-1B3B-4111-9F4F-695F1AE1FB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0A5F9D-0ACF-4940-8B23-91C98F2B39B1}" type="datetimeFigureOut">
              <a:rPr lang="ru-RU" smtClean="0"/>
              <a:pPr/>
              <a:t>21.12.2011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C00127-1B3B-4111-9F4F-695F1AE1FB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810A5F9D-0ACF-4940-8B23-91C98F2B39B1}" type="datetimeFigureOut">
              <a:rPr lang="ru-RU" smtClean="0"/>
              <a:pPr/>
              <a:t>21.12.2011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0BC00127-1B3B-4111-9F4F-695F1AE1FBE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268760"/>
            <a:ext cx="7772400" cy="1470025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Занятость и безработица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3212976"/>
            <a:ext cx="6400800" cy="252028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1. Понятие безработицы и безработного;</a:t>
            </a:r>
          </a:p>
          <a:p>
            <a:pPr algn="l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2. Виды безработицы.</a:t>
            </a:r>
          </a:p>
          <a:p>
            <a:pPr algn="l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3. Последствия безработицы.</a:t>
            </a:r>
          </a:p>
          <a:p>
            <a:pPr algn="l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4. Меры по регулированию безработицы </a:t>
            </a:r>
          </a:p>
          <a:p>
            <a:pPr>
              <a:buFontTx/>
              <a:buChar char="-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183880" cy="805840"/>
          </a:xfrm>
        </p:spPr>
        <p:txBody>
          <a:bodyPr/>
          <a:lstStyle/>
          <a:p>
            <a:r>
              <a:rPr lang="ru-RU" dirty="0" smtClean="0"/>
              <a:t>Последствия безработицы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67544" y="1484784"/>
            <a:ext cx="8183880" cy="4187952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Ухудшение экономического положения населения и обнищание безработных;</a:t>
            </a:r>
          </a:p>
          <a:p>
            <a:r>
              <a:rPr lang="ru-RU" dirty="0" smtClean="0"/>
              <a:t>Снижение совокупного потребления товаров, сокращение сбережений, сокращение инвестиций;</a:t>
            </a:r>
          </a:p>
          <a:p>
            <a:r>
              <a:rPr lang="ru-RU" dirty="0" smtClean="0"/>
              <a:t>Снижение ВНП и национального дохода, к отставанию в науке и технике;</a:t>
            </a:r>
          </a:p>
          <a:p>
            <a:r>
              <a:rPr lang="ru-RU" dirty="0" smtClean="0"/>
              <a:t>Безработные теряют квалификацию, ухудшение физического и психического здоровья и т.д.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Психологический портрет безработного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     Какой бы ни была причина появления «лишних людей», во всех случаях безработица наносит большой ущерб качеству рабочей силы. Утрачиваются знания и навыки трудовой деятельности, что было названо «ржавлением» человеческого капитала. К тому же потеря работы – это психологическое напряжение, сравнимое только со смертью ближайшего родственника или с заключением в тюрьму.</a:t>
            </a:r>
          </a:p>
          <a:p>
            <a:pPr>
              <a:buNone/>
            </a:pPr>
            <a:r>
              <a:rPr lang="ru-RU" dirty="0" smtClean="0"/>
              <a:t>     Американские исследователи установили, что год безработицы отнимает у человека 5 лет жизни. Известны и тяжелые социальные последствия безработицы: рост наркомании, преступности и увеличение количества самоубийств.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76672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Экономические последствия безработицы: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628800"/>
            <a:ext cx="8183880" cy="4187952"/>
          </a:xfrm>
        </p:spPr>
        <p:txBody>
          <a:bodyPr/>
          <a:lstStyle/>
          <a:p>
            <a:r>
              <a:rPr lang="ru-RU" dirty="0" smtClean="0"/>
              <a:t>Закон </a:t>
            </a:r>
            <a:r>
              <a:rPr lang="ru-RU" dirty="0" err="1" smtClean="0"/>
              <a:t>Оукена</a:t>
            </a:r>
            <a:r>
              <a:rPr lang="ru-RU" dirty="0" smtClean="0"/>
              <a:t>: каждый 1 % превышения естественного уровня безработицы, уменьшает годовой объем ВНП на 2,5 %. </a:t>
            </a:r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Естественный уровень безработицы </a:t>
            </a:r>
            <a:r>
              <a:rPr lang="ru-RU" dirty="0" err="1" smtClean="0"/>
              <a:t>соствляет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7 - 8 %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Регулирование вопросов занятости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Создание правовой базы, регулирующей вопросы занятости.</a:t>
            </a:r>
          </a:p>
          <a:p>
            <a:r>
              <a:rPr lang="ru-RU" dirty="0" smtClean="0"/>
              <a:t>Создание условий для </a:t>
            </a:r>
            <a:r>
              <a:rPr lang="ru-RU" dirty="0" err="1" smtClean="0"/>
              <a:t>самозанятости</a:t>
            </a:r>
            <a:r>
              <a:rPr lang="ru-RU" dirty="0" smtClean="0"/>
              <a:t>;</a:t>
            </a:r>
          </a:p>
          <a:p>
            <a:r>
              <a:rPr lang="ru-RU" dirty="0" smtClean="0"/>
              <a:t>Обучение, переобучение и повышение квалификации кадров.</a:t>
            </a:r>
          </a:p>
          <a:p>
            <a:r>
              <a:rPr lang="ru-RU" dirty="0" smtClean="0"/>
              <a:t>Регулирование миграционных потоков рабочей силы.</a:t>
            </a:r>
          </a:p>
          <a:p>
            <a:r>
              <a:rPr lang="ru-RU" dirty="0" smtClean="0"/>
              <a:t>Регулирование демографических процессов.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183880" cy="1051560"/>
          </a:xfrm>
        </p:spPr>
        <p:txBody>
          <a:bodyPr/>
          <a:lstStyle/>
          <a:p>
            <a:pPr algn="ctr"/>
            <a:r>
              <a:rPr lang="ru-RU" dirty="0" smtClean="0"/>
              <a:t>Состав населения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1173808"/>
          </a:xfrm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ru-RU" b="1" dirty="0" smtClean="0"/>
              <a:t>Экономически активное население</a:t>
            </a:r>
            <a:endParaRPr lang="ru-RU" b="1" dirty="0"/>
          </a:p>
        </p:txBody>
      </p:sp>
      <p:sp>
        <p:nvSpPr>
          <p:cNvPr id="8" name="Текст 7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1173808"/>
          </a:xfrm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ru-RU" b="1" dirty="0" smtClean="0"/>
              <a:t>Экономически неактивное население</a:t>
            </a:r>
            <a:endParaRPr lang="ru-RU" b="1" dirty="0"/>
          </a:p>
        </p:txBody>
      </p:sp>
      <p:sp>
        <p:nvSpPr>
          <p:cNvPr id="7" name="Содержимое 6"/>
          <p:cNvSpPr>
            <a:spLocks noGrp="1"/>
          </p:cNvSpPr>
          <p:nvPr>
            <p:ph sz="quarter" idx="2"/>
          </p:nvPr>
        </p:nvSpPr>
        <p:spPr>
          <a:xfrm>
            <a:off x="457200" y="2708920"/>
            <a:ext cx="4040188" cy="3417243"/>
          </a:xfrm>
          <a:ln>
            <a:solidFill>
              <a:schemeClr val="accent1">
                <a:lumMod val="75000"/>
              </a:schemeClr>
            </a:solidFill>
          </a:ln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2800" dirty="0" smtClean="0"/>
              <a:t>     Часть трудоспособного населения, которая предлагает рабочую силу для производства товаров и услуг:</a:t>
            </a:r>
          </a:p>
          <a:p>
            <a:r>
              <a:rPr lang="ru-RU" sz="2800" dirty="0" smtClean="0"/>
              <a:t>Занятые,</a:t>
            </a:r>
          </a:p>
          <a:p>
            <a:r>
              <a:rPr lang="ru-RU" sz="2800" dirty="0" smtClean="0"/>
              <a:t>Безработные</a:t>
            </a:r>
            <a:endParaRPr lang="ru-RU" sz="2800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4"/>
          </p:nvPr>
        </p:nvSpPr>
        <p:spPr>
          <a:xfrm>
            <a:off x="4645025" y="2708920"/>
            <a:ext cx="4041775" cy="3417243"/>
          </a:xfrm>
          <a:ln>
            <a:solidFill>
              <a:schemeClr val="accent1">
                <a:lumMod val="75000"/>
              </a:schemeClr>
            </a:solidFill>
          </a:ln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800" dirty="0" smtClean="0"/>
              <a:t>    Это жители страны, которые не входят в состав рабочей силы:</a:t>
            </a:r>
          </a:p>
          <a:p>
            <a:pPr>
              <a:buNone/>
            </a:pPr>
            <a:endParaRPr lang="ru-RU" sz="2800" dirty="0" smtClean="0"/>
          </a:p>
          <a:p>
            <a:r>
              <a:rPr lang="ru-RU" sz="2800" dirty="0" smtClean="0"/>
              <a:t>Добровольно незанятые,</a:t>
            </a:r>
          </a:p>
          <a:p>
            <a:r>
              <a:rPr lang="ru-RU" sz="2800" dirty="0" smtClean="0"/>
              <a:t>Нетрудоспособные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67544" y="548680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Экономически неактивное население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67544" y="1700808"/>
            <a:ext cx="8183880" cy="3960440"/>
          </a:xfrm>
        </p:spPr>
        <p:txBody>
          <a:bodyPr>
            <a:normAutofit fontScale="92500" lnSpcReduction="10000"/>
          </a:bodyPr>
          <a:lstStyle/>
          <a:p>
            <a:r>
              <a:rPr lang="ru-RU" sz="3200" dirty="0" smtClean="0"/>
              <a:t>Учащиеся и студенты дневных учебных заведений (занятые только учебой);</a:t>
            </a:r>
          </a:p>
          <a:p>
            <a:r>
              <a:rPr lang="ru-RU" sz="3200" dirty="0" smtClean="0"/>
              <a:t>Пенсионеры, не ищущие работу;</a:t>
            </a:r>
          </a:p>
          <a:p>
            <a:r>
              <a:rPr lang="ru-RU" sz="3200" dirty="0" smtClean="0"/>
              <a:t>Лица, ведущие домашнее хозяйство (ухаживающие за детьми, больными);</a:t>
            </a:r>
          </a:p>
          <a:p>
            <a:r>
              <a:rPr lang="ru-RU" sz="3200" dirty="0" smtClean="0"/>
              <a:t>Лица, которым нет необходимости работать.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Экономически активное население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611560" y="1340768"/>
            <a:ext cx="3931920" cy="792162"/>
          </a:xfrm>
        </p:spPr>
        <p:txBody>
          <a:bodyPr/>
          <a:lstStyle/>
          <a:p>
            <a:pPr algn="ctr"/>
            <a:r>
              <a:rPr lang="ru-RU" b="1" dirty="0" smtClean="0"/>
              <a:t>Занятые</a:t>
            </a:r>
            <a:endParaRPr lang="ru-RU" b="1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3"/>
          </p:nvPr>
        </p:nvSpPr>
        <p:spPr>
          <a:xfrm>
            <a:off x="4716016" y="1412776"/>
            <a:ext cx="3931920" cy="792162"/>
          </a:xfrm>
        </p:spPr>
        <p:txBody>
          <a:bodyPr/>
          <a:lstStyle/>
          <a:p>
            <a:pPr algn="ctr"/>
            <a:r>
              <a:rPr lang="ru-RU" b="1" dirty="0" smtClean="0"/>
              <a:t>Безработные</a:t>
            </a:r>
            <a:endParaRPr lang="ru-RU" b="1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898776" cy="394712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dirty="0" smtClean="0"/>
              <a:t>      Лица в возрасте 16 лет и старше (а также более младших возрастов), которые:</a:t>
            </a:r>
          </a:p>
          <a:p>
            <a:r>
              <a:rPr lang="ru-RU" sz="2000" dirty="0" smtClean="0"/>
              <a:t>Работают по найму за вознаграждение</a:t>
            </a:r>
          </a:p>
          <a:p>
            <a:r>
              <a:rPr lang="ru-RU" sz="2000" dirty="0" smtClean="0"/>
              <a:t>Трудятся без оплаты на семейных предприятиях.</a:t>
            </a:r>
            <a:endParaRPr lang="ru-RU" sz="2000" dirty="0"/>
          </a:p>
        </p:txBody>
      </p:sp>
      <p:sp>
        <p:nvSpPr>
          <p:cNvPr id="7" name="Содержимое 6"/>
          <p:cNvSpPr>
            <a:spLocks noGrp="1"/>
          </p:cNvSpPr>
          <p:nvPr>
            <p:ph sz="quarter" idx="4"/>
          </p:nvPr>
        </p:nvSpPr>
        <p:spPr>
          <a:xfrm>
            <a:off x="4644008" y="2348880"/>
            <a:ext cx="3931920" cy="324036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2600" dirty="0" smtClean="0"/>
              <a:t>Лица</a:t>
            </a:r>
            <a:r>
              <a:rPr lang="ru-RU" sz="2600" dirty="0" smtClean="0"/>
              <a:t>, которые могут работать, хотят трудиться, но не имеют рабочего места.</a:t>
            </a:r>
          </a:p>
          <a:p>
            <a:r>
              <a:rPr lang="ru-RU" sz="2600" dirty="0" smtClean="0"/>
              <a:t>Статус безработного присваивается  в Государственной службе занятости</a:t>
            </a:r>
            <a:endParaRPr lang="ru-RU" sz="26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>
                    <a:lumMod val="50000"/>
                  </a:schemeClr>
                </a:solidFill>
              </a:rPr>
              <a:t>Уровень экономически активного населения</a:t>
            </a:r>
            <a:endParaRPr lang="ru-RU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Это доля экономически активных граждан в общей численности населения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dirty="0" err="1" smtClean="0"/>
              <a:t>Эа</a:t>
            </a:r>
            <a:r>
              <a:rPr lang="ru-RU" dirty="0" smtClean="0"/>
              <a:t> – численность экономически активного населения</a:t>
            </a:r>
          </a:p>
          <a:p>
            <a:pPr>
              <a:buNone/>
            </a:pPr>
            <a:r>
              <a:rPr lang="ru-RU" dirty="0" smtClean="0"/>
              <a:t>Н – численность всего населения.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47864" y="2852936"/>
            <a:ext cx="2844000" cy="10503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Безработный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Официальными </a:t>
            </a:r>
            <a:r>
              <a:rPr lang="ru-RU" b="1" dirty="0" smtClean="0"/>
              <a:t>безработными</a:t>
            </a:r>
            <a:r>
              <a:rPr lang="ru-RU" dirty="0" smtClean="0"/>
              <a:t> считаются трудоспособные граждане в трудоспособном возрасте, не имеющие работы по найму, не занимающиеся предпринимательской деятельностью, не обучающиеся в дневных учебных заведениях либо не проходящие срочной воинской службы и </a:t>
            </a:r>
            <a:r>
              <a:rPr lang="ru-RU" b="1" i="1" dirty="0" smtClean="0"/>
              <a:t>зарегистрированные на бирже труда</a:t>
            </a:r>
            <a:r>
              <a:rPr lang="ru-RU" dirty="0" smtClean="0"/>
              <a:t> (в государственной службе занятости).</a:t>
            </a:r>
          </a:p>
          <a:p>
            <a:r>
              <a:rPr lang="ru-RU" dirty="0" smtClean="0"/>
              <a:t>Скрытая безработица – не учтенная официальной статистикой.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183880" cy="661824"/>
          </a:xfrm>
        </p:spPr>
        <p:txBody>
          <a:bodyPr/>
          <a:lstStyle/>
          <a:p>
            <a:r>
              <a:rPr lang="ru-RU" dirty="0" smtClean="0"/>
              <a:t>Уровень безработицы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628801"/>
            <a:ext cx="8229600" cy="4032448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Это доля безработных в общей численности экономически активного населения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sz="3600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2400" b="1" dirty="0" err="1" smtClean="0"/>
              <a:t>Эа</a:t>
            </a:r>
            <a:r>
              <a:rPr lang="ru-RU" sz="2400" b="1" dirty="0" smtClean="0"/>
              <a:t> </a:t>
            </a:r>
            <a:r>
              <a:rPr lang="ru-RU" sz="2400" dirty="0" smtClean="0"/>
              <a:t>–   численность экономически активного населения,</a:t>
            </a:r>
          </a:p>
          <a:p>
            <a:pPr>
              <a:buNone/>
            </a:pPr>
            <a:r>
              <a:rPr lang="ru-RU" sz="2400" b="1" dirty="0" smtClean="0"/>
              <a:t>З </a:t>
            </a:r>
            <a:r>
              <a:rPr lang="ru-RU" sz="2400" dirty="0" smtClean="0"/>
              <a:t>–   численность занятого населения,</a:t>
            </a:r>
          </a:p>
          <a:p>
            <a:pPr>
              <a:buNone/>
            </a:pPr>
            <a:r>
              <a:rPr lang="ru-RU" sz="2400" b="1" dirty="0" smtClean="0"/>
              <a:t>Б</a:t>
            </a:r>
            <a:r>
              <a:rPr lang="ru-RU" sz="2400" dirty="0" smtClean="0"/>
              <a:t> –   численность безработных  граждан.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481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15623" y="2924947"/>
            <a:ext cx="3242858" cy="928572"/>
          </a:xfrm>
          <a:prstGeom prst="rect">
            <a:avLst/>
          </a:prstGeom>
          <a:noFill/>
        </p:spPr>
      </p:pic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0" y="1076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40152" y="2924944"/>
            <a:ext cx="2556000" cy="923000"/>
          </a:xfrm>
          <a:prstGeom prst="rect">
            <a:avLst/>
          </a:prstGeom>
          <a:noFill/>
        </p:spPr>
      </p:pic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0" y="1076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644008" y="3284984"/>
            <a:ext cx="1008112" cy="504056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или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безработицы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Технологическая – связана с внедрением современной технологии.</a:t>
            </a:r>
          </a:p>
          <a:p>
            <a:r>
              <a:rPr lang="ru-RU" dirty="0" smtClean="0"/>
              <a:t>Структурная – связана с перемещением производства из одного региона в другой, упадком старых отраслей.</a:t>
            </a:r>
          </a:p>
          <a:p>
            <a:r>
              <a:rPr lang="ru-RU" dirty="0" smtClean="0"/>
              <a:t>Фрикционная – связана с временными трудностями в трудоустройстве.</a:t>
            </a:r>
          </a:p>
          <a:p>
            <a:r>
              <a:rPr lang="ru-RU" dirty="0" smtClean="0"/>
              <a:t>Циклическая – связана с экономическими кризисами.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 какому типу безработицы относят: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700808"/>
            <a:ext cx="8183880" cy="4187952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Недавний выпускник ВУЗа,</a:t>
            </a:r>
          </a:p>
          <a:p>
            <a:r>
              <a:rPr lang="ru-RU" dirty="0" smtClean="0"/>
              <a:t>Работник автомобильной промышленности, уволенный в связи с падением объема продаж автомобилей,</a:t>
            </a:r>
          </a:p>
          <a:p>
            <a:r>
              <a:rPr lang="ru-RU" dirty="0" smtClean="0"/>
              <a:t>Оператор телефонной компании, рабочее место которого сокращено ввиду установки автоматической линии.</a:t>
            </a:r>
          </a:p>
          <a:p>
            <a:r>
              <a:rPr lang="ru-RU" dirty="0" smtClean="0"/>
              <a:t>Работник сталелитейной промышленности уволенный в связи с переездом производства в другой регион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121</TotalTime>
  <Words>570</Words>
  <Application>Microsoft Office PowerPoint</Application>
  <PresentationFormat>Экран (4:3)</PresentationFormat>
  <Paragraphs>81</Paragraphs>
  <Slides>13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Аспект</vt:lpstr>
      <vt:lpstr>Занятость и безработица</vt:lpstr>
      <vt:lpstr>Состав населения</vt:lpstr>
      <vt:lpstr>Экономически неактивное население</vt:lpstr>
      <vt:lpstr>Экономически активное население</vt:lpstr>
      <vt:lpstr>Уровень экономически активного населения</vt:lpstr>
      <vt:lpstr>Безработный</vt:lpstr>
      <vt:lpstr>Уровень безработицы</vt:lpstr>
      <vt:lpstr>Виды безработицы</vt:lpstr>
      <vt:lpstr>К какому типу безработицы относят:</vt:lpstr>
      <vt:lpstr>Последствия безработицы</vt:lpstr>
      <vt:lpstr>Психологический портрет безработного</vt:lpstr>
      <vt:lpstr>Экономические последствия безработицы:</vt:lpstr>
      <vt:lpstr>Регулирование вопросов занятости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Занятость и безработица</dc:title>
  <dc:creator>Asus</dc:creator>
  <cp:lastModifiedBy>Asus</cp:lastModifiedBy>
  <cp:revision>19</cp:revision>
  <dcterms:created xsi:type="dcterms:W3CDTF">2010-09-06T12:19:57Z</dcterms:created>
  <dcterms:modified xsi:type="dcterms:W3CDTF">2011-12-21T11:57:15Z</dcterms:modified>
</cp:coreProperties>
</file>