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73" r:id="rId8"/>
    <p:sldId id="261" r:id="rId9"/>
    <p:sldId id="262" r:id="rId10"/>
    <p:sldId id="271" r:id="rId11"/>
    <p:sldId id="263" r:id="rId12"/>
    <p:sldId id="265" r:id="rId13"/>
    <p:sldId id="266" r:id="rId14"/>
    <p:sldId id="267" r:id="rId15"/>
    <p:sldId id="274" r:id="rId16"/>
    <p:sldId id="268" r:id="rId17"/>
    <p:sldId id="270" r:id="rId1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6C252-4454-46B0-9841-FC8357D21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882789">
            <a:off x="5409406" y="1759744"/>
            <a:ext cx="422275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9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8153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Математика.  Л.Г. Петерсон. 4 класс.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ТЕМА УРОКА : 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Площадь прямоугольного треугольника</a:t>
            </a:r>
          </a:p>
        </p:txBody>
      </p:sp>
      <p:sp>
        <p:nvSpPr>
          <p:cNvPr id="2052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3810000" y="4800600"/>
            <a:ext cx="5105400" cy="1676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400" dirty="0" smtClean="0"/>
          </a:p>
          <a:p>
            <a:pPr eaLnBrk="1" hangingPunct="1">
              <a:lnSpc>
                <a:spcPct val="80000"/>
              </a:lnSpc>
            </a:pPr>
            <a:r>
              <a:rPr lang="ru-RU" sz="1800" b="1" i="1" dirty="0" smtClean="0">
                <a:solidFill>
                  <a:schemeClr val="tx1"/>
                </a:solidFill>
              </a:rPr>
              <a:t>Урок подготовила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i="1" dirty="0" smtClean="0">
                <a:solidFill>
                  <a:schemeClr val="tx1"/>
                </a:solidFill>
              </a:rPr>
              <a:t>Ртищева Галина Анатольевна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i="1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i="1" dirty="0" smtClean="0">
                <a:solidFill>
                  <a:schemeClr val="tx1"/>
                </a:solidFill>
              </a:rPr>
              <a:t>МОУ гимназии № 7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i="1" dirty="0" smtClean="0">
                <a:solidFill>
                  <a:schemeClr val="tx1"/>
                </a:solidFill>
              </a:rPr>
              <a:t>города Чехова Московской области</a:t>
            </a:r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899592" y="1484784"/>
            <a:ext cx="2895600" cy="3962400"/>
          </a:xfrm>
          <a:prstGeom prst="rtTriangl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5229200"/>
            <a:ext cx="28803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pPr eaLnBrk="1" hangingPunct="1"/>
            <a:r>
              <a:rPr lang="ru-RU" b="1" smtClean="0"/>
              <a:t>Физкультминутка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676400"/>
            <a:ext cx="6858000" cy="3962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</a:rPr>
              <a:t>Мы считали и устали.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</a:rPr>
              <a:t>Дружно все тихонько встали.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</a:rPr>
              <a:t>Ручками похлопали: раз, два, три.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</a:rPr>
              <a:t>Ножками потопали: раз, два, три. 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</a:rPr>
              <a:t>Сели, встали, сели, встали. 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</a:rPr>
              <a:t>И друг друга не задели.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</a:rPr>
              <a:t>Мы немножко отдохнем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</a:rPr>
              <a:t>И опять считать начнем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</p:txBody>
      </p:sp>
      <p:pic>
        <p:nvPicPr>
          <p:cNvPr id="11268" name="Picture 12" descr="i?id=15997998&amp;tov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78094">
            <a:off x="7394575" y="4991100"/>
            <a:ext cx="15224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4" descr="i?id=66175560&amp;tov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1295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dirty="0" smtClean="0"/>
              <a:t>Стр.94, №3        </a:t>
            </a:r>
            <a:r>
              <a:rPr lang="ru-RU" dirty="0" smtClean="0">
                <a:solidFill>
                  <a:srgbClr val="FF0000"/>
                </a:solidFill>
              </a:rPr>
              <a:t>ПРОВЕРЬ СЕБЯ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457200" y="1905000"/>
          <a:ext cx="8229600" cy="3779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514350" indent="-514350">
                        <a:buAutoNum type="arabicParenR"/>
                      </a:pPr>
                      <a:r>
                        <a:rPr lang="ru-RU" sz="2800" dirty="0" smtClean="0"/>
                        <a:t>В</a:t>
                      </a:r>
                      <a:r>
                        <a:rPr lang="en-US" sz="2800" dirty="0" smtClean="0"/>
                        <a:t>     </a:t>
                      </a:r>
                      <a:r>
                        <a:rPr lang="ru-RU" sz="2800" baseline="0" dirty="0" smtClean="0"/>
                        <a:t>  </a:t>
                      </a:r>
                      <a:r>
                        <a:rPr lang="en-US" sz="2800" baseline="0" dirty="0" smtClean="0"/>
                        <a:t>AMK: </a:t>
                      </a:r>
                      <a:r>
                        <a:rPr lang="ru-RU" sz="2800" baseline="0" dirty="0" smtClean="0"/>
                        <a:t>катеты – </a:t>
                      </a:r>
                      <a:r>
                        <a:rPr lang="en-US" sz="2800" baseline="0" dirty="0" smtClean="0"/>
                        <a:t>AK, KM, </a:t>
                      </a:r>
                      <a:r>
                        <a:rPr lang="ru-RU" sz="2800" baseline="0" dirty="0" smtClean="0"/>
                        <a:t>гипотенуза – </a:t>
                      </a:r>
                      <a:r>
                        <a:rPr lang="en-US" sz="2800" baseline="0" dirty="0" smtClean="0"/>
                        <a:t>AM</a:t>
                      </a:r>
                    </a:p>
                    <a:p>
                      <a:pPr marL="514350" indent="-514350">
                        <a:buNone/>
                      </a:pP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2) </a:t>
                      </a:r>
                      <a:r>
                        <a:rPr lang="ru-RU" sz="2800" dirty="0" smtClean="0"/>
                        <a:t>В</a:t>
                      </a:r>
                      <a:r>
                        <a:rPr lang="en-US" sz="2800" dirty="0" smtClean="0"/>
                        <a:t>    </a:t>
                      </a:r>
                      <a:r>
                        <a:rPr lang="ru-RU" sz="2800" baseline="0" dirty="0" smtClean="0"/>
                        <a:t> С</a:t>
                      </a:r>
                      <a:r>
                        <a:rPr lang="en-US" sz="2800" baseline="0" dirty="0" smtClean="0"/>
                        <a:t>DE: </a:t>
                      </a:r>
                      <a:r>
                        <a:rPr lang="ru-RU" sz="2800" baseline="0" dirty="0" smtClean="0"/>
                        <a:t>катеты – </a:t>
                      </a:r>
                      <a:r>
                        <a:rPr lang="en-US" sz="2800" baseline="0" dirty="0" smtClean="0"/>
                        <a:t>CD, DE, </a:t>
                      </a:r>
                      <a:r>
                        <a:rPr lang="ru-RU" sz="2800" baseline="0" dirty="0" smtClean="0"/>
                        <a:t>гипотенуза - </a:t>
                      </a:r>
                      <a:r>
                        <a:rPr lang="en-US" sz="2800" baseline="0" dirty="0" smtClean="0"/>
                        <a:t>CE</a:t>
                      </a:r>
                      <a:endParaRPr lang="ru-RU" sz="2800" dirty="0" smtClean="0"/>
                    </a:p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514350" indent="-514350">
                        <a:buNone/>
                      </a:pPr>
                      <a:r>
                        <a:rPr lang="en-US" sz="2800" dirty="0" smtClean="0"/>
                        <a:t>3) </a:t>
                      </a:r>
                      <a:r>
                        <a:rPr lang="ru-RU" sz="2800" dirty="0" smtClean="0"/>
                        <a:t>В</a:t>
                      </a:r>
                      <a:r>
                        <a:rPr lang="en-US" sz="2800" dirty="0" smtClean="0"/>
                        <a:t>        </a:t>
                      </a:r>
                      <a:r>
                        <a:rPr lang="en-US" sz="2800" baseline="0" dirty="0" smtClean="0"/>
                        <a:t>ARS: </a:t>
                      </a:r>
                      <a:r>
                        <a:rPr lang="ru-RU" sz="2800" baseline="0" dirty="0" smtClean="0"/>
                        <a:t>катеты – </a:t>
                      </a:r>
                      <a:r>
                        <a:rPr lang="en-US" sz="2800" baseline="0" dirty="0" smtClean="0"/>
                        <a:t>AR, RS, </a:t>
                      </a:r>
                      <a:r>
                        <a:rPr lang="ru-RU" sz="2800" baseline="0" dirty="0" smtClean="0"/>
                        <a:t>гипотенуза – </a:t>
                      </a:r>
                      <a:r>
                        <a:rPr lang="en-US" sz="2800" baseline="0" dirty="0" smtClean="0"/>
                        <a:t>RS</a:t>
                      </a:r>
                    </a:p>
                    <a:p>
                      <a:pPr marL="514350" indent="-514350">
                        <a:buNone/>
                      </a:pPr>
                      <a:endParaRPr lang="ru-RU" sz="280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514350" indent="-514350">
                        <a:buNone/>
                      </a:pPr>
                      <a:r>
                        <a:rPr lang="en-US" sz="2800" dirty="0" smtClean="0"/>
                        <a:t>4)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2800" dirty="0" smtClean="0"/>
                        <a:t>В</a:t>
                      </a:r>
                      <a:r>
                        <a:rPr lang="en-US" sz="2800" dirty="0" smtClean="0"/>
                        <a:t>     </a:t>
                      </a:r>
                      <a:r>
                        <a:rPr lang="ru-RU" sz="2800" baseline="0" dirty="0" smtClean="0"/>
                        <a:t>  </a:t>
                      </a:r>
                      <a:r>
                        <a:rPr lang="en-US" sz="2800" baseline="0" dirty="0" smtClean="0"/>
                        <a:t>TXY: </a:t>
                      </a:r>
                      <a:r>
                        <a:rPr lang="ru-RU" sz="2800" baseline="0" dirty="0" smtClean="0"/>
                        <a:t>катеты – </a:t>
                      </a:r>
                      <a:r>
                        <a:rPr lang="en-US" sz="2800" baseline="0" dirty="0" smtClean="0"/>
                        <a:t>TX, XY, </a:t>
                      </a:r>
                      <a:r>
                        <a:rPr lang="ru-RU" sz="2800" baseline="0" dirty="0" smtClean="0"/>
                        <a:t>гипотенуза – </a:t>
                      </a:r>
                      <a:r>
                        <a:rPr lang="en-US" sz="2800" baseline="0" dirty="0" smtClean="0"/>
                        <a:t>TY</a:t>
                      </a:r>
                    </a:p>
                    <a:p>
                      <a:pPr marL="514350" indent="-514350">
                        <a:buNone/>
                      </a:pP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Равнобедренный треугольник 6"/>
          <p:cNvSpPr/>
          <p:nvPr/>
        </p:nvSpPr>
        <p:spPr>
          <a:xfrm>
            <a:off x="1187624" y="3861048"/>
            <a:ext cx="457200" cy="381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115616" y="2924944"/>
            <a:ext cx="381000" cy="381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259632" y="1988840"/>
            <a:ext cx="381000" cy="381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115616" y="4797152"/>
            <a:ext cx="381000" cy="381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895600"/>
          </a:xfrm>
        </p:spPr>
        <p:txBody>
          <a:bodyPr/>
          <a:lstStyle/>
          <a:p>
            <a:pPr algn="just"/>
            <a:r>
              <a:rPr lang="ru-RU" sz="2800" b="1" dirty="0" smtClean="0"/>
              <a:t>Пираты приплыли на необитаемый остров, который имеет форму прямоугольного треугольника с катетами 1200м и 650м. Какую площадь перекопают пираты в поисках сокровищ капитана Флинта, если известно, что сокровища спрятаны на другом острове?</a:t>
            </a:r>
          </a:p>
        </p:txBody>
      </p:sp>
      <p:pic>
        <p:nvPicPr>
          <p:cNvPr id="4099" name="Picture 4" descr="Картинка 25 из 289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5363" y="2780928"/>
            <a:ext cx="5118637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Картинка 39 из 289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3200"/>
            <a:ext cx="419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12954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900" dirty="0" smtClean="0">
                <a:solidFill>
                  <a:srgbClr val="FF0000"/>
                </a:solidFill>
              </a:rPr>
              <a:t>S=</a:t>
            </a:r>
            <a:r>
              <a:rPr lang="ru-RU" sz="4900" dirty="0" smtClean="0">
                <a:solidFill>
                  <a:srgbClr val="FF0000"/>
                </a:solidFill>
              </a:rPr>
              <a:t>(</a:t>
            </a:r>
            <a:r>
              <a:rPr lang="en-US" sz="4900" dirty="0" err="1" smtClean="0">
                <a:solidFill>
                  <a:srgbClr val="FF0000"/>
                </a:solidFill>
              </a:rPr>
              <a:t>axb</a:t>
            </a:r>
            <a:r>
              <a:rPr lang="ru-RU" sz="4900" dirty="0" smtClean="0">
                <a:solidFill>
                  <a:srgbClr val="FF0000"/>
                </a:solidFill>
              </a:rPr>
              <a:t>)</a:t>
            </a:r>
            <a:r>
              <a:rPr lang="en-US" sz="4900" dirty="0" smtClean="0">
                <a:solidFill>
                  <a:srgbClr val="FF0000"/>
                </a:solidFill>
              </a:rPr>
              <a:t>:2  </a:t>
            </a:r>
            <a:r>
              <a:rPr lang="ru-RU" sz="4900" dirty="0" smtClean="0">
                <a:solidFill>
                  <a:srgbClr val="FF0000"/>
                </a:solidFill>
              </a:rPr>
              <a:t>              </a:t>
            </a:r>
            <a:r>
              <a:rPr lang="ru-RU" sz="4000" dirty="0" smtClean="0">
                <a:solidFill>
                  <a:schemeClr val="tx1"/>
                </a:solidFill>
              </a:rPr>
              <a:t>(</a:t>
            </a:r>
            <a:r>
              <a:rPr lang="en-US" sz="4000" dirty="0" smtClean="0"/>
              <a:t>1200x650</a:t>
            </a:r>
            <a:r>
              <a:rPr lang="ru-RU" sz="4000" dirty="0" smtClean="0"/>
              <a:t>)</a:t>
            </a:r>
            <a:r>
              <a:rPr lang="en-US" sz="4000" dirty="0" smtClean="0"/>
              <a:t>:2=390000(</a:t>
            </a:r>
            <a:r>
              <a:rPr lang="ru-RU" sz="4000" dirty="0" smtClean="0"/>
              <a:t>м</a:t>
            </a:r>
            <a:r>
              <a:rPr lang="ru-RU" sz="4000" baseline="30000" dirty="0" smtClean="0"/>
              <a:t>2</a:t>
            </a:r>
            <a:r>
              <a:rPr lang="en-US" sz="4000" dirty="0" smtClean="0"/>
              <a:t>)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en-US" sz="5400" dirty="0" smtClean="0"/>
              <a:t>   </a:t>
            </a:r>
            <a:endParaRPr lang="ru-RU" sz="5400" dirty="0" smtClean="0"/>
          </a:p>
        </p:txBody>
      </p:sp>
      <p:pic>
        <p:nvPicPr>
          <p:cNvPr id="5123" name="Picture 2" descr="Картинка 29 из 61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4114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im4-tub-ru.yandex.net/i?id=186538932-2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0650" y="2514600"/>
            <a:ext cx="5213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9"/>
          <p:cNvSpPr txBox="1">
            <a:spLocks noChangeArrowheads="1"/>
          </p:cNvSpPr>
          <p:nvPr/>
        </p:nvSpPr>
        <p:spPr bwMode="auto">
          <a:xfrm>
            <a:off x="0" y="137160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Опять неудача! </a:t>
            </a:r>
          </a:p>
          <a:p>
            <a:r>
              <a:rPr lang="ru-RU" sz="2800" dirty="0"/>
              <a:t>      Столько перекопали!</a:t>
            </a:r>
          </a:p>
          <a:p>
            <a:r>
              <a:rPr lang="ru-RU" sz="2800" dirty="0"/>
              <a:t>            Придется плыть на другой остров!!!!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/>
          <a:lstStyle/>
          <a:p>
            <a:pPr algn="l"/>
            <a:r>
              <a:rPr lang="ru-RU" sz="3200" dirty="0" smtClean="0"/>
              <a:t>                                   Работа в пара.</a:t>
            </a:r>
            <a:br>
              <a:rPr lang="ru-RU" sz="3200" dirty="0" smtClean="0"/>
            </a:br>
            <a:r>
              <a:rPr lang="ru-RU" sz="2800" dirty="0" smtClean="0"/>
              <a:t> </a:t>
            </a:r>
            <a:r>
              <a:rPr lang="ru-RU" sz="2000" dirty="0" smtClean="0"/>
              <a:t>1.Обведи катеты красным карандашом, а гипотенузу - синим.</a:t>
            </a:r>
            <a:br>
              <a:rPr lang="ru-RU" sz="2000" dirty="0" smtClean="0"/>
            </a:br>
            <a:r>
              <a:rPr lang="ru-RU" sz="2000" dirty="0" smtClean="0"/>
              <a:t> 2. Найти площади прямоугольников</a:t>
            </a:r>
            <a:endParaRPr lang="ru-RU" sz="2000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16200000">
            <a:off x="342900" y="1790700"/>
            <a:ext cx="1371600" cy="9906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3276600" y="1447800"/>
            <a:ext cx="2514600" cy="1676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8011872">
            <a:off x="6797183" y="1881741"/>
            <a:ext cx="1417033" cy="149161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28600" y="53340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в) (8х8):2=32 (см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2895600"/>
            <a:ext cx="71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3см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76400" y="2209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6см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67000" y="2057400"/>
            <a:ext cx="794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5см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038600" y="3048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6см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00800" y="1752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8см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1676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8см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365760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а) (3х6):2=9 (см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" y="45720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б) (5х6):2=15 (см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295400" y="27432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2743200"/>
            <a:ext cx="38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2650805">
            <a:off x="7340984" y="1670415"/>
            <a:ext cx="299139" cy="2405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>
            <a:stCxn id="6" idx="4"/>
            <a:endCxn id="6" idx="2"/>
          </p:cNvCxnSpPr>
          <p:nvPr/>
        </p:nvCxnSpPr>
        <p:spPr>
          <a:xfrm>
            <a:off x="1524000" y="1600200"/>
            <a:ext cx="0" cy="1371600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6" idx="2"/>
            <a:endCxn id="6" idx="0"/>
          </p:cNvCxnSpPr>
          <p:nvPr/>
        </p:nvCxnSpPr>
        <p:spPr>
          <a:xfrm flipH="1">
            <a:off x="533400" y="2971800"/>
            <a:ext cx="9906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7" idx="0"/>
            <a:endCxn id="7" idx="4"/>
          </p:cNvCxnSpPr>
          <p:nvPr/>
        </p:nvCxnSpPr>
        <p:spPr>
          <a:xfrm>
            <a:off x="3276600" y="1447800"/>
            <a:ext cx="251460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7" idx="0"/>
          </p:cNvCxnSpPr>
          <p:nvPr/>
        </p:nvCxnSpPr>
        <p:spPr>
          <a:xfrm>
            <a:off x="3276600" y="1447800"/>
            <a:ext cx="0" cy="1676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7" idx="2"/>
          </p:cNvCxnSpPr>
          <p:nvPr/>
        </p:nvCxnSpPr>
        <p:spPr>
          <a:xfrm>
            <a:off x="3276600" y="3124200"/>
            <a:ext cx="23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7" idx="4"/>
          </p:cNvCxnSpPr>
          <p:nvPr/>
        </p:nvCxnSpPr>
        <p:spPr>
          <a:xfrm>
            <a:off x="3276600" y="3124200"/>
            <a:ext cx="25146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8" idx="4"/>
            <a:endCxn id="8" idx="2"/>
          </p:cNvCxnSpPr>
          <p:nvPr/>
        </p:nvCxnSpPr>
        <p:spPr>
          <a:xfrm flipV="1">
            <a:off x="6477000" y="1600200"/>
            <a:ext cx="975981" cy="10273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8" idx="2"/>
            <a:endCxn id="8" idx="0"/>
          </p:cNvCxnSpPr>
          <p:nvPr/>
        </p:nvCxnSpPr>
        <p:spPr>
          <a:xfrm>
            <a:off x="7452981" y="1600200"/>
            <a:ext cx="1081418" cy="102734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6" idx="4"/>
            <a:endCxn id="6" idx="0"/>
          </p:cNvCxnSpPr>
          <p:nvPr/>
        </p:nvCxnSpPr>
        <p:spPr>
          <a:xfrm flipH="1">
            <a:off x="533400" y="1600200"/>
            <a:ext cx="990600" cy="137160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7" idx="0"/>
            <a:endCxn id="7" idx="0"/>
          </p:cNvCxnSpPr>
          <p:nvPr/>
        </p:nvCxnSpPr>
        <p:spPr>
          <a:xfrm>
            <a:off x="3276600" y="14478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7" idx="4"/>
          </p:cNvCxnSpPr>
          <p:nvPr/>
        </p:nvCxnSpPr>
        <p:spPr>
          <a:xfrm>
            <a:off x="3276600" y="1447800"/>
            <a:ext cx="2514600" cy="167640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8" idx="4"/>
            <a:endCxn id="8" idx="0"/>
          </p:cNvCxnSpPr>
          <p:nvPr/>
        </p:nvCxnSpPr>
        <p:spPr>
          <a:xfrm flipV="1">
            <a:off x="6477000" y="2627547"/>
            <a:ext cx="2057399" cy="1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          Рефлексия учебной деятельности на уроке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200" b="1" dirty="0" smtClean="0"/>
              <a:t>Цель</a:t>
            </a:r>
            <a:r>
              <a:rPr lang="ru-RU" sz="2200" i="1" dirty="0" smtClean="0"/>
              <a:t>: зафиксировать новое содержание, изученное на уроке: </a:t>
            </a:r>
            <a:br>
              <a:rPr lang="ru-RU" sz="2200" i="1" dirty="0" smtClean="0"/>
            </a:br>
            <a:r>
              <a:rPr lang="ru-RU" sz="2200" i="1" dirty="0" smtClean="0"/>
              <a:t>            способ вычисления площади прямоугольного треугольника;</a:t>
            </a:r>
            <a:br>
              <a:rPr lang="ru-RU" sz="2200" i="1" dirty="0" smtClean="0"/>
            </a:br>
            <a:r>
              <a:rPr lang="ru-RU" sz="2200" i="1" dirty="0" smtClean="0"/>
              <a:t>            оценить собственную деятельность на уроке</a:t>
            </a:r>
            <a:endParaRPr lang="ru-RU" sz="22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5372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Учитель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Подведем итог нашего урока.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   В каком задании было общее затруднение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Почему оно возникло?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Какие цели ставили перед собой?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Достигли мы этой цели?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Каким способом искали новое правило?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Как найти площадь прямоугольного треугольника?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У какого были затруднения? Смогли вы с ними справиться?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Оцените свою работу на уроке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5372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Ученики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009" y="2204864"/>
            <a:ext cx="4042792" cy="392129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В решении задач на нахождение площади прямоугольного треугольника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Не знали способ нахождения площади прямоугольного треугольника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Научиться решать задачи на нахождение площади прямоугольного треугольника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Работали с моделью прямоугольника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Площадь прямоугольного треугольника равна половине произведения его катетов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Да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86868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6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Молодцы!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66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</a:t>
            </a:r>
            <a:r>
              <a:rPr lang="ru-RU" sz="660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урок!</a:t>
            </a:r>
            <a:endParaRPr lang="ru-RU" sz="6600" dirty="0">
              <a:solidFill>
                <a:srgbClr val="99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38100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sz="3200" b="0" dirty="0"/>
              <a:t>  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6565" name="Picture 6" descr="image4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276600"/>
            <a:ext cx="32321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8496944" cy="2304255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1. При создании презентации урока  использовались материалы учебника Математика. Л.Г. Петерсон . </a:t>
            </a:r>
            <a:br>
              <a:rPr lang="ru-RU" sz="2800" dirty="0" smtClean="0"/>
            </a:br>
            <a:r>
              <a:rPr lang="ru-RU" sz="2800" dirty="0" smtClean="0"/>
              <a:t>4 класс. 1 часть. </a:t>
            </a:r>
            <a:r>
              <a:rPr lang="ru-RU" sz="2800" smtClean="0"/>
              <a:t>Урок 32.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2. Картинки </a:t>
            </a:r>
            <a:r>
              <a:rPr lang="ru-RU" sz="2800" dirty="0" err="1" smtClean="0"/>
              <a:t>интернет-ресурса</a:t>
            </a:r>
            <a:r>
              <a:rPr lang="ru-RU" sz="2800" dirty="0" smtClean="0"/>
              <a:t> «</a:t>
            </a:r>
            <a:r>
              <a:rPr lang="ru-RU" sz="2800" dirty="0" err="1" smtClean="0"/>
              <a:t>Яндекс</a:t>
            </a:r>
            <a:r>
              <a:rPr lang="ru-RU" sz="2800" dirty="0" smtClean="0"/>
              <a:t>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Геометрия – правительница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мыслительных изысканий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sz="3600" dirty="0" smtClean="0"/>
              <a:t>                                                   М.В. Ломоносов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4104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8840"/>
            <a:ext cx="6690320" cy="4441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2800" smtClean="0"/>
              <a:t>Назови лишнюю геометрическую фигуру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1600200"/>
            <a:ext cx="1371600" cy="1219200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81400" y="1752600"/>
            <a:ext cx="1828800" cy="16002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5867400" y="1600200"/>
            <a:ext cx="2895600" cy="198120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05000" y="4419600"/>
            <a:ext cx="4114800" cy="1371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6705600" y="5029200"/>
            <a:ext cx="2438400" cy="1143000"/>
          </a:xfrm>
          <a:prstGeom prst="trapezoid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14400" y="3810000"/>
            <a:ext cx="381000" cy="25908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438400" y="3352800"/>
            <a:ext cx="2286000" cy="838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По схеме составь задачу и реши ее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a=21 </a:t>
            </a:r>
            <a:r>
              <a:rPr lang="ru-RU" dirty="0" smtClean="0"/>
              <a:t>см</a:t>
            </a:r>
          </a:p>
          <a:p>
            <a:pPr>
              <a:buNone/>
            </a:pPr>
            <a:r>
              <a:rPr lang="en-US" dirty="0" smtClean="0"/>
              <a:t>b=</a:t>
            </a:r>
            <a:r>
              <a:rPr lang="en-US" u="sng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от </a:t>
            </a:r>
            <a:r>
              <a:rPr lang="en-US" dirty="0" smtClean="0"/>
              <a:t>a</a:t>
            </a:r>
          </a:p>
          <a:p>
            <a:pPr>
              <a:buNone/>
            </a:pPr>
            <a:r>
              <a:rPr lang="en-US" dirty="0" smtClean="0"/>
              <a:t>    7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9800" y="2743200"/>
            <a:ext cx="3810000" cy="2057400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676400" y="3868133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21336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0" y="5029200"/>
            <a:ext cx="685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0000FF"/>
                  </a:solidFill>
                </a:ln>
              </a:rPr>
              <a:t>1</a:t>
            </a:r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). 21:7х2=6 (см) – сторона </a:t>
            </a:r>
            <a:r>
              <a:rPr lang="en-US" sz="2800" dirty="0" smtClean="0">
                <a:ln>
                  <a:solidFill>
                    <a:srgbClr val="0000FF"/>
                  </a:solidFill>
                </a:ln>
              </a:rPr>
              <a:t>b</a:t>
            </a:r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.</a:t>
            </a:r>
          </a:p>
          <a:p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2). (21+6)х2=54(см)- </a:t>
            </a:r>
            <a:r>
              <a:rPr lang="en-US" sz="2800" dirty="0" smtClean="0">
                <a:ln>
                  <a:solidFill>
                    <a:srgbClr val="0000FF"/>
                  </a:solidFill>
                </a:ln>
              </a:rPr>
              <a:t>P </a:t>
            </a:r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прямоугольника.</a:t>
            </a:r>
            <a:endParaRPr lang="ru-RU" sz="2800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16764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P=(</a:t>
            </a:r>
            <a:r>
              <a:rPr lang="en-US" sz="4800" dirty="0" err="1" smtClean="0"/>
              <a:t>a+b</a:t>
            </a:r>
            <a:r>
              <a:rPr lang="en-US" sz="4800" dirty="0" smtClean="0"/>
              <a:t>)</a:t>
            </a:r>
            <a:r>
              <a:rPr lang="ru-RU" sz="4800" dirty="0" err="1" smtClean="0"/>
              <a:t>х</a:t>
            </a:r>
            <a:r>
              <a:rPr lang="en-US" sz="4800" dirty="0" smtClean="0"/>
              <a:t>2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3581400" y="3505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P-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По схеме составь задачу и реши ее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a=</a:t>
            </a:r>
            <a:r>
              <a:rPr lang="ru-RU" dirty="0" smtClean="0"/>
              <a:t>14</a:t>
            </a:r>
            <a:r>
              <a:rPr lang="en-US" dirty="0" smtClean="0"/>
              <a:t> </a:t>
            </a:r>
            <a:r>
              <a:rPr lang="ru-RU" dirty="0" smtClean="0"/>
              <a:t>см</a:t>
            </a:r>
            <a:r>
              <a:rPr lang="en-US" dirty="0" smtClean="0"/>
              <a:t>                </a:t>
            </a:r>
            <a:r>
              <a:rPr lang="ru-RU" dirty="0" smtClean="0"/>
              <a:t>           </a:t>
            </a:r>
          </a:p>
          <a:p>
            <a:pPr>
              <a:buNone/>
            </a:pPr>
            <a:r>
              <a:rPr lang="en-US" dirty="0" smtClean="0"/>
              <a:t>a</a:t>
            </a:r>
            <a:r>
              <a:rPr lang="ru-RU" dirty="0" smtClean="0"/>
              <a:t> составляет </a:t>
            </a:r>
            <a:r>
              <a:rPr lang="en-US" u="sng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от </a:t>
            </a:r>
            <a:r>
              <a:rPr lang="en-US" dirty="0" smtClean="0"/>
              <a:t>b</a:t>
            </a:r>
          </a:p>
          <a:p>
            <a:pPr>
              <a:buNone/>
            </a:pPr>
            <a:r>
              <a:rPr lang="en-US" dirty="0" smtClean="0"/>
              <a:t>                         3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57600" y="2819400"/>
            <a:ext cx="3810000" cy="1981200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3124200" y="3868133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48006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525780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1). 14:2х3 =21(см) – сторона </a:t>
            </a:r>
            <a:r>
              <a:rPr lang="en-US" sz="2800" dirty="0" smtClean="0">
                <a:ln>
                  <a:solidFill>
                    <a:srgbClr val="0000FF"/>
                  </a:solidFill>
                </a:ln>
              </a:rPr>
              <a:t>b</a:t>
            </a:r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.</a:t>
            </a:r>
          </a:p>
          <a:p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2). 21</a:t>
            </a:r>
            <a:r>
              <a:rPr lang="en-US" sz="2800" dirty="0" smtClean="0">
                <a:ln>
                  <a:solidFill>
                    <a:srgbClr val="0000FF"/>
                  </a:solidFill>
                </a:ln>
              </a:rPr>
              <a:t>x14</a:t>
            </a:r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=</a:t>
            </a:r>
            <a:r>
              <a:rPr lang="en-US" sz="2800" dirty="0" smtClean="0">
                <a:ln>
                  <a:solidFill>
                    <a:srgbClr val="0000FF"/>
                  </a:solidFill>
                </a:ln>
              </a:rPr>
              <a:t>29</a:t>
            </a:r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4(см</a:t>
            </a:r>
            <a:r>
              <a:rPr lang="ru-RU" sz="2800" baseline="30000" dirty="0" smtClean="0">
                <a:ln>
                  <a:solidFill>
                    <a:srgbClr val="0000FF"/>
                  </a:solidFill>
                </a:ln>
              </a:rPr>
              <a:t>2</a:t>
            </a:r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)- </a:t>
            </a:r>
            <a:r>
              <a:rPr lang="en-US" sz="2800" dirty="0" smtClean="0">
                <a:ln>
                  <a:solidFill>
                    <a:srgbClr val="0000FF"/>
                  </a:solidFill>
                </a:ln>
              </a:rPr>
              <a:t>S </a:t>
            </a:r>
            <a:r>
              <a:rPr lang="ru-RU" sz="2800" dirty="0" smtClean="0">
                <a:ln>
                  <a:solidFill>
                    <a:srgbClr val="0000FF"/>
                  </a:solidFill>
                </a:ln>
              </a:rPr>
              <a:t>прямоугольника.</a:t>
            </a:r>
            <a:endParaRPr lang="ru-RU" sz="2800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16764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S=</a:t>
            </a:r>
            <a:r>
              <a:rPr lang="en-US" sz="4800" dirty="0" err="1" smtClean="0"/>
              <a:t>axb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4953000" y="3581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S-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1524000" y="1447800"/>
            <a:ext cx="6934200" cy="38100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738664" cy="175432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3600" dirty="0" smtClean="0"/>
              <a:t>катет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51054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катет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 rot="1794706">
            <a:off x="4177304" y="2782670"/>
            <a:ext cx="2835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гипотенуза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4724400"/>
            <a:ext cx="685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47800" y="152401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Прямоугольный  треугольник</a:t>
            </a:r>
            <a:endParaRPr lang="ru-RU" sz="3600" dirty="0"/>
          </a:p>
        </p:txBody>
      </p:sp>
      <p:sp>
        <p:nvSpPr>
          <p:cNvPr id="11" name="Дуга 10"/>
          <p:cNvSpPr/>
          <p:nvPr/>
        </p:nvSpPr>
        <p:spPr>
          <a:xfrm>
            <a:off x="1752600" y="1828800"/>
            <a:ext cx="457200" cy="76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38200" y="6096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Прямой угол</a:t>
            </a:r>
            <a:endParaRPr lang="ru-RU" dirty="0"/>
          </a:p>
        </p:txBody>
      </p:sp>
      <p:sp>
        <p:nvSpPr>
          <p:cNvPr id="14" name="Стрелка вверх 13"/>
          <p:cNvSpPr/>
          <p:nvPr/>
        </p:nvSpPr>
        <p:spPr>
          <a:xfrm rot="6687489">
            <a:off x="838200" y="1219200"/>
            <a:ext cx="484632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391400" y="6248400"/>
            <a:ext cx="1937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Острый угол</a:t>
            </a:r>
            <a:endParaRPr lang="ru-RU" dirty="0"/>
          </a:p>
        </p:txBody>
      </p:sp>
      <p:sp>
        <p:nvSpPr>
          <p:cNvPr id="16" name="Стрелка вверх 15"/>
          <p:cNvSpPr/>
          <p:nvPr/>
        </p:nvSpPr>
        <p:spPr>
          <a:xfrm rot="19071337">
            <a:off x="8305800" y="5334000"/>
            <a:ext cx="484632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04800" y="914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Острый  угол</a:t>
            </a:r>
            <a:endParaRPr lang="ru-RU" dirty="0"/>
          </a:p>
        </p:txBody>
      </p:sp>
      <p:sp>
        <p:nvSpPr>
          <p:cNvPr id="18" name="Стрелка вверх 17"/>
          <p:cNvSpPr/>
          <p:nvPr/>
        </p:nvSpPr>
        <p:spPr>
          <a:xfrm rot="2744584">
            <a:off x="1066800" y="5257800"/>
            <a:ext cx="484632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Выявление причины затруднения и постановка цели деятельности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040188" cy="36004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200" dirty="0" smtClean="0"/>
              <a:t>Учитель</a:t>
            </a:r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1628800"/>
            <a:ext cx="4317876" cy="44973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Почему не смогли решить задачу?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Что нам надо знать для решения задачи? </a:t>
            </a:r>
          </a:p>
          <a:p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Поставьте перед собой цель</a:t>
            </a:r>
          </a:p>
          <a:p>
            <a:pPr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Как бы вы сформировали тему урока?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Какие цели поставим на урок? Чему будем учиться?</a:t>
            </a:r>
            <a:endParaRPr lang="ru-RU" sz="2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68761"/>
            <a:ext cx="4041775" cy="360039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Ученики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55977" y="1844824"/>
            <a:ext cx="4608512" cy="428133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Задача другая, такие еще не решали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Нам надо знать как вычисляют площадь прямоугольного треугольника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Надо найти способ нахождения площади прямоугольного треугольника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70C0"/>
                </a:solidFill>
              </a:rPr>
              <a:t>ТЕМА: </a:t>
            </a:r>
            <a:r>
              <a:rPr lang="ru-RU" sz="2000" b="1" u="sng" dirty="0" smtClean="0">
                <a:solidFill>
                  <a:srgbClr val="0070C0"/>
                </a:solidFill>
              </a:rPr>
              <a:t>Площадь </a:t>
            </a:r>
            <a:r>
              <a:rPr lang="ru-RU" sz="2000" b="1" u="sng" dirty="0" smtClean="0">
                <a:solidFill>
                  <a:srgbClr val="0070C0"/>
                </a:solidFill>
              </a:rPr>
              <a:t>прямоугольного треугольника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Будем выводить формулу площади прямоугольного треугольника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1066800" y="1600200"/>
            <a:ext cx="6934200" cy="3810000"/>
          </a:xfrm>
          <a:prstGeom prst="rtTriangle">
            <a:avLst/>
          </a:prstGeom>
          <a:solidFill>
            <a:schemeClr val="accent2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00" y="2743200"/>
            <a:ext cx="738664" cy="175432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3600" dirty="0" smtClean="0"/>
              <a:t>катет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2971800" y="5370731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катет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 rot="1794706">
            <a:off x="2524739" y="3366822"/>
            <a:ext cx="3922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гипотенуза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66800" y="4876800"/>
            <a:ext cx="685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4800" y="152401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Площадь </a:t>
            </a:r>
          </a:p>
          <a:p>
            <a:pPr algn="ctr"/>
            <a:r>
              <a:rPr lang="ru-RU" sz="3600" dirty="0" smtClean="0"/>
              <a:t>прямоугольного  треугольника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0" y="2132856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S=(a x b) : 2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>
          <a:xfrm rot="10800000">
            <a:off x="1115616" y="1628800"/>
            <a:ext cx="6858000" cy="3733800"/>
          </a:xfrm>
          <a:prstGeom prst="rtTriangl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990600" y="1524000"/>
            <a:ext cx="6934200" cy="38100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00" y="2743200"/>
            <a:ext cx="738664" cy="175432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3600" dirty="0" smtClean="0"/>
              <a:t>катет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52578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катет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 rot="1794706">
            <a:off x="2871722" y="2763685"/>
            <a:ext cx="3922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гипотенуза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90600" y="4800600"/>
            <a:ext cx="685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4800" y="152401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Площадь </a:t>
            </a:r>
          </a:p>
          <a:p>
            <a:pPr algn="ctr"/>
            <a:r>
              <a:rPr lang="ru-RU" sz="3600" dirty="0" smtClean="0"/>
              <a:t>прямоугольного  треугольника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5334000" y="20574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S=(a x b) : 2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555</Words>
  <Application>Microsoft Office PowerPoint</Application>
  <PresentationFormat>Экран (4:3)</PresentationFormat>
  <Paragraphs>114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Математика.  Л.Г. Петерсон. 4 класс. ТЕМА УРОКА :  Площадь прямоугольного треугольника</vt:lpstr>
      <vt:lpstr>Геометрия – правительница  всех мыслительных изысканий.                                                     М.В. Ломоносов</vt:lpstr>
      <vt:lpstr>Назови лишнюю геометрическую фигуру</vt:lpstr>
      <vt:lpstr>По схеме составь задачу и реши ее</vt:lpstr>
      <vt:lpstr>По схеме составь задачу и реши ее</vt:lpstr>
      <vt:lpstr>Слайд 6</vt:lpstr>
      <vt:lpstr>Выявление причины затруднения и постановка цели деятельности</vt:lpstr>
      <vt:lpstr>Слайд 8</vt:lpstr>
      <vt:lpstr>Слайд 9</vt:lpstr>
      <vt:lpstr>Физкультминутка</vt:lpstr>
      <vt:lpstr>Стр.94, №3        ПРОВЕРЬ СЕБЯ</vt:lpstr>
      <vt:lpstr>Пираты приплыли на необитаемый остров, который имеет форму прямоугольного треугольника с катетами 1200м и 650м. Какую площадь перекопают пираты в поисках сокровищ капитана Флинта, если известно, что сокровища спрятаны на другом острове?</vt:lpstr>
      <vt:lpstr> S=(axb):2                (1200x650):2=390000(м2)    </vt:lpstr>
      <vt:lpstr>                                   Работа в пара.  1.Обведи катеты красным карандашом, а гипотенузу - синим.  2. Найти площади прямоугольников</vt:lpstr>
      <vt:lpstr>          Рефлексия учебной деятельности на уроке Цель: зафиксировать новое содержание, изученное на уроке:              способ вычисления площади прямоугольного треугольника;             оценить собственную деятельность на уроке</vt:lpstr>
      <vt:lpstr>Слайд 16</vt:lpstr>
      <vt:lpstr>1. При создании презентации урока  использовались материалы учебника Математика. Л.Г. Петерсон .  4 класс. 1 часть. Урок 32. 2. Картинки интернет-ресурса «Яндекс»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Математика.  Л.Г. Петерсон. 4 класс. ТЕМА УРОКА :  Площадь прямоугольного треугольника</dc:title>
  <cp:lastModifiedBy>Admin</cp:lastModifiedBy>
  <cp:revision>27</cp:revision>
  <cp:lastPrinted>2011-11-27T06:03:16Z</cp:lastPrinted>
  <dcterms:modified xsi:type="dcterms:W3CDTF">2011-12-05T09:16:43Z</dcterms:modified>
</cp:coreProperties>
</file>