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56" r:id="rId2"/>
    <p:sldId id="280" r:id="rId3"/>
    <p:sldId id="258" r:id="rId4"/>
    <p:sldId id="259" r:id="rId5"/>
    <p:sldId id="271" r:id="rId6"/>
    <p:sldId id="272" r:id="rId7"/>
    <p:sldId id="278" r:id="rId8"/>
    <p:sldId id="273" r:id="rId9"/>
    <p:sldId id="270" r:id="rId10"/>
    <p:sldId id="260" r:id="rId11"/>
    <p:sldId id="261" r:id="rId12"/>
    <p:sldId id="262" r:id="rId13"/>
    <p:sldId id="266" r:id="rId14"/>
    <p:sldId id="268" r:id="rId15"/>
    <p:sldId id="274" r:id="rId16"/>
    <p:sldId id="275" r:id="rId17"/>
    <p:sldId id="276" r:id="rId18"/>
    <p:sldId id="282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247" autoAdjust="0"/>
  </p:normalViewPr>
  <p:slideViewPr>
    <p:cSldViewPr>
      <p:cViewPr varScale="1">
        <p:scale>
          <a:sx n="52" d="100"/>
          <a:sy n="52" d="100"/>
        </p:scale>
        <p:origin x="-1291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2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Употребляют напитки.</c:v>
                </c:pt>
                <c:pt idx="1">
                  <c:v>Употребляют ежедневно.</c:v>
                </c:pt>
                <c:pt idx="2">
                  <c:v>Пьют по праздникам.</c:v>
                </c:pt>
                <c:pt idx="3">
                  <c:v>Знают о вреде газировки.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0.87</c:v>
                </c:pt>
                <c:pt idx="1">
                  <c:v>0.25</c:v>
                </c:pt>
                <c:pt idx="2">
                  <c:v>0.5</c:v>
                </c:pt>
                <c:pt idx="3">
                  <c:v>0.47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Употребляют напитки.</c:v>
                </c:pt>
                <c:pt idx="1">
                  <c:v>Употребляют ежедневно.</c:v>
                </c:pt>
                <c:pt idx="2">
                  <c:v>Пьют по праздникам.</c:v>
                </c:pt>
                <c:pt idx="3">
                  <c:v>Знают о вреде газировки.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Употребляют напитки.</c:v>
                </c:pt>
                <c:pt idx="1">
                  <c:v>Употребляют ежедневно.</c:v>
                </c:pt>
                <c:pt idx="2">
                  <c:v>Пьют по праздникам.</c:v>
                </c:pt>
                <c:pt idx="3">
                  <c:v>Знают о вреде газировки.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72649728"/>
        <c:axId val="73224960"/>
        <c:axId val="0"/>
      </c:bar3DChart>
      <c:catAx>
        <c:axId val="72649728"/>
        <c:scaling>
          <c:orientation val="minMax"/>
        </c:scaling>
        <c:delete val="0"/>
        <c:axPos val="b"/>
        <c:majorTickMark val="out"/>
        <c:minorTickMark val="none"/>
        <c:tickLblPos val="nextTo"/>
        <c:crossAx val="73224960"/>
        <c:crosses val="autoZero"/>
        <c:auto val="1"/>
        <c:lblAlgn val="ctr"/>
        <c:lblOffset val="100"/>
        <c:noMultiLvlLbl val="0"/>
      </c:catAx>
      <c:valAx>
        <c:axId val="7322496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726497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582036-5999-40F7-8D50-0AAEBBC7905F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5D38BD-CED4-44E2-9C81-DDA0F62C4F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333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D38BD-CED4-44E2-9C81-DDA0F62C4FB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9522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D38BD-CED4-44E2-9C81-DDA0F62C4FB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7316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D38BD-CED4-44E2-9C81-DDA0F62C4FB5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338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BC5384B-9E6C-473C-9E81-AB3FAA6DE66D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EBD64A5-1F65-44A9-A7F8-40E66A73C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C5384B-9E6C-473C-9E81-AB3FAA6DE66D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BD64A5-1F65-44A9-A7F8-40E66A73C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BC5384B-9E6C-473C-9E81-AB3FAA6DE66D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EBD64A5-1F65-44A9-A7F8-40E66A73C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C5384B-9E6C-473C-9E81-AB3FAA6DE66D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BD64A5-1F65-44A9-A7F8-40E66A73C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BC5384B-9E6C-473C-9E81-AB3FAA6DE66D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EBD64A5-1F65-44A9-A7F8-40E66A73C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C5384B-9E6C-473C-9E81-AB3FAA6DE66D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BD64A5-1F65-44A9-A7F8-40E66A73C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C5384B-9E6C-473C-9E81-AB3FAA6DE66D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BD64A5-1F65-44A9-A7F8-40E66A73C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C5384B-9E6C-473C-9E81-AB3FAA6DE66D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BD64A5-1F65-44A9-A7F8-40E66A73C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BC5384B-9E6C-473C-9E81-AB3FAA6DE66D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BD64A5-1F65-44A9-A7F8-40E66A73C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C5384B-9E6C-473C-9E81-AB3FAA6DE66D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BD64A5-1F65-44A9-A7F8-40E66A73C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C5384B-9E6C-473C-9E81-AB3FAA6DE66D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BD64A5-1F65-44A9-A7F8-40E66A73C8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BC5384B-9E6C-473C-9E81-AB3FAA6DE66D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EBD64A5-1F65-44A9-A7F8-40E66A73C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40;&#1057;&#1071;\Searches\Music\Documents\Pictures\iCAV2XX1N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Газированные напитки – вред или польза?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2780928"/>
            <a:ext cx="6400800" cy="1752600"/>
          </a:xfrm>
        </p:spPr>
        <p:txBody>
          <a:bodyPr>
            <a:normAutofit fontScale="25000" lnSpcReduction="20000"/>
          </a:bodyPr>
          <a:lstStyle/>
          <a:p>
            <a:r>
              <a:rPr lang="ru-RU" sz="16000" dirty="0" smtClean="0"/>
              <a:t>Выполнили:</a:t>
            </a:r>
          </a:p>
          <a:p>
            <a:r>
              <a:rPr lang="ru-RU" sz="16000" dirty="0"/>
              <a:t>у</a:t>
            </a:r>
            <a:r>
              <a:rPr lang="ru-RU" sz="16000" dirty="0" smtClean="0"/>
              <a:t>ченики МОУ СОШ № 40</a:t>
            </a:r>
          </a:p>
          <a:p>
            <a:r>
              <a:rPr lang="ru-RU" sz="16000" dirty="0" smtClean="0"/>
              <a:t>Тимофеев Алан,</a:t>
            </a:r>
          </a:p>
          <a:p>
            <a:r>
              <a:rPr lang="ru-RU" sz="16000" dirty="0" err="1" smtClean="0"/>
              <a:t>Цховребова</a:t>
            </a:r>
            <a:r>
              <a:rPr lang="ru-RU" sz="16000" dirty="0" smtClean="0"/>
              <a:t> Диана.</a:t>
            </a:r>
          </a:p>
          <a:p>
            <a:r>
              <a:rPr lang="ru-RU" sz="16000" dirty="0" smtClean="0"/>
              <a:t>Руководитель: Газзаева А.</a:t>
            </a:r>
          </a:p>
          <a:p>
            <a:endParaRPr lang="ru-RU" sz="16000" dirty="0"/>
          </a:p>
          <a:p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691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962128" cy="1008112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Стоит задуматься !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5589240"/>
            <a:ext cx="3520440" cy="864096"/>
          </a:xfrm>
        </p:spPr>
        <p:txBody>
          <a:bodyPr>
            <a:normAutofit fontScale="25000" lnSpcReduction="20000"/>
          </a:bodyPr>
          <a:lstStyle/>
          <a:p>
            <a:r>
              <a:rPr lang="ru-RU" sz="11200" dirty="0" smtClean="0">
                <a:solidFill>
                  <a:schemeClr val="accent6">
                    <a:lumMod val="75000"/>
                  </a:schemeClr>
                </a:solidFill>
              </a:rPr>
              <a:t>Опустили ржавые гвозди в газировку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72816"/>
            <a:ext cx="3528392" cy="316835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772816"/>
            <a:ext cx="3456384" cy="3096344"/>
          </a:xfrm>
        </p:spPr>
      </p:pic>
      <p:sp>
        <p:nvSpPr>
          <p:cNvPr id="6" name="TextBox 5"/>
          <p:cNvSpPr txBox="1"/>
          <p:nvPr/>
        </p:nvSpPr>
        <p:spPr>
          <a:xfrm>
            <a:off x="4572000" y="544522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5976" y="5316395"/>
            <a:ext cx="34563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Ржавчина через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некоторое время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исчезла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355976" y="5301208"/>
            <a:ext cx="34563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355976" y="5301208"/>
            <a:ext cx="0" cy="13849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355976" y="6686203"/>
            <a:ext cx="34563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812360" y="5301208"/>
            <a:ext cx="0" cy="13849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788542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-315416"/>
            <a:ext cx="3429000" cy="20574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Влияние на зубы.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20072" y="1988840"/>
            <a:ext cx="3717032" cy="432048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Газированные напитки имеют высокую кислотность. Она растворяет минеральные вещества в эмали. От этого зубы становятся непрочными, более чувствительными, реагируют на холодное, горячее, кислое и т.д. Повреждение эмали, в большинстве случаев, приводит к развитию кариеса, а, в процессе, к разрушению зубов.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0" r="12310"/>
          <a:stretch>
            <a:fillRect/>
          </a:stretch>
        </p:blipFill>
        <p:spPr>
          <a:xfrm>
            <a:off x="611560" y="1196752"/>
            <a:ext cx="4206240" cy="4206240"/>
          </a:xfrm>
        </p:spPr>
      </p:pic>
    </p:spTree>
    <p:extLst>
      <p:ext uri="{BB962C8B-B14F-4D97-AF65-F5344CB8AC3E}">
        <p14:creationId xmlns:p14="http://schemas.microsoft.com/office/powerpoint/2010/main" val="4121653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239000" cy="136815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Рекомендуем пить через соломинку!!!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700808"/>
            <a:ext cx="4680520" cy="4968552"/>
          </a:xfrm>
        </p:spPr>
      </p:pic>
    </p:spTree>
    <p:extLst>
      <p:ext uri="{BB962C8B-B14F-4D97-AF65-F5344CB8AC3E}">
        <p14:creationId xmlns:p14="http://schemas.microsoft.com/office/powerpoint/2010/main" val="307675422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530080" cy="7829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Кофеиновая зависимость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4077072"/>
            <a:ext cx="3520440" cy="252028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В газированных напитках(особенно дорогих) содержится </a:t>
            </a:r>
            <a:r>
              <a:rPr lang="ru-RU" dirty="0" smtClean="0">
                <a:solidFill>
                  <a:srgbClr val="FF0000"/>
                </a:solidFill>
              </a:rPr>
              <a:t>кофеин.</a:t>
            </a:r>
            <a:r>
              <a:rPr lang="ru-RU" dirty="0" smtClean="0">
                <a:solidFill>
                  <a:srgbClr val="0070C0"/>
                </a:solidFill>
              </a:rPr>
              <a:t> Употребление кофеина в детстве приучает организм к этому допингу. Кроме того кофеин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вредно влияет на развитие мозга.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6"/>
            <a:ext cx="3096344" cy="2808311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780928"/>
            <a:ext cx="3735512" cy="2952328"/>
          </a:xfrm>
        </p:spPr>
      </p:pic>
    </p:spTree>
    <p:extLst>
      <p:ext uri="{BB962C8B-B14F-4D97-AF65-F5344CB8AC3E}">
        <p14:creationId xmlns:p14="http://schemas.microsoft.com/office/powerpoint/2010/main" val="363963532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599040" cy="1800200"/>
          </a:xfrm>
        </p:spPr>
        <p:txBody>
          <a:bodyPr>
            <a:normAutofit/>
          </a:bodyPr>
          <a:lstStyle/>
          <a:p>
            <a:pPr algn="ctr"/>
            <a:r>
              <a:rPr lang="ru-RU" sz="5300" dirty="0" smtClean="0">
                <a:solidFill>
                  <a:srgbClr val="FF0000"/>
                </a:solidFill>
              </a:rPr>
              <a:t>Пагубное влияние на печень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720" y="2132855"/>
            <a:ext cx="3933959" cy="4323507"/>
          </a:xfrm>
        </p:spPr>
      </p:pic>
    </p:spTree>
    <p:extLst>
      <p:ext uri="{BB962C8B-B14F-4D97-AF65-F5344CB8AC3E}">
        <p14:creationId xmlns:p14="http://schemas.microsoft.com/office/powerpoint/2010/main" val="693981428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5" y="1484784"/>
            <a:ext cx="6300192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Кола – настоящий яд!</a:t>
            </a:r>
            <a:br>
              <a:rPr lang="ru-RU" sz="4400" dirty="0" smtClean="0">
                <a:solidFill>
                  <a:srgbClr val="FF0000"/>
                </a:solidFill>
              </a:rPr>
            </a:br>
            <a:endParaRPr lang="ru-RU" sz="4400" dirty="0">
              <a:solidFill>
                <a:srgbClr val="92D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88640"/>
            <a:ext cx="1584176" cy="2160240"/>
          </a:xfrm>
        </p:spPr>
      </p:pic>
      <p:sp>
        <p:nvSpPr>
          <p:cNvPr id="3" name="Прямоугольник 2"/>
          <p:cNvSpPr/>
          <p:nvPr/>
        </p:nvSpPr>
        <p:spPr>
          <a:xfrm>
            <a:off x="252377" y="2060848"/>
            <a:ext cx="784887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50"/>
                </a:solidFill>
                <a:ea typeface="+mj-ea"/>
                <a:cs typeface="+mj-cs"/>
              </a:rPr>
              <a:t>Она может заменить бытовую </a:t>
            </a:r>
            <a:endParaRPr lang="ru-RU" sz="2800" b="1" cap="all" dirty="0" smtClean="0">
              <a:ln w="500">
                <a:solidFill>
                  <a:srgbClr val="B13F9A">
                    <a:shade val="20000"/>
                    <a:satMod val="120000"/>
                  </a:srgbClr>
                </a:solidFill>
              </a:ln>
              <a:solidFill>
                <a:srgbClr val="00B050"/>
              </a:solidFill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50"/>
                </a:solidFill>
                <a:ea typeface="+mj-ea"/>
                <a:cs typeface="+mj-cs"/>
              </a:rPr>
              <a:t>химию</a:t>
            </a:r>
            <a: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50"/>
                </a:solidFill>
                <a:ea typeface="+mj-ea"/>
                <a:cs typeface="+mj-cs"/>
              </a:rPr>
              <a:t>. Ею можно очистить грязную одежду от пятен, стекла в автомобиле от дорожной пыли, моторы машин, ржавчину, известковый налет, защитить огород от вредителей.</a:t>
            </a:r>
            <a:b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50"/>
                </a:solidFill>
                <a:ea typeface="+mj-ea"/>
                <a:cs typeface="+mj-cs"/>
              </a:rPr>
            </a:br>
            <a: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50"/>
                </a:solidFill>
                <a:ea typeface="+mj-ea"/>
                <a:cs typeface="+mj-cs"/>
              </a:rPr>
              <a:t> За 4 дня кола может растворить ногти,</a:t>
            </a:r>
            <a:b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50"/>
                </a:solidFill>
                <a:ea typeface="+mj-ea"/>
                <a:cs typeface="+mj-cs"/>
              </a:rPr>
            </a:br>
            <a: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50"/>
                </a:solidFill>
                <a:ea typeface="+mj-ea"/>
                <a:cs typeface="+mj-cs"/>
              </a:rPr>
              <a:t>за 10 дней пластмассовую расческу</a:t>
            </a: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50"/>
                </a:solidFill>
                <a:ea typeface="+mj-ea"/>
                <a:cs typeface="+mj-cs"/>
              </a:rPr>
              <a:t>.</a:t>
            </a:r>
          </a:p>
          <a:p>
            <a:pPr lvl="0">
              <a:spcBef>
                <a:spcPct val="0"/>
              </a:spcBef>
            </a:pP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  <a:t>   </a:t>
            </a:r>
            <a: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  <a:t/>
            </a:r>
            <a:b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</a:br>
            <a:r>
              <a:rPr lang="ru-RU" sz="44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  <a:t/>
            </a:r>
            <a:br>
              <a:rPr lang="ru-RU" sz="44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</a:br>
            <a:endParaRPr lang="ru-RU" sz="4400" b="1" cap="all" dirty="0">
              <a:ln w="500">
                <a:solidFill>
                  <a:srgbClr val="B13F9A">
                    <a:shade val="20000"/>
                    <a:satMod val="120000"/>
                  </a:srgbClr>
                </a:solidFill>
              </a:ln>
              <a:solidFill>
                <a:srgbClr val="FF0000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788145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404664"/>
            <a:ext cx="4998288" cy="1656184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</a:rPr>
              <a:t>Выводы: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7544" y="3140968"/>
            <a:ext cx="7427168" cy="324036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Газированные напитки, действительно плохо влияют на организм человека, особенно на детский. Химический состав напитков оказывает губительное действие на здоровье:</a:t>
            </a:r>
          </a:p>
          <a:p>
            <a:r>
              <a:rPr lang="ru-RU" sz="1800" dirty="0">
                <a:solidFill>
                  <a:srgbClr val="0070C0"/>
                </a:solidFill>
              </a:rPr>
              <a:t>1.Разрушаются </a:t>
            </a:r>
            <a:r>
              <a:rPr lang="ru-RU" sz="1800" dirty="0" smtClean="0">
                <a:solidFill>
                  <a:srgbClr val="0070C0"/>
                </a:solidFill>
              </a:rPr>
              <a:t>зубы, становятся хрупкими кости, может возникнуть аллергия, заболевания желудка, кофеиновая зависимость.</a:t>
            </a:r>
          </a:p>
          <a:p>
            <a:r>
              <a:rPr lang="ru-RU" sz="1800" dirty="0" smtClean="0">
                <a:solidFill>
                  <a:srgbClr val="0070C0"/>
                </a:solidFill>
              </a:rPr>
              <a:t>2.Сладкие напитки не утоляют  жажду. Для этого лучше использовать морсы, минеральную воду, очищенную питьевую воду.</a:t>
            </a:r>
          </a:p>
          <a:p>
            <a:r>
              <a:rPr lang="ru-RU" sz="1800" dirty="0" smtClean="0">
                <a:solidFill>
                  <a:srgbClr val="0070C0"/>
                </a:solidFill>
              </a:rPr>
              <a:t>3.Частое употребление газированных напитков влияет на психическое развитие подростков.</a:t>
            </a:r>
          </a:p>
          <a:p>
            <a:r>
              <a:rPr lang="ru-RU" sz="1800" dirty="0" smtClean="0">
                <a:solidFill>
                  <a:srgbClr val="0070C0"/>
                </a:solidFill>
              </a:rPr>
              <a:t>4.О вредности газированных напитков необходимо рассказывать тем, кто об этом не знает или знает мало.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88640"/>
            <a:ext cx="3528392" cy="2663825"/>
          </a:xfrm>
        </p:spPr>
      </p:pic>
    </p:spTree>
    <p:extLst>
      <p:ext uri="{BB962C8B-B14F-4D97-AF65-F5344CB8AC3E}">
        <p14:creationId xmlns:p14="http://schemas.microsoft.com/office/powerpoint/2010/main" val="68493448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27168" cy="117348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Памятка для </a:t>
            </a:r>
            <a:r>
              <a:rPr lang="ru-RU" sz="4000" dirty="0" smtClean="0">
                <a:solidFill>
                  <a:srgbClr val="FF0000"/>
                </a:solidFill>
              </a:rPr>
              <a:t> детей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ru-RU" sz="4000" dirty="0" smtClean="0">
                <a:solidFill>
                  <a:srgbClr val="FF0000"/>
                </a:solidFill>
              </a:rPr>
              <a:t>и их родителей </a:t>
            </a:r>
            <a:r>
              <a:rPr lang="ru-RU" sz="4000" dirty="0" smtClean="0">
                <a:solidFill>
                  <a:srgbClr val="FF0000"/>
                </a:solidFill>
              </a:rPr>
              <a:t>.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412776"/>
            <a:ext cx="8064896" cy="244827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-Прежде чем выпить что–то, подумайте несколько раз!!!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-Если вы хотите иметь железное здоровье и прожить много лет,</a:t>
            </a:r>
          </a:p>
          <a:p>
            <a:r>
              <a:rPr lang="ru-RU" sz="2000" dirty="0">
                <a:solidFill>
                  <a:srgbClr val="0070C0"/>
                </a:solidFill>
              </a:rPr>
              <a:t>к</a:t>
            </a:r>
            <a:r>
              <a:rPr lang="ru-RU" sz="2000" dirty="0" smtClean="0">
                <a:solidFill>
                  <a:srgbClr val="0070C0"/>
                </a:solidFill>
              </a:rPr>
              <a:t>ак можно меньше пейте газированные напитки!!!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-Ешьте сырые овощи и фрукты!!! Они всегда полезны и их можно есть когда хотите и сколько хотите.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-Пейте обычную воду. Но не пейте во время еды!!! Пить можно не менее чем за полчаса до еды и через час после. Помните об этом!!!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573016"/>
            <a:ext cx="4452495" cy="3168352"/>
          </a:xfrm>
        </p:spPr>
      </p:pic>
    </p:spTree>
    <p:extLst>
      <p:ext uri="{BB962C8B-B14F-4D97-AF65-F5344CB8AC3E}">
        <p14:creationId xmlns:p14="http://schemas.microsoft.com/office/powerpoint/2010/main" val="34390689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933056"/>
            <a:ext cx="7239000" cy="252028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Здоровья вам и долгих лет жизни!!!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88640"/>
            <a:ext cx="5112568" cy="3744416"/>
          </a:xfrm>
        </p:spPr>
      </p:pic>
    </p:spTree>
    <p:extLst>
      <p:ext uri="{BB962C8B-B14F-4D97-AF65-F5344CB8AC3E}">
        <p14:creationId xmlns:p14="http://schemas.microsoft.com/office/powerpoint/2010/main" val="4177884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7239000" cy="208823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/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7200" dirty="0" smtClean="0">
                <a:solidFill>
                  <a:srgbClr val="FF0000"/>
                </a:solidFill>
              </a:rPr>
              <a:t>Спасибо </a:t>
            </a:r>
            <a:r>
              <a:rPr lang="ru-RU" sz="7200" dirty="0" smtClean="0">
                <a:solidFill>
                  <a:srgbClr val="FF0000"/>
                </a:solidFill>
              </a:rPr>
              <a:t>за внимание!!!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924944"/>
            <a:ext cx="5328592" cy="3911830"/>
          </a:xfrm>
        </p:spPr>
      </p:pic>
    </p:spTree>
    <p:extLst>
      <p:ext uri="{BB962C8B-B14F-4D97-AF65-F5344CB8AC3E}">
        <p14:creationId xmlns:p14="http://schemas.microsoft.com/office/powerpoint/2010/main" val="2318166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Результаты опроса.</a:t>
            </a:r>
            <a:endParaRPr lang="ru-RU" sz="4800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9628368"/>
              </p:ext>
            </p:extLst>
          </p:nvPr>
        </p:nvGraphicFramePr>
        <p:xfrm>
          <a:off x="457200" y="1609725"/>
          <a:ext cx="7239000" cy="4846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91353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Chart bld="category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2390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00B0F0"/>
                </a:solidFill>
              </a:rPr>
              <a:t>Причины употребления:</a:t>
            </a:r>
            <a:r>
              <a:rPr lang="ru-RU" sz="2000" dirty="0" smtClean="0">
                <a:solidFill>
                  <a:srgbClr val="00B0F0"/>
                </a:solidFill>
              </a:rPr>
              <a:t/>
            </a:r>
            <a:br>
              <a:rPr lang="ru-RU" sz="2000" dirty="0" smtClean="0">
                <a:solidFill>
                  <a:srgbClr val="00B0F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340768"/>
            <a:ext cx="3888432" cy="5143926"/>
          </a:xfrm>
        </p:spPr>
      </p:pic>
      <p:sp>
        <p:nvSpPr>
          <p:cNvPr id="3" name="TextBox 2"/>
          <p:cNvSpPr txBox="1"/>
          <p:nvPr/>
        </p:nvSpPr>
        <p:spPr>
          <a:xfrm>
            <a:off x="1043608" y="3212976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702656"/>
            <a:ext cx="409118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sz="24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  <a:t>* реклама </a:t>
            </a:r>
            <a:r>
              <a:rPr lang="ru-RU" sz="24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  <a:t>напитков; </a:t>
            </a:r>
            <a:endParaRPr lang="ru-RU" sz="2400" b="1" cap="all" dirty="0" smtClean="0">
              <a:ln w="500">
                <a:solidFill>
                  <a:srgbClr val="B13F9A">
                    <a:shade val="20000"/>
                    <a:satMod val="120000"/>
                  </a:srgbClr>
                </a:solidFill>
              </a:ln>
              <a:solidFill>
                <a:srgbClr val="FF0000"/>
              </a:solidFill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4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  <a:t>* модно</a:t>
            </a:r>
            <a:r>
              <a:rPr lang="ru-RU" sz="24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  <a:t>; </a:t>
            </a:r>
            <a:endParaRPr lang="ru-RU" sz="2400" b="1" cap="all" dirty="0" smtClean="0">
              <a:ln w="500">
                <a:solidFill>
                  <a:srgbClr val="B13F9A">
                    <a:shade val="20000"/>
                    <a:satMod val="120000"/>
                  </a:srgbClr>
                </a:solidFill>
              </a:ln>
              <a:solidFill>
                <a:srgbClr val="FF0000"/>
              </a:solidFill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4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  <a:t>* утоляет </a:t>
            </a:r>
            <a:r>
              <a:rPr lang="ru-RU" sz="24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  <a:t>жажду</a:t>
            </a:r>
            <a:r>
              <a:rPr lang="ru-RU" sz="24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  <a:t>;</a:t>
            </a:r>
            <a:r>
              <a:rPr lang="ru-RU" sz="24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  <a:t/>
            </a:r>
            <a:br>
              <a:rPr lang="ru-RU" sz="24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</a:br>
            <a:r>
              <a:rPr lang="ru-RU" sz="24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  <a:t>* приятный вкус; </a:t>
            </a:r>
          </a:p>
          <a:p>
            <a:pPr lvl="0">
              <a:spcBef>
                <a:spcPct val="0"/>
              </a:spcBef>
            </a:pPr>
            <a:r>
              <a:rPr lang="ru-RU" sz="24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  <a:t>* снимает усталость,</a:t>
            </a:r>
          </a:p>
          <a:p>
            <a:pPr lvl="0">
              <a:spcBef>
                <a:spcPct val="0"/>
              </a:spcBef>
            </a:pPr>
            <a:r>
              <a:rPr lang="ru-RU" sz="24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  <a:t>* добавляет энергию,</a:t>
            </a:r>
          </a:p>
          <a:p>
            <a:pPr lvl="0">
              <a:spcBef>
                <a:spcPct val="0"/>
              </a:spcBef>
            </a:pPr>
            <a:r>
              <a:rPr lang="ru-RU" sz="24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  <a:t>* красивая этикетка,</a:t>
            </a:r>
          </a:p>
          <a:p>
            <a:pPr lvl="0">
              <a:spcBef>
                <a:spcPct val="0"/>
              </a:spcBef>
            </a:pPr>
            <a:r>
              <a:rPr lang="ru-RU" sz="24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  <a:t>* просто так.</a:t>
            </a:r>
          </a:p>
          <a:p>
            <a:pPr lvl="0">
              <a:spcBef>
                <a:spcPct val="0"/>
              </a:spcBef>
            </a:pPr>
            <a:r>
              <a:rPr lang="ru-RU" sz="24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  <a:t/>
            </a:r>
            <a:br>
              <a:rPr lang="ru-RU" sz="24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</a:br>
            <a:endParaRPr lang="ru-RU" sz="2400" b="1" cap="all" dirty="0">
              <a:ln w="500">
                <a:solidFill>
                  <a:srgbClr val="B13F9A">
                    <a:shade val="20000"/>
                    <a:satMod val="120000"/>
                  </a:srgbClr>
                </a:solidFill>
              </a:ln>
              <a:gradFill>
                <a:gsLst>
                  <a:gs pos="0">
                    <a:srgbClr val="F9B639">
                      <a:tint val="13000"/>
                    </a:srgbClr>
                  </a:gs>
                  <a:gs pos="10000">
                    <a:srgbClr val="F9B639">
                      <a:tint val="20000"/>
                    </a:srgbClr>
                  </a:gs>
                  <a:gs pos="49000">
                    <a:srgbClr val="F9B639">
                      <a:tint val="70000"/>
                    </a:srgbClr>
                  </a:gs>
                  <a:gs pos="50000">
                    <a:srgbClr val="F9B639">
                      <a:tint val="97000"/>
                    </a:srgbClr>
                  </a:gs>
                  <a:gs pos="100000">
                    <a:srgbClr val="F9B639">
                      <a:tint val="20000"/>
                    </a:srgbClr>
                  </a:gs>
                </a:gsLst>
                <a:lin ang="5400000" scaled="1"/>
              </a:gra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48601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606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Самые любимые напитки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5733256"/>
            <a:ext cx="3520440" cy="457200"/>
          </a:xfrm>
        </p:spPr>
        <p:txBody>
          <a:bodyPr>
            <a:noAutofit/>
          </a:bodyPr>
          <a:lstStyle/>
          <a:p>
            <a:r>
              <a:rPr lang="ru-RU" sz="2000" dirty="0" smtClean="0"/>
              <a:t>Кола – 80%, Фанта – 63%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086180" y="5733256"/>
            <a:ext cx="3884456" cy="45720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B050"/>
                </a:solidFill>
              </a:rPr>
              <a:t>Спрайт – 27%, лимонад – 8%.</a:t>
            </a:r>
            <a:endParaRPr lang="ru-RU" sz="2000" dirty="0">
              <a:solidFill>
                <a:srgbClr val="00B05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12776"/>
            <a:ext cx="2988369" cy="3816424"/>
          </a:xfrm>
        </p:spPr>
      </p:pic>
      <p:pic>
        <p:nvPicPr>
          <p:cNvPr id="10" name="Объект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412776"/>
            <a:ext cx="3816424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7348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96752"/>
            <a:ext cx="7776864" cy="5040561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rgbClr val="00B0F0"/>
                </a:solidFill>
              </a:rPr>
              <a:t>Природная вода с газом известна с древнейших времен и использовалась в целебных целях. В 18 веке минеральную воду из источников начали разливать в бутылки и развозить по миру. Однако она стоила очень дорого и быстро выдыхалась. Поэтому стали искусственно  </a:t>
            </a:r>
            <a:r>
              <a:rPr lang="ru-RU" sz="2800" dirty="0" err="1" smtClean="0">
                <a:solidFill>
                  <a:srgbClr val="00B0F0"/>
                </a:solidFill>
              </a:rPr>
              <a:t>загазировывать</a:t>
            </a:r>
            <a:r>
              <a:rPr lang="ru-RU" sz="2800" dirty="0" smtClean="0">
                <a:solidFill>
                  <a:srgbClr val="00B0F0"/>
                </a:solidFill>
              </a:rPr>
              <a:t>   воду. причем, газировку продавали в аптеках, а не в магазинах.</a:t>
            </a:r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260649"/>
            <a:ext cx="6255488" cy="792087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История  создания.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9476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87865"/>
            <a:ext cx="7383016" cy="66487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sz="4400" dirty="0" smtClean="0">
                <a:solidFill>
                  <a:srgbClr val="FF0000"/>
                </a:solidFill>
              </a:rPr>
              <a:t/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состав напитков.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916832"/>
            <a:ext cx="4197882" cy="3744415"/>
          </a:xfrm>
        </p:spPr>
      </p:pic>
      <p:sp>
        <p:nvSpPr>
          <p:cNvPr id="3" name="Прямоугольник 2"/>
          <p:cNvSpPr/>
          <p:nvPr/>
        </p:nvSpPr>
        <p:spPr>
          <a:xfrm>
            <a:off x="251520" y="1196752"/>
            <a:ext cx="36724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  <a:t>1.</a:t>
            </a:r>
            <a: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a typeface="+mj-ea"/>
                <a:cs typeface="+mj-cs"/>
              </a:rPr>
              <a:t>сахар ( или его </a:t>
            </a: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a typeface="+mj-ea"/>
                <a:cs typeface="+mj-cs"/>
              </a:rPr>
              <a:t>     заменители </a:t>
            </a:r>
            <a: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a typeface="+mj-ea"/>
                <a:cs typeface="+mj-cs"/>
              </a:rPr>
              <a:t>).</a:t>
            </a:r>
            <a:b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a typeface="+mj-ea"/>
                <a:cs typeface="+mj-cs"/>
              </a:rPr>
            </a:br>
            <a:endParaRPr lang="ru-RU" sz="2800" b="1" cap="all" dirty="0" smtClean="0">
              <a:ln w="500">
                <a:solidFill>
                  <a:srgbClr val="B13F9A">
                    <a:shade val="20000"/>
                    <a:satMod val="120000"/>
                  </a:srgbClr>
                </a:solidFill>
              </a:ln>
              <a:solidFill>
                <a:srgbClr val="00B0F0"/>
              </a:solidFill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  <a:t>2.</a:t>
            </a: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a typeface="+mj-ea"/>
                <a:cs typeface="+mj-cs"/>
              </a:rPr>
              <a:t>искусственные  красители</a:t>
            </a:r>
            <a: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a typeface="+mj-ea"/>
                <a:cs typeface="+mj-cs"/>
              </a:rPr>
              <a:t>.</a:t>
            </a:r>
            <a:b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a typeface="+mj-ea"/>
                <a:cs typeface="+mj-cs"/>
              </a:rPr>
            </a:b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a typeface="+mj-ea"/>
                <a:cs typeface="+mj-cs"/>
              </a:rPr>
              <a:t>  </a:t>
            </a:r>
          </a:p>
          <a:p>
            <a:pPr lvl="0">
              <a:spcBef>
                <a:spcPct val="0"/>
              </a:spcBef>
            </a:pP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  <a:t>3.</a:t>
            </a: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a typeface="+mj-ea"/>
                <a:cs typeface="+mj-cs"/>
              </a:rPr>
              <a:t>кислота</a:t>
            </a:r>
            <a: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a typeface="+mj-ea"/>
                <a:cs typeface="+mj-cs"/>
              </a:rPr>
              <a:t>.</a:t>
            </a:r>
            <a:b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a typeface="+mj-ea"/>
                <a:cs typeface="+mj-cs"/>
              </a:rPr>
            </a:br>
            <a:endParaRPr lang="ru-RU" sz="2800" b="1" cap="all" dirty="0" smtClean="0">
              <a:ln w="500">
                <a:solidFill>
                  <a:srgbClr val="B13F9A">
                    <a:shade val="20000"/>
                    <a:satMod val="120000"/>
                  </a:srgbClr>
                </a:solidFill>
              </a:ln>
              <a:solidFill>
                <a:srgbClr val="00B0F0"/>
              </a:solidFill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  <a:t>4.</a:t>
            </a: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a typeface="+mj-ea"/>
                <a:cs typeface="+mj-cs"/>
              </a:rPr>
              <a:t>углекислый </a:t>
            </a:r>
            <a: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a typeface="+mj-ea"/>
                <a:cs typeface="+mj-cs"/>
              </a:rPr>
              <a:t>газ</a:t>
            </a: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a typeface="+mj-ea"/>
                <a:cs typeface="+mj-cs"/>
              </a:rPr>
              <a:t>.</a:t>
            </a:r>
          </a:p>
          <a:p>
            <a:pPr lvl="0">
              <a:spcBef>
                <a:spcPct val="0"/>
              </a:spcBef>
            </a:pPr>
            <a: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a typeface="+mj-ea"/>
                <a:cs typeface="+mj-cs"/>
              </a:rPr>
              <a:t/>
            </a:r>
            <a:b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a typeface="+mj-ea"/>
                <a:cs typeface="+mj-cs"/>
              </a:rPr>
            </a:br>
            <a: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  <a:t>5.</a:t>
            </a:r>
            <a: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a typeface="+mj-ea"/>
                <a:cs typeface="+mj-cs"/>
              </a:rPr>
              <a:t>кофеин.</a:t>
            </a:r>
            <a:endParaRPr lang="ru-RU" sz="4400" b="1" cap="all" dirty="0">
              <a:ln w="500">
                <a:solidFill>
                  <a:srgbClr val="B13F9A">
                    <a:shade val="20000"/>
                    <a:satMod val="120000"/>
                  </a:srgbClr>
                </a:solidFill>
              </a:ln>
              <a:solidFill>
                <a:srgbClr val="00B0F0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245864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260648"/>
            <a:ext cx="34290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Рассказывает школьный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врач.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076056" y="1628800"/>
            <a:ext cx="3960440" cy="482453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-</a:t>
            </a:r>
            <a:r>
              <a:rPr lang="ru-RU" sz="2800" dirty="0" smtClean="0"/>
              <a:t>Газированную воду за-</a:t>
            </a:r>
          </a:p>
          <a:p>
            <a:r>
              <a:rPr lang="ru-RU" sz="2800" dirty="0" smtClean="0"/>
              <a:t>претили продавать в школьных столовых потому, что она очень вредна для детского</a:t>
            </a:r>
          </a:p>
          <a:p>
            <a:r>
              <a:rPr lang="ru-RU" sz="2800" dirty="0"/>
              <a:t>о</a:t>
            </a:r>
            <a:r>
              <a:rPr lang="ru-RU" sz="2800" dirty="0" smtClean="0"/>
              <a:t>рганизма. Чтобы вырастить здоровыми,</a:t>
            </a:r>
          </a:p>
          <a:p>
            <a:r>
              <a:rPr lang="ru-RU" sz="2800" dirty="0"/>
              <a:t>п</a:t>
            </a:r>
            <a:r>
              <a:rPr lang="ru-RU" sz="2800" dirty="0" smtClean="0"/>
              <a:t>ейте натуральные со-</a:t>
            </a:r>
          </a:p>
          <a:p>
            <a:r>
              <a:rPr lang="ru-RU" sz="2800" dirty="0" err="1" smtClean="0"/>
              <a:t>ки</a:t>
            </a:r>
            <a:r>
              <a:rPr lang="ru-RU" sz="2800" dirty="0" smtClean="0"/>
              <a:t>, охлажденную кипя-</a:t>
            </a:r>
          </a:p>
          <a:p>
            <a:r>
              <a:rPr lang="ru-RU" sz="2800" dirty="0" err="1"/>
              <a:t>ч</a:t>
            </a:r>
            <a:r>
              <a:rPr lang="ru-RU" sz="2800" dirty="0" err="1" smtClean="0"/>
              <a:t>еную</a:t>
            </a:r>
            <a:r>
              <a:rPr lang="ru-RU" sz="2800" dirty="0" smtClean="0"/>
              <a:t> воду, ешьте фрукты и овощи. 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96752"/>
            <a:ext cx="4680520" cy="3816424"/>
          </a:xfrm>
        </p:spPr>
      </p:pic>
    </p:spTree>
    <p:extLst>
      <p:ext uri="{BB962C8B-B14F-4D97-AF65-F5344CB8AC3E}">
        <p14:creationId xmlns:p14="http://schemas.microsoft.com/office/powerpoint/2010/main" val="1761234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239000" cy="165618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Противопоказания:</a:t>
            </a:r>
            <a:r>
              <a:rPr lang="ru-RU" sz="2800" dirty="0">
                <a:solidFill>
                  <a:srgbClr val="00B0F0"/>
                </a:solidFill>
              </a:rPr>
              <a:t/>
            </a:r>
            <a:br>
              <a:rPr lang="ru-RU" sz="2800" dirty="0">
                <a:solidFill>
                  <a:srgbClr val="00B0F0"/>
                </a:solidFill>
              </a:rPr>
            </a:b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480114"/>
            <a:ext cx="3074664" cy="3888630"/>
          </a:xfrm>
        </p:spPr>
      </p:pic>
      <p:sp>
        <p:nvSpPr>
          <p:cNvPr id="3" name="Прямоугольник 2"/>
          <p:cNvSpPr/>
          <p:nvPr/>
        </p:nvSpPr>
        <p:spPr>
          <a:xfrm>
            <a:off x="611560" y="1398426"/>
            <a:ext cx="3600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  <a:t>1</a:t>
            </a: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  <a:t>. </a:t>
            </a: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a typeface="+mj-ea"/>
                <a:cs typeface="+mj-cs"/>
              </a:rPr>
              <a:t>людям с хроническими заболеваниями.</a:t>
            </a:r>
            <a: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a typeface="+mj-ea"/>
                <a:cs typeface="+mj-cs"/>
              </a:rPr>
              <a:t/>
            </a:r>
            <a:b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a typeface="+mj-ea"/>
                <a:cs typeface="+mj-cs"/>
              </a:rPr>
            </a:br>
            <a:endParaRPr lang="ru-RU" sz="2800" b="1" cap="all" dirty="0" smtClean="0">
              <a:ln w="500">
                <a:solidFill>
                  <a:srgbClr val="B13F9A">
                    <a:shade val="20000"/>
                    <a:satMod val="120000"/>
                  </a:srgbClr>
                </a:solidFill>
              </a:ln>
              <a:solidFill>
                <a:srgbClr val="00B0F0"/>
              </a:solidFill>
              <a:ea typeface="+mj-ea"/>
              <a:cs typeface="+mj-cs"/>
            </a:endParaRPr>
          </a:p>
          <a:p>
            <a:pPr algn="ctr"/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  <a:t>2. </a:t>
            </a: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a typeface="+mj-ea"/>
                <a:cs typeface="+mj-cs"/>
              </a:rPr>
              <a:t>подросткам </a:t>
            </a:r>
          </a:p>
          <a:p>
            <a:pPr algn="ctr"/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a typeface="+mj-ea"/>
                <a:cs typeface="+mj-cs"/>
              </a:rPr>
              <a:t>    от </a:t>
            </a:r>
            <a: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a typeface="+mj-ea"/>
                <a:cs typeface="+mj-cs"/>
              </a:rPr>
              <a:t>9 до 18 лет.</a:t>
            </a:r>
            <a:b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a typeface="+mj-ea"/>
                <a:cs typeface="+mj-cs"/>
              </a:rPr>
            </a:br>
            <a:endParaRPr lang="ru-RU" sz="2800" b="1" cap="all" dirty="0" smtClean="0">
              <a:ln w="500">
                <a:solidFill>
                  <a:srgbClr val="B13F9A">
                    <a:shade val="20000"/>
                    <a:satMod val="120000"/>
                  </a:srgbClr>
                </a:solidFill>
              </a:ln>
              <a:solidFill>
                <a:srgbClr val="00B0F0"/>
              </a:solidFill>
              <a:ea typeface="+mj-ea"/>
              <a:cs typeface="+mj-cs"/>
            </a:endParaRPr>
          </a:p>
          <a:p>
            <a:pPr algn="ctr"/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a typeface="+mj-ea"/>
                <a:cs typeface="+mj-cs"/>
              </a:rPr>
              <a:t>3. </a:t>
            </a: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a typeface="+mj-ea"/>
                <a:cs typeface="+mj-cs"/>
              </a:rPr>
              <a:t>детям </a:t>
            </a:r>
            <a: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a typeface="+mj-ea"/>
                <a:cs typeface="+mj-cs"/>
              </a:rPr>
              <a:t>до 3-х </a:t>
            </a: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a typeface="+mj-ea"/>
                <a:cs typeface="+mj-cs"/>
              </a:rPr>
              <a:t>      лет</a:t>
            </a: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</a:rPr>
              <a:t>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892340228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242048" cy="79208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Наши эксперименты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517232"/>
            <a:ext cx="3520440" cy="80736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Накипь исчезла.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517232"/>
            <a:ext cx="3777568" cy="807368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Мятная конфета взорвалась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04864"/>
            <a:ext cx="3888432" cy="3024336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204864"/>
            <a:ext cx="3456384" cy="3031505"/>
          </a:xfrm>
        </p:spPr>
      </p:pic>
    </p:spTree>
    <p:extLst>
      <p:ext uri="{BB962C8B-B14F-4D97-AF65-F5344CB8AC3E}">
        <p14:creationId xmlns:p14="http://schemas.microsoft.com/office/powerpoint/2010/main" val="336791518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831</TotalTime>
  <Words>522</Words>
  <Application>Microsoft Office PowerPoint</Application>
  <PresentationFormat>Экран (4:3)</PresentationFormat>
  <Paragraphs>76</Paragraphs>
  <Slides>19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Газированные напитки – вред или польза?</vt:lpstr>
      <vt:lpstr>Результаты опроса.</vt:lpstr>
      <vt:lpstr>Причины употребления:  </vt:lpstr>
      <vt:lpstr>Самые любимые напитки.</vt:lpstr>
      <vt:lpstr>Природная вода с газом известна с древнейших времен и использовалась в целебных целях. В 18 веке минеральную воду из источников начали разливать в бутылки и развозить по миру. Однако она стоила очень дорого и быстро выдыхалась. Поэтому стали искусственно  загазировывать   воду. причем, газировку продавали в аптеках, а не в магазинах.</vt:lpstr>
      <vt:lpstr>                       состав напитков.</vt:lpstr>
      <vt:lpstr>Рассказывает школьный врач.</vt:lpstr>
      <vt:lpstr>Противопоказания: </vt:lpstr>
      <vt:lpstr>Наши эксперименты.</vt:lpstr>
      <vt:lpstr>Стоит задуматься !</vt:lpstr>
      <vt:lpstr>Влияние на зубы.</vt:lpstr>
      <vt:lpstr>Рекомендуем пить через соломинку!!!</vt:lpstr>
      <vt:lpstr>Кофеиновая зависимость.</vt:lpstr>
      <vt:lpstr>Пагубное влияние на печень.</vt:lpstr>
      <vt:lpstr>Кола – настоящий яд! </vt:lpstr>
      <vt:lpstr>Выводы:</vt:lpstr>
      <vt:lpstr>Памятка для  детей и их родителей .</vt:lpstr>
      <vt:lpstr>Здоровья вам и долгих лет жизни!!!</vt:lpstr>
      <vt:lpstr> 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Газированные напитки – вред или польза?</dc:title>
  <dc:creator>АСЯ</dc:creator>
  <cp:lastModifiedBy>АСЯ</cp:lastModifiedBy>
  <cp:revision>97</cp:revision>
  <cp:lastPrinted>2010-12-17T16:52:25Z</cp:lastPrinted>
  <dcterms:created xsi:type="dcterms:W3CDTF">2010-12-12T17:18:53Z</dcterms:created>
  <dcterms:modified xsi:type="dcterms:W3CDTF">2011-11-20T14:49:24Z</dcterms:modified>
</cp:coreProperties>
</file>