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73" r:id="rId4"/>
    <p:sldId id="269" r:id="rId5"/>
    <p:sldId id="274" r:id="rId6"/>
    <p:sldId id="275" r:id="rId7"/>
    <p:sldId id="278" r:id="rId8"/>
    <p:sldId id="281" r:id="rId9"/>
    <p:sldId id="288" r:id="rId10"/>
    <p:sldId id="279" r:id="rId11"/>
    <p:sldId id="271" r:id="rId12"/>
    <p:sldId id="282" r:id="rId13"/>
    <p:sldId id="28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337" autoAdjust="0"/>
  </p:normalViewPr>
  <p:slideViewPr>
    <p:cSldViewPr>
      <p:cViewPr>
        <p:scale>
          <a:sx n="80" d="100"/>
          <a:sy n="80" d="100"/>
        </p:scale>
        <p:origin x="-85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6B034-97E9-49EF-B947-21AA3580AB33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3C1FE-855A-43CA-8490-B24064493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22000"/>
              </a:schemeClr>
            </a:gs>
            <a:gs pos="50000">
              <a:srgbClr val="92D050">
                <a:alpha val="53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7772400" cy="32194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Духовно-нравственное воспитание  учащихся 8 класса на уроках литературы как фактор формирования социальной компетенции.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4953000"/>
            <a:ext cx="647542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>проект  выполнила</a:t>
            </a:r>
          </a:p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>Бессчастнова Светлана Николаевна</a:t>
            </a:r>
          </a:p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>учитель русского языка и литературы</a:t>
            </a:r>
          </a:p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>МОУ «Средняя общеобразовательная  школа № 20»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C:\Users\бпа\Desktop\проекту\проект\рисунки\Отсканировано 19.01.2010 18-56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723791">
            <a:off x="3527734" y="1181218"/>
            <a:ext cx="4952014" cy="352431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35842" name="Picture 2" descr="C:\Users\бпа\Desktop\проекту\проект\рисунки\Отсканировано 19.01.2010 18-56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21320920">
            <a:off x="406853" y="426756"/>
            <a:ext cx="319168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Рисунки учащихся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7" name="Picture 7" descr="C:\Users\бпа\Desktop\проекту\проект\рисунки\Отсканировано 19.01.2010 18-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23003">
            <a:off x="5817533" y="2426610"/>
            <a:ext cx="2923161" cy="417222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35844" name="Picture 4" descr="C:\Users\бпа\Desktop\проекту\проект\рисунки\Отсканировано 19.01.2010 18-56 (6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357678">
            <a:off x="247820" y="3859138"/>
            <a:ext cx="4154345" cy="2856112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0"/>
            <a:ext cx="8458200" cy="5745163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04800"/>
            <a:ext cx="8534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Мои выводы при анализе творческих работ учащихся: 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учащимся в работе над картинами пришлось более глубоко осмыслить  произведение;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толковании  собственных картин ученики  концентрируют внимание на том, что изображено и насколько это фактически точно соответствует литературному тексту;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индивидуальные наблюдения над тем, как и почему именно так изображаются герои и события, ещё очень скупы;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интерес учащихся после такой работы  перерастает в потребность знаний, желание творческого и комплексного освоения книги.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Выводы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педагога-психолога 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анализе работ учащихся: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 fontScale="85000" lnSpcReduction="10000"/>
          </a:bodyPr>
          <a:lstStyle/>
          <a:p>
            <a:pPr lvl="0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отсутствие у школьников агрессивных тенденций;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выразительность чувств и эмоций, преобразование увиденного в живописное произведение;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направленность на сотрудничество.</a:t>
            </a:r>
          </a:p>
          <a:p>
            <a:pPr lvl="0">
              <a:buFont typeface="Wingdings" pitchFamily="2" charset="2"/>
              <a:buChar char="ü"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3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Наблюдения  учителя изобразительного искусства: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во всех представленных картинах  присутствует  целостность в передаче настроения, чувственность изображения; 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учащиеся как бы находятся в среде, которую изображают.  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7772400" cy="32194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Духовно-нравственное воспитание  учащихся 8 класса на уроках литературы как фактор формирования социальной компетенции.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4953000"/>
            <a:ext cx="647542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>проект  выполнила</a:t>
            </a:r>
          </a:p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>Бессчастнова Светлана Николаевна</a:t>
            </a:r>
          </a:p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>учитель русского языка и литературы</a:t>
            </a:r>
          </a:p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>МОУ «Средняя общеобразовательная  школа № 20»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457200"/>
            <a:ext cx="79248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показатели  проявления социальной компетентности:</a:t>
            </a: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выражение,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lnSpc>
                <a:spcPct val="250000"/>
              </a:lnSpc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восприятие,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открытость,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250000"/>
              </a:lnSpc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сотрудничество,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250000"/>
              </a:lnSpc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формирование,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250000"/>
              </a:lnSpc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идентификация.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недостаточный уровень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духовно- нравственных качеств личности учащихся,   препятствующих  успешной социальной  адаптации.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формирование  духовно-нравственных качеств личности учащихся  через опыт самопознания, осмысление собственного места в мире, выбор ценностных, смысловых установок  своих  действий.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534400" cy="5668963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0"/>
            <a:ext cx="8458200" cy="698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исследование;</a:t>
            </a:r>
          </a:p>
          <a:p>
            <a:pPr lvl="0"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разработка  педагогической модели, форм взаимодействия; </a:t>
            </a:r>
          </a:p>
          <a:p>
            <a:pPr lvl="0"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 деятельность, создание  и защита презентаций, буклетов,  сочинений рисунков;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оценка эффективности. 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Модель проекта: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учитель                                                     ученик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457200" y="2590800"/>
            <a:ext cx="1676400" cy="17526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7010400" y="2514600"/>
            <a:ext cx="1752600" cy="17526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3200400" y="2438400"/>
            <a:ext cx="2971800" cy="2209800"/>
          </a:xfrm>
          <a:prstGeom prst="fra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286000" y="3429000"/>
            <a:ext cx="685800" cy="274319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6324600" y="3429000"/>
            <a:ext cx="609600" cy="22860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ysClr val="windowText" lastClr="8A004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3581400" y="32004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Образовательный процесс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54" name="AutoShape 30"/>
          <p:cNvSpPr>
            <a:spLocks noChangeArrowheads="1"/>
          </p:cNvSpPr>
          <p:nvPr/>
        </p:nvSpPr>
        <p:spPr bwMode="auto">
          <a:xfrm>
            <a:off x="3733800" y="2514600"/>
            <a:ext cx="2085975" cy="11080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381000" y="2286000"/>
            <a:ext cx="1774825" cy="7048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Читательские конференции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52" name="Text Box 28"/>
          <p:cNvSpPr txBox="1">
            <a:spLocks noChangeArrowheads="1"/>
          </p:cNvSpPr>
          <p:nvPr/>
        </p:nvSpPr>
        <p:spPr bwMode="auto">
          <a:xfrm>
            <a:off x="7239000" y="1143000"/>
            <a:ext cx="1722438" cy="16002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Исследовательские проекты учащихся (биография писателей, портреты героев, детский рисунок и др.)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51" name="Text Box 27"/>
          <p:cNvSpPr txBox="1">
            <a:spLocks noChangeArrowheads="1"/>
          </p:cNvSpPr>
          <p:nvPr/>
        </p:nvSpPr>
        <p:spPr bwMode="auto">
          <a:xfrm>
            <a:off x="1295400" y="1143000"/>
            <a:ext cx="1638300" cy="50958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 учащихся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50" name="Text Box 26"/>
          <p:cNvSpPr txBox="1">
            <a:spLocks noChangeArrowheads="1"/>
          </p:cNvSpPr>
          <p:nvPr/>
        </p:nvSpPr>
        <p:spPr bwMode="auto">
          <a:xfrm>
            <a:off x="2133600" y="5943600"/>
            <a:ext cx="1584325" cy="7239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Просвещение родителей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7315200" y="3124200"/>
            <a:ext cx="1676400" cy="69056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Творческие отчеты,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сочинения.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3810000" y="2590800"/>
            <a:ext cx="1905000" cy="914400"/>
          </a:xfrm>
          <a:prstGeom prst="rect">
            <a:avLst/>
          </a:prstGeom>
          <a:solidFill>
            <a:srgbClr val="C0504D"/>
          </a:solidFill>
          <a:ln w="38100">
            <a:solidFill>
              <a:srgbClr val="B3CB97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1D1B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+ УЧЕНИК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304800" y="4724400"/>
            <a:ext cx="1828800" cy="11430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Классные лектории по  духовно-нравственным проблемам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4648200" y="5867400"/>
            <a:ext cx="1774825" cy="7239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Индивидуальные консультации родителей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5" name="AutoShape 21"/>
          <p:cNvSpPr>
            <a:spLocks noChangeShapeType="1"/>
          </p:cNvSpPr>
          <p:nvPr/>
        </p:nvSpPr>
        <p:spPr bwMode="auto">
          <a:xfrm>
            <a:off x="3048000" y="1371600"/>
            <a:ext cx="830262" cy="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44" name="AutoShape 20"/>
          <p:cNvSpPr>
            <a:spLocks noChangeShapeType="1"/>
          </p:cNvSpPr>
          <p:nvPr/>
        </p:nvSpPr>
        <p:spPr bwMode="auto">
          <a:xfrm flipH="1" flipV="1">
            <a:off x="2362199" y="2743199"/>
            <a:ext cx="1219200" cy="15240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43" name="AutoShape 19"/>
          <p:cNvSpPr>
            <a:spLocks noChangeShapeType="1"/>
          </p:cNvSpPr>
          <p:nvPr/>
        </p:nvSpPr>
        <p:spPr bwMode="auto">
          <a:xfrm>
            <a:off x="6248400" y="1371600"/>
            <a:ext cx="509588" cy="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3962400" y="1143000"/>
            <a:ext cx="1774825" cy="4889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текстом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7467600" y="4419600"/>
            <a:ext cx="1371600" cy="76676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работ учителем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ShapeType="1"/>
          </p:cNvSpPr>
          <p:nvPr/>
        </p:nvSpPr>
        <p:spPr bwMode="auto">
          <a:xfrm flipH="1">
            <a:off x="2209798" y="3505200"/>
            <a:ext cx="1447801" cy="137160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7" name="AutoShape 13"/>
          <p:cNvSpPr>
            <a:spLocks noChangeShapeType="1"/>
          </p:cNvSpPr>
          <p:nvPr/>
        </p:nvSpPr>
        <p:spPr bwMode="auto">
          <a:xfrm flipH="1" flipV="1">
            <a:off x="2438398" y="1752600"/>
            <a:ext cx="1143001" cy="83820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5" name="AutoShape 11"/>
          <p:cNvSpPr>
            <a:spLocks noChangeShapeType="1"/>
          </p:cNvSpPr>
          <p:nvPr/>
        </p:nvSpPr>
        <p:spPr bwMode="auto">
          <a:xfrm flipV="1">
            <a:off x="5867400" y="1676400"/>
            <a:ext cx="1143000" cy="761999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/>
          <p:cNvSpPr>
            <a:spLocks noChangeShapeType="1"/>
          </p:cNvSpPr>
          <p:nvPr/>
        </p:nvSpPr>
        <p:spPr bwMode="auto">
          <a:xfrm>
            <a:off x="5943600" y="3124200"/>
            <a:ext cx="1295400" cy="22860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3" name="AutoShape 9"/>
          <p:cNvSpPr>
            <a:spLocks noChangeShapeType="1"/>
          </p:cNvSpPr>
          <p:nvPr/>
        </p:nvSpPr>
        <p:spPr bwMode="auto">
          <a:xfrm>
            <a:off x="5791200" y="3657600"/>
            <a:ext cx="1524000" cy="114300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81000" y="3733800"/>
            <a:ext cx="1774825" cy="40798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Учащиеся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1" name="AutoShape 7"/>
          <p:cNvSpPr>
            <a:spLocks noChangeShapeType="1"/>
          </p:cNvSpPr>
          <p:nvPr/>
        </p:nvSpPr>
        <p:spPr bwMode="auto">
          <a:xfrm>
            <a:off x="1219200" y="3048000"/>
            <a:ext cx="0" cy="593725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/>
          <p:cNvSpPr>
            <a:spLocks noChangeShapeType="1"/>
          </p:cNvSpPr>
          <p:nvPr/>
        </p:nvSpPr>
        <p:spPr bwMode="auto">
          <a:xfrm>
            <a:off x="1143000" y="4191000"/>
            <a:ext cx="9525" cy="428625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/>
          <p:cNvSpPr>
            <a:spLocks noChangeShapeType="1"/>
          </p:cNvSpPr>
          <p:nvPr/>
        </p:nvSpPr>
        <p:spPr bwMode="auto">
          <a:xfrm>
            <a:off x="3810000" y="6324600"/>
            <a:ext cx="533400" cy="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/>
          <p:cNvSpPr>
            <a:spLocks noChangeShapeType="1"/>
          </p:cNvSpPr>
          <p:nvPr/>
        </p:nvSpPr>
        <p:spPr bwMode="auto">
          <a:xfrm flipH="1">
            <a:off x="3124200" y="3733801"/>
            <a:ext cx="990600" cy="175260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7" name="AutoShape 3"/>
          <p:cNvSpPr>
            <a:spLocks noChangeShapeType="1"/>
          </p:cNvSpPr>
          <p:nvPr/>
        </p:nvSpPr>
        <p:spPr bwMode="auto">
          <a:xfrm>
            <a:off x="5105400" y="3733800"/>
            <a:ext cx="517525" cy="1838325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6" name="AutoShape 2"/>
          <p:cNvSpPr>
            <a:spLocks noChangeShapeType="1"/>
          </p:cNvSpPr>
          <p:nvPr/>
        </p:nvSpPr>
        <p:spPr bwMode="auto">
          <a:xfrm>
            <a:off x="1066800" y="6019800"/>
            <a:ext cx="771525" cy="47625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5" name="AutoShape 1"/>
          <p:cNvSpPr>
            <a:spLocks noChangeShapeType="1"/>
          </p:cNvSpPr>
          <p:nvPr/>
        </p:nvSpPr>
        <p:spPr bwMode="auto">
          <a:xfrm flipH="1">
            <a:off x="6553200" y="5334001"/>
            <a:ext cx="990600" cy="838200"/>
          </a:xfrm>
          <a:prstGeom prst="straightConnector1">
            <a:avLst/>
          </a:prstGeom>
          <a:noFill/>
          <a:ln w="9525">
            <a:solidFill>
              <a:srgbClr val="974706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152400" y="152400"/>
            <a:ext cx="8991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взаимодействия с учащимися по формированию  социальной компетенции  через духовно-нравственное  воспитание на уроках литературы в 8 классе.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67" name="Rectangle 4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rot="5400000">
            <a:off x="7962108" y="2933702"/>
            <a:ext cx="229393" cy="7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7924800" y="4114800"/>
            <a:ext cx="457200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 flipH="1" flipV="1">
            <a:off x="4419600" y="2057400"/>
            <a:ext cx="609600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" y="762000"/>
          <a:ext cx="8839200" cy="5943600"/>
        </p:xfrm>
        <a:graphic>
          <a:graphicData uri="http://schemas.openxmlformats.org/drawingml/2006/table">
            <a:tbl>
              <a:tblPr/>
              <a:tblGrid>
                <a:gridCol w="2819400"/>
                <a:gridCol w="6019800"/>
              </a:tblGrid>
              <a:tr h="1458552">
                <a:tc>
                  <a:txBody>
                    <a:bodyPr/>
                    <a:lstStyle/>
                    <a:p>
                      <a:pPr marL="901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1.Нравственные упражнения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Суть приема – в организации обстоятельств, требующих  от ученика правильных поступков, рассчитанных на развитие нравственных качеств. 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9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Доверие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Сущность – поручение определенного ответственного дела. 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2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Пробуждение гуманных чувств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Метод сопереживания. Необходимо найти в окружающей обстановке такие условия, при которых учащиеся сами бы увидели людей, нуждающихся в помощи.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6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Активизация сокровенных чувств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Прием активизации. Создание незаметно для учащихся таких обстоятельств, которые вызывают звучание глубоко скрытых чувств, на их основе воспитываются благородные стремления.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Доброта, внимание, забота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главное  учащиеся должны чувствовать искренность учителя, коллектива.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18" marR="36018" marT="0" marB="0">
                    <a:lnL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00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883920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5157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Приемы воздействия учителя  на учащихся по воспитанию духовно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нравственных ценностей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515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Способы отслеживания: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solidFill>
                  <a:srgbClr val="7030A0"/>
                </a:solidFill>
              </a:rPr>
              <a:t>анализ работ учащихся (исследования, рисунки, сочинения);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  итоговая работа «В человеческой жизни есть мгновенья перелома…»;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дополнительная возможность: выход в </a:t>
            </a:r>
            <a:r>
              <a:rPr lang="ru-RU" dirty="0" err="1" smtClean="0">
                <a:solidFill>
                  <a:srgbClr val="7030A0"/>
                </a:solidFill>
              </a:rPr>
              <a:t>блог</a:t>
            </a:r>
            <a:r>
              <a:rPr lang="ru-RU" dirty="0" smtClean="0">
                <a:solidFill>
                  <a:srgbClr val="7030A0"/>
                </a:solidFill>
              </a:rPr>
              <a:t>  учителя, анкетирование по темам «Волшебный край- театр 19 века», «Наш 19 век»;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дискуссия на </a:t>
            </a:r>
            <a:r>
              <a:rPr lang="en-US" dirty="0" smtClean="0">
                <a:solidFill>
                  <a:srgbClr val="7030A0"/>
                </a:solidFill>
              </a:rPr>
              <a:t>Campus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en-US" dirty="0" err="1" smtClean="0">
                <a:solidFill>
                  <a:srgbClr val="7030A0"/>
                </a:solidFill>
              </a:rPr>
              <a:t>ru</a:t>
            </a:r>
            <a:r>
              <a:rPr lang="ru-RU" dirty="0" smtClean="0">
                <a:solidFill>
                  <a:srgbClr val="7030A0"/>
                </a:solidFill>
              </a:rPr>
              <a:t> «Нравственные ценности нашего времени».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239000" cy="685800"/>
          </a:xfrm>
        </p:spPr>
        <p:txBody>
          <a:bodyPr>
            <a:normAutofit/>
          </a:bodyPr>
          <a:lstStyle/>
          <a:p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Скриншот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интернет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страниц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ичнрост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914400"/>
            <a:ext cx="6034617" cy="4525963"/>
          </a:xfrm>
        </p:spPr>
      </p:pic>
      <p:pic>
        <p:nvPicPr>
          <p:cNvPr id="6" name="Рисунок 5" descr="Личнрост13.JPG"/>
          <p:cNvPicPr>
            <a:picLocks noChangeAspect="1"/>
          </p:cNvPicPr>
          <p:nvPr/>
        </p:nvPicPr>
        <p:blipFill>
          <a:blip r:embed="rId3"/>
          <a:srcRect r="22535"/>
          <a:stretch>
            <a:fillRect/>
          </a:stretch>
        </p:blipFill>
        <p:spPr>
          <a:xfrm>
            <a:off x="4648200" y="1371600"/>
            <a:ext cx="4191000" cy="405765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/>
          <a:srcRect r="14057"/>
          <a:stretch>
            <a:fillRect/>
          </a:stretch>
        </p:blipFill>
        <p:spPr bwMode="auto">
          <a:xfrm>
            <a:off x="2667000" y="2057400"/>
            <a:ext cx="5105400" cy="445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8A0045"/>
      </a:dk1>
      <a:lt1>
        <a:sysClr val="window" lastClr="BDD2A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8A0045"/>
      </a:dk1>
      <a:lt1>
        <a:sysClr val="window" lastClr="BDD2A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476</Words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   Педагогический проект Духовно-нравственное воспитание  учащихся 8 класса на уроках литературы как фактор формирования социальной компетенции.     </vt:lpstr>
      <vt:lpstr>Слайд 2</vt:lpstr>
      <vt:lpstr>Слайд 3</vt:lpstr>
      <vt:lpstr>Слайд 4</vt:lpstr>
      <vt:lpstr>Модель проекта:</vt:lpstr>
      <vt:lpstr>Слайд 6</vt:lpstr>
      <vt:lpstr>Слайд 7</vt:lpstr>
      <vt:lpstr>Способы отслеживания:</vt:lpstr>
      <vt:lpstr>Скриншот  интернет страниц</vt:lpstr>
      <vt:lpstr>Рисунки учащихся</vt:lpstr>
      <vt:lpstr>Слайд 11</vt:lpstr>
      <vt:lpstr> Выводы  педагога-психолога  при анализе работ учащихся:  </vt:lpstr>
      <vt:lpstr>   Педагогический проект Духовно-нравственное воспитание  учащихся 8 класса на уроках литературы как фактор формирования социальной компетенции.  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бпа</dc:creator>
  <cp:lastModifiedBy>бпа</cp:lastModifiedBy>
  <cp:revision>84</cp:revision>
  <dcterms:created xsi:type="dcterms:W3CDTF">2010-01-11T07:25:51Z</dcterms:created>
  <dcterms:modified xsi:type="dcterms:W3CDTF">2010-02-08T18:35:19Z</dcterms:modified>
</cp:coreProperties>
</file>