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77050" cy="96535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  <a:srgbClr val="008E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342AC77-D8CB-4ABD-9F60-6EC950F890EE}" type="datetimeFigureOut">
              <a:rPr lang="ru-RU" smtClean="0"/>
              <a:pPr/>
              <a:t>03.12.2011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8DD51D-0D18-4A4E-9EFB-E5EFA44820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7030A0"/>
                </a:solidFill>
              </a:rPr>
              <a:t>Sujet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FF0000"/>
                </a:solidFill>
              </a:rPr>
              <a:t>Drapeau français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Problématique Origines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Прямая со стрелкой 24"/>
          <p:cNvCxnSpPr/>
          <p:nvPr/>
        </p:nvCxnSpPr>
        <p:spPr>
          <a:xfrm flipH="1" flipV="1">
            <a:off x="2195736" y="5301208"/>
            <a:ext cx="2376264" cy="360040"/>
          </a:xfrm>
          <a:prstGeom prst="straightConnector1">
            <a:avLst/>
          </a:prstGeom>
          <a:ln w="19050"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979712" y="5229200"/>
            <a:ext cx="2592288" cy="0"/>
          </a:xfrm>
          <a:prstGeom prst="straightConnector1">
            <a:avLst/>
          </a:prstGeom>
          <a:ln w="19050"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3419872" y="2348880"/>
            <a:ext cx="1080120" cy="1296144"/>
          </a:xfrm>
          <a:prstGeom prst="straightConnector1">
            <a:avLst/>
          </a:prstGeom>
          <a:ln w="19050"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851920" y="2420888"/>
            <a:ext cx="648072" cy="576064"/>
          </a:xfrm>
          <a:prstGeom prst="straightConnector1">
            <a:avLst/>
          </a:prstGeom>
          <a:ln w="19050"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835696" y="908720"/>
            <a:ext cx="2736304" cy="4320480"/>
          </a:xfrm>
          <a:prstGeom prst="straightConnector1">
            <a:avLst/>
          </a:prstGeom>
          <a:ln w="19050">
            <a:solidFill>
              <a:schemeClr val="accent1"/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3635896" y="1196752"/>
            <a:ext cx="936104" cy="144016"/>
          </a:xfrm>
          <a:prstGeom prst="straightConnector1">
            <a:avLst/>
          </a:prstGeom>
          <a:ln w="19050"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60040"/>
          </a:xfrm>
        </p:spPr>
        <p:txBody>
          <a:bodyPr anchor="ctr">
            <a:noAutofit/>
          </a:bodyPr>
          <a:lstStyle/>
          <a:p>
            <a:pPr algn="ctr"/>
            <a:r>
              <a:rPr lang="fr-FR" sz="2000" cap="sm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Premier pas</a:t>
            </a:r>
            <a:r>
              <a:rPr lang="ru-RU" sz="2000" cap="sm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2000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titres appropriés aux documents par paragraphe</a:t>
            </a:r>
            <a:endParaRPr lang="ru-RU" sz="2000" cap="sm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19256" cy="6453336"/>
          </a:xfrm>
        </p:spPr>
        <p:txBody>
          <a:bodyPr numCol="2">
            <a:normAutofit/>
          </a:bodyPr>
          <a:lstStyle/>
          <a:p>
            <a:pPr>
              <a:buNone/>
            </a:pPr>
            <a:r>
              <a:rPr lang="en-US" sz="18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</a:t>
            </a:r>
            <a:r>
              <a:rPr lang="ru-RU" sz="18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18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</a:p>
          <a:p>
            <a:pPr marL="457200" indent="-457200" algn="just">
              <a:buNone/>
            </a:pPr>
            <a:r>
              <a:rPr lang="ru-RU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fr-FR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drapeau dans le quotidien</a:t>
            </a:r>
            <a:endParaRPr lang="ru-RU" sz="1300" b="1" cap="small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None/>
            </a:pPr>
            <a:r>
              <a:rPr lang="ru-RU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fr-FR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Version officielle des origines. Cocarde</a:t>
            </a:r>
            <a:endParaRPr lang="ru-RU" sz="1300" b="1" cap="small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fr-FR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Diverses versions </a:t>
            </a:r>
            <a:r>
              <a:rPr lang="fr-FR" sz="1300" b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1300" b="1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</a:t>
            </a: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 de La Fayette /la plus répandue/</a:t>
            </a:r>
            <a:endParaRPr lang="ru-RU" sz="13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</a:t>
            </a: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 de Bailly</a:t>
            </a:r>
            <a:endParaRPr lang="ru-RU" sz="13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</a:t>
            </a: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 du roi Louis XVI</a:t>
            </a:r>
            <a:endParaRPr lang="ru-RU" sz="13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fr-FR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Unique symbole</a:t>
            </a:r>
            <a:r>
              <a:rPr lang="en-US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300" b="1" cap="small" dirty="0" err="1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réconciliation</a:t>
            </a:r>
            <a:r>
              <a:rPr lang="ru-RU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just">
              <a:buNone/>
            </a:pPr>
            <a:r>
              <a:rPr lang="ru-RU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fr-FR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tricolore mis en question </a:t>
            </a:r>
            <a:endParaRPr lang="ru-RU" sz="1300" b="1" cap="small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sous la Réstauration en 1815</a:t>
            </a:r>
            <a:endParaRPr lang="ru-RU" sz="13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réhabilité en 1830 sous Louis-Philippe</a:t>
            </a:r>
            <a:endParaRPr lang="ru-RU" sz="13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1848 par les révolutionnaire, mais réhabilité par Lamartine</a:t>
            </a:r>
            <a:endParaRPr lang="ru-RU" sz="13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1880 consensus définitif</a:t>
            </a:r>
            <a:endParaRPr lang="ru-RU" sz="13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fr-FR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Symbolique des couleurs</a:t>
            </a:r>
            <a:r>
              <a:rPr lang="fr-FR" sz="1300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remontant au Moyen Age, proposée par les historiens français</a:t>
            </a:r>
            <a:endParaRPr lang="ru-RU" sz="13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fr-FR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Etude d’auteur</a:t>
            </a:r>
            <a:r>
              <a:rPr lang="fr-FR" sz="1300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1300" cap="small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couleurs à la mode</a:t>
            </a:r>
            <a:endParaRPr lang="ru-RU" sz="13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FR" sz="13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couleurs faisant allusion à l’indépendance des Etats-Unies: </a:t>
            </a:r>
            <a:r>
              <a:rPr lang="fr-FR" sz="11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Sympathie aux idéés progressistes</a:t>
            </a:r>
            <a:endParaRPr lang="ru-RU" sz="11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fr-FR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français préfèrent la symbolique de la réconciliation</a:t>
            </a:r>
            <a:r>
              <a:rPr lang="en-US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1300" b="1" cap="small" dirty="0" err="1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Mythe</a:t>
            </a:r>
            <a:r>
              <a:rPr lang="en-US" sz="13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300" b="1" cap="small" dirty="0" err="1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fondateur</a:t>
            </a:r>
            <a:endParaRPr lang="ru-RU" sz="1300" b="1" cap="small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1600" b="1" cap="small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1600" b="1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1600" b="1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fr-FR" sz="16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Doc. 2</a:t>
            </a:r>
            <a:endParaRPr lang="ru-RU" sz="1600" b="1" cap="small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fr-FR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Fayette bat pour l’indépendance des Etats-Unis</a:t>
            </a:r>
            <a:endParaRPr lang="ru-RU" sz="1300" b="1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fr-FR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popularité de La Fayette </a:t>
            </a:r>
            <a:r>
              <a:rPr lang="fr-FR" sz="13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France lors des 2 premières années de la Révolution</a:t>
            </a:r>
            <a:endParaRPr lang="ru-RU" sz="13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fr-FR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1792 – déclaré traître </a:t>
            </a:r>
            <a:r>
              <a:rPr lang="fr-FR" sz="1300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la nation</a:t>
            </a:r>
            <a:endParaRPr lang="ru-RU" sz="1300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fr-FR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1814 – </a:t>
            </a:r>
            <a:r>
              <a:rPr lang="fr-FR" sz="1300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réhabilité, </a:t>
            </a:r>
            <a:r>
              <a:rPr lang="fr-FR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rallie à la Réstauration</a:t>
            </a:r>
            <a:endParaRPr lang="ru-RU" sz="1300" b="1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fr-FR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1830 –</a:t>
            </a:r>
            <a:r>
              <a:rPr lang="fr-FR" sz="1300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remet la </a:t>
            </a:r>
            <a:r>
              <a:rPr lang="fr-FR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cocarde à Louis-Philippe</a:t>
            </a:r>
            <a:endParaRPr lang="ru-RU" sz="1300" b="1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fr-FR" sz="13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1824 – tournée triomphale </a:t>
            </a:r>
            <a:r>
              <a:rPr lang="fr-FR" sz="1300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Amérique</a:t>
            </a:r>
            <a:endParaRPr lang="ru-RU" sz="1300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1200" cap="sm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1200" cap="sm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fr-FR" sz="16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Doc. 3</a:t>
            </a:r>
            <a:endParaRPr lang="ru-RU" sz="1600" b="1" cap="small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fr-FR" sz="1300" b="1" cap="smal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L’adoption de la cocarde par le roi </a:t>
            </a:r>
            <a:r>
              <a:rPr lang="fr-FR" sz="13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signe de réconciliation avec le peuple provoque l’émigration de l’aristocratie </a:t>
            </a:r>
            <a:endParaRPr lang="ru-RU" sz="13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fr-FR" sz="1300" cap="smal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Début de </a:t>
            </a:r>
            <a:r>
              <a:rPr lang="fr-FR" sz="1300" b="1" cap="smal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Grande Peur </a:t>
            </a:r>
            <a:r>
              <a:rPr lang="fr-FR" sz="13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province</a:t>
            </a:r>
            <a:endParaRPr lang="ru-RU" sz="13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1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fr-FR" sz="16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Doc. 4</a:t>
            </a:r>
            <a:endParaRPr lang="ru-RU" sz="1600" b="1" cap="small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fr-FR" sz="1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Proclamation de </a:t>
            </a:r>
            <a:r>
              <a:rPr lang="fr-FR" sz="13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l’indépendance des Etats-Unies d’Amérique</a:t>
            </a:r>
            <a:endParaRPr lang="ru-RU" sz="1300" b="1" cap="small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1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fr-FR" sz="13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Sympathie</a:t>
            </a:r>
            <a:r>
              <a:rPr lang="fr-FR" sz="1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</a:t>
            </a:r>
            <a:r>
              <a:rPr lang="fr-FR" sz="13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Aide militaire des français </a:t>
            </a:r>
            <a:r>
              <a:rPr lang="fr-FR" sz="13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aux indépendantistes américains </a:t>
            </a:r>
            <a:endParaRPr lang="ru-RU" sz="1300" cap="small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3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</p:spPr>
        <p:txBody>
          <a:bodyPr>
            <a:noAutofit/>
          </a:bodyPr>
          <a:lstStyle/>
          <a:p>
            <a:pPr algn="ctr"/>
            <a:r>
              <a:rPr lang="fr-FR" sz="2400" dirty="0" smtClean="0">
                <a:solidFill>
                  <a:srgbClr val="7030A0"/>
                </a:solidFill>
              </a:rPr>
              <a:t>Deuxième pas</a:t>
            </a:r>
            <a:r>
              <a:rPr lang="en-US" sz="2400" dirty="0" smtClean="0">
                <a:solidFill>
                  <a:srgbClr val="7030A0"/>
                </a:solidFill>
              </a:rPr>
              <a:t>: </a:t>
            </a:r>
            <a:r>
              <a:rPr lang="fr-FR" sz="2400" dirty="0" smtClean="0">
                <a:solidFill>
                  <a:srgbClr val="FF0000"/>
                </a:solidFill>
              </a:rPr>
              <a:t>mots-clés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02904"/>
          </a:xfrm>
        </p:spPr>
        <p:txBody>
          <a:bodyPr numCol="2">
            <a:normAutofit fontScale="25000" lnSpcReduction="20000"/>
          </a:bodyPr>
          <a:lstStyle/>
          <a:p>
            <a:pPr>
              <a:buNone/>
            </a:pPr>
            <a:r>
              <a:rPr lang="en-US" sz="52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</a:t>
            </a:r>
            <a:r>
              <a:rPr lang="ru-RU" sz="52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52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</a:t>
            </a:r>
          </a:p>
          <a:p>
            <a:pPr marL="457200" indent="-457200" algn="just">
              <a:buNone/>
            </a:pPr>
            <a:r>
              <a:rPr lang="ru-RU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</a:t>
            </a:r>
            <a:r>
              <a:rPr lang="fr-FR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drapeau</a:t>
            </a: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dans le quotidien</a:t>
            </a:r>
            <a:endParaRPr lang="ru-RU" sz="5200" b="1" cap="small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None/>
            </a:pPr>
            <a:r>
              <a:rPr lang="ru-RU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Version officielle des origines</a:t>
            </a:r>
            <a:r>
              <a:rPr lang="en-US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5200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Cocarde</a:t>
            </a:r>
            <a:endParaRPr lang="ru-RU" sz="5200" b="1" cap="small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Diverses versions </a:t>
            </a:r>
            <a:r>
              <a:rPr lang="fr-FR" sz="5200" b="1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5200" b="1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</a:t>
            </a: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 de La Fayette /la plus répandue/</a:t>
            </a:r>
            <a:endParaRPr lang="ru-RU" sz="52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</a:t>
            </a: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 de Bailly</a:t>
            </a:r>
            <a:endParaRPr lang="ru-RU" sz="52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</a:t>
            </a: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 du roi</a:t>
            </a:r>
            <a:endParaRPr lang="ru-RU" sz="52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Unique </a:t>
            </a:r>
            <a:r>
              <a:rPr lang="fr-FR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symbole</a:t>
            </a:r>
            <a:r>
              <a:rPr lang="en-US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200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réconciliation</a:t>
            </a:r>
            <a:r>
              <a:rPr lang="ru-RU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just">
              <a:buNone/>
            </a:pPr>
            <a:r>
              <a:rPr lang="ru-RU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</a:t>
            </a:r>
            <a:r>
              <a:rPr lang="fr-FR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tricolore</a:t>
            </a: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mis en question </a:t>
            </a:r>
            <a:endParaRPr lang="ru-RU" sz="5200" b="1" cap="small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sous la Réstauration en 1815</a:t>
            </a:r>
            <a:endParaRPr lang="ru-RU" sz="52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réhabilité en 1830 sous Louis-Philippe</a:t>
            </a:r>
            <a:endParaRPr lang="ru-RU" sz="52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1848 par les révolutionnaire, mais réhabilité par Lamartine</a:t>
            </a:r>
            <a:endParaRPr lang="ru-RU" sz="52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1880 consensus définitif</a:t>
            </a:r>
            <a:endParaRPr lang="ru-RU" sz="52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fr-FR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Symbolique des couleurs</a:t>
            </a:r>
            <a:r>
              <a:rPr lang="fr-FR" sz="5200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remontant au Moyen Age, proposée par les historiens français</a:t>
            </a:r>
            <a:endParaRPr lang="ru-RU" sz="52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Etude d’auteur</a:t>
            </a:r>
            <a:r>
              <a:rPr lang="fr-FR" sz="5200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5200" cap="small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couleurs à la mode</a:t>
            </a:r>
            <a:endParaRPr lang="ru-RU" sz="52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FR" sz="52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couleurs faisant allusion à l’indépendance des Etats-Unies. </a:t>
            </a:r>
            <a:r>
              <a:rPr lang="fr-FR" sz="4400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Sympathie aux idéés progressistes</a:t>
            </a:r>
            <a:endParaRPr lang="ru-RU" sz="4400" dirty="0" smtClean="0">
              <a:solidFill>
                <a:srgbClr val="006C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français préfèrent la symbolique de la réconciliation. </a:t>
            </a:r>
            <a:r>
              <a:rPr lang="fr-FR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Mythe</a:t>
            </a:r>
            <a:r>
              <a:rPr lang="fr-FR" sz="5200" b="1" cap="small" dirty="0" smtClean="0">
                <a:solidFill>
                  <a:srgbClr val="006C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fondateur</a:t>
            </a:r>
            <a:endParaRPr lang="ru-RU" sz="5200" b="1" cap="small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5200" b="1" cap="small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fr-FR" sz="5200" b="1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fr-FR" sz="4800" b="1" cap="sm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utiliser </a:t>
            </a:r>
            <a:r>
              <a:rPr lang="fr-FR" sz="48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obligatoirement</a:t>
            </a:r>
            <a:r>
              <a:rPr lang="fr-FR" sz="48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4800" b="1" cap="sm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dans votre synthèse</a:t>
            </a:r>
            <a:r>
              <a:rPr lang="en-US" sz="4800" b="1" cap="sm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4800" b="1" cap="small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fr-FR" sz="52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Doc. 2</a:t>
            </a:r>
            <a:endParaRPr lang="ru-RU" sz="5200" b="1" cap="small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fr-FR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Fayette bat pour l’indépendance des Etats-Unis</a:t>
            </a:r>
            <a:endParaRPr lang="ru-RU" sz="5200" b="1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fr-FR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popularité de La Fayette </a:t>
            </a:r>
            <a:r>
              <a:rPr lang="fr-FR" sz="5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France lors des 2 premières années de la Révolution</a:t>
            </a:r>
            <a:endParaRPr lang="ru-RU" sz="52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fr-FR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1792 – déclaré traître </a:t>
            </a:r>
            <a:r>
              <a:rPr lang="fr-FR" sz="5200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la nation</a:t>
            </a:r>
            <a:endParaRPr lang="ru-RU" sz="5200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>
              <a:buNone/>
            </a:pPr>
            <a:r>
              <a:rPr lang="ru-RU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fr-FR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1814 – </a:t>
            </a:r>
            <a:r>
              <a:rPr lang="fr-FR" sz="5200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réhabilité, </a:t>
            </a:r>
            <a:r>
              <a:rPr lang="fr-FR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rallie à la Réstauration</a:t>
            </a:r>
            <a:endParaRPr lang="ru-RU" sz="5200" b="1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fr-FR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1830 –</a:t>
            </a:r>
            <a:r>
              <a:rPr lang="fr-FR" sz="5200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remet la </a:t>
            </a:r>
            <a:r>
              <a:rPr lang="fr-FR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cocarde </a:t>
            </a:r>
            <a:r>
              <a:rPr lang="fr-FR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à Louis-Philippe</a:t>
            </a:r>
            <a:endParaRPr lang="ru-RU" sz="5200" b="1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fr-FR" sz="5200" b="1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1824 – tournée triomphale </a:t>
            </a:r>
            <a:r>
              <a:rPr lang="fr-FR" sz="5200" cap="smal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Amérique</a:t>
            </a:r>
            <a:endParaRPr lang="ru-RU" sz="5200" cap="small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5200" cap="sm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5200" cap="sm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fr-FR" sz="52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Doc. 3</a:t>
            </a:r>
            <a:endParaRPr lang="ru-RU" sz="5200" b="1" cap="small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fr-FR" sz="5200" b="1" cap="smal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L’adoption de la </a:t>
            </a:r>
            <a:r>
              <a:rPr lang="fr-FR" sz="5200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cocarde</a:t>
            </a:r>
            <a:r>
              <a:rPr lang="fr-FR" sz="5200" b="1" cap="smal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par le roi </a:t>
            </a:r>
            <a:r>
              <a:rPr lang="fr-FR" sz="5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signe de </a:t>
            </a:r>
            <a:r>
              <a:rPr lang="fr-FR" sz="5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réconciliation</a:t>
            </a:r>
            <a:r>
              <a:rPr lang="fr-FR" sz="5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avec le peuple provoque l’émigration de l’aristocratie </a:t>
            </a:r>
            <a:endParaRPr lang="ru-RU" sz="52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fr-FR" sz="5200" cap="smal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Début de </a:t>
            </a:r>
            <a:r>
              <a:rPr lang="fr-FR" sz="5200" b="1" cap="small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Grande Peur </a:t>
            </a:r>
            <a:r>
              <a:rPr lang="fr-FR" sz="5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province</a:t>
            </a:r>
            <a:endParaRPr lang="ru-RU" sz="52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5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ru-RU" sz="5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fr-FR" sz="5200" b="1" cap="sm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Doc. 4</a:t>
            </a:r>
            <a:endParaRPr lang="ru-RU" sz="5200" b="1" cap="small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fr-FR" sz="5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Proclamation de </a:t>
            </a:r>
            <a:r>
              <a:rPr lang="fr-FR" sz="52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l’indépendance des Etats-Unies d’Amérique</a:t>
            </a:r>
            <a:endParaRPr lang="ru-RU" sz="5200" b="1" cap="small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sz="5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fr-FR" sz="5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Sympathie</a:t>
            </a:r>
            <a:r>
              <a:rPr lang="fr-FR" sz="5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</a:t>
            </a:r>
            <a:r>
              <a:rPr lang="fr-FR" sz="5200" b="1" cap="small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Aide militaire des français </a:t>
            </a:r>
            <a:r>
              <a:rPr lang="fr-FR" sz="5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aux indépendantistes américains </a:t>
            </a:r>
            <a:endParaRPr lang="ru-RU" sz="5200" cap="small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5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3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73536" cy="288032"/>
          </a:xfrm>
        </p:spPr>
        <p:txBody>
          <a:bodyPr>
            <a:noAutofit/>
          </a:bodyPr>
          <a:lstStyle/>
          <a:p>
            <a:pPr algn="ctr"/>
            <a:r>
              <a:rPr lang="en-US" sz="2400" dirty="0" err="1" smtClean="0">
                <a:solidFill>
                  <a:srgbClr val="7030A0"/>
                </a:solidFill>
              </a:rPr>
              <a:t>Troisième</a:t>
            </a:r>
            <a:r>
              <a:rPr lang="en-US" sz="2400" dirty="0" smtClean="0">
                <a:solidFill>
                  <a:srgbClr val="7030A0"/>
                </a:solidFill>
              </a:rPr>
              <a:t> pas: </a:t>
            </a:r>
            <a:r>
              <a:rPr lang="en-US" sz="2400" dirty="0" err="1" smtClean="0">
                <a:solidFill>
                  <a:srgbClr val="FF0000"/>
                </a:solidFill>
              </a:rPr>
              <a:t>votre</a:t>
            </a:r>
            <a:r>
              <a:rPr lang="en-US" sz="2400" dirty="0" smtClean="0">
                <a:solidFill>
                  <a:srgbClr val="FF0000"/>
                </a:solidFill>
              </a:rPr>
              <a:t> plan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4692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Actualisez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 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thème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faites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découvrir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 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sujet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en-US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Le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drapeau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tricolore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s’av</a:t>
            </a:r>
            <a:r>
              <a:rPr lang="fr-FR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ère un élément inaliénable du quotidien des français. Et même plus, dès les cours d’histoire de France à l’école, le tricolore est perçu comme symbole national de réconciliation entre le roi et le peuple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la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couleur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blanche du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pouvoir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royal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fraternise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avec les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couleurs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bleue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rouge de la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Garde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instaur</a:t>
            </a:r>
            <a:r>
              <a:rPr lang="fr-FR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ée lors de la Révolution 1789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  <a:endParaRPr lang="fr-FR" sz="2000" i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FR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Posez la question principale /problématique/ </a:t>
            </a:r>
          </a:p>
          <a:p>
            <a:pPr>
              <a:buNone/>
            </a:pPr>
            <a:r>
              <a:rPr lang="fr-FR" sz="2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Et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pourtant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les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chercheurs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inv</a:t>
            </a:r>
            <a:r>
              <a:rPr lang="fr-FR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étérés y retrouve d’autres allusions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Rebroussons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plus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profond</a:t>
            </a:r>
            <a:r>
              <a:rPr lang="fr-FR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ément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l’histoire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…)</a:t>
            </a:r>
            <a:endParaRPr lang="fr-FR" sz="2000" i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fr-FR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éveloppez le sujet /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Corps 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essentiel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 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texte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/: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Histoire </a:t>
            </a:r>
            <a:r>
              <a:rPr lang="en-US" sz="2300" b="1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fr-FR" sz="2300" b="1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énérale</a:t>
            </a:r>
            <a:r>
              <a:rPr lang="en-US" sz="2300" b="1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La pre</a:t>
            </a:r>
            <a:r>
              <a:rPr lang="fr-FR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mière apparition du tricolore jusqu’ à l’adoption définitive en 1880)</a:t>
            </a:r>
          </a:p>
          <a:p>
            <a:pPr marL="514350" indent="-514350">
              <a:buFont typeface="+mj-lt"/>
              <a:buAutoNum type="arabicPeriod"/>
            </a:pPr>
            <a:r>
              <a:rPr lang="fr-FR" sz="2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fr-FR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Arguments </a:t>
            </a:r>
            <a:r>
              <a:rPr lang="fr-FR" sz="2300" b="1" cap="sm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</a:t>
            </a:r>
            <a:r>
              <a:rPr lang="fr-FR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version officielle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r-FR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mémoires de La Fayette, Bailly etc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fr-FR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Arguments </a:t>
            </a:r>
            <a:r>
              <a:rPr lang="en-US" sz="23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version </a:t>
            </a: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officielle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Le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tricolore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à la mode. Les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mêmes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couleurs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le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drapeau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Etats-Unis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!) 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Faites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conclusion /</a:t>
            </a:r>
            <a:r>
              <a:rPr lang="en-US" b="1" cap="small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Bilan</a:t>
            </a:r>
            <a:r>
              <a:rPr lang="en-US" b="1" cap="sm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 </a:t>
            </a:r>
          </a:p>
          <a:p>
            <a:pPr marL="457200" indent="-457200">
              <a:buAutoNum type="arabicPeriod"/>
            </a:pP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Résumons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l’idée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essentielle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Id</a:t>
            </a:r>
            <a:r>
              <a:rPr lang="fr-FR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ée folle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umprunt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direct des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Etats-Unis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!)</a:t>
            </a:r>
            <a:endParaRPr lang="fr-FR" sz="2000" i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AutoNum type="arabicPeriod"/>
            </a:pP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Donnons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notre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propre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opinion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…)</a:t>
            </a:r>
          </a:p>
          <a:p>
            <a:pPr marL="457200" indent="-457200">
              <a:buAutoNum type="arabicPeriod"/>
            </a:pP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 </a:t>
            </a: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l’avenir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?/Question </a:t>
            </a: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provocatrice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qui </a:t>
            </a:r>
            <a:r>
              <a:rPr lang="en-US" sz="23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pourrait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élargir une problématique plus vaste</a:t>
            </a:r>
            <a:r>
              <a:rPr lang="en-US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en-US" sz="23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None/>
            </a:pPr>
            <a:r>
              <a:rPr lang="en-US" sz="23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Exemple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Comment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relier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l’id</a:t>
            </a:r>
            <a:r>
              <a:rPr lang="fr-FR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ée de calquage à celle de réconciliation dans la mentalité des français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La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déstruction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mythe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fondateur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ne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-t-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elle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pas </a:t>
            </a:r>
            <a:r>
              <a:rPr lang="en-US" sz="2000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provoquer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d</a:t>
            </a:r>
            <a:r>
              <a:rPr lang="fr-FR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éformation de l’esprit historique français</a:t>
            </a:r>
            <a:r>
              <a:rPr lang="en-US" sz="2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…)</a:t>
            </a:r>
          </a:p>
          <a:p>
            <a:endParaRPr lang="fr-FR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182</TotalTime>
  <Words>336</Words>
  <Application>Microsoft Office PowerPoint</Application>
  <PresentationFormat>Экран (4:3)</PresentationFormat>
  <Paragraphs>94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Sujet Drapeau français</vt:lpstr>
      <vt:lpstr>Premier pas: titres appropriés aux documents par paragraphe</vt:lpstr>
      <vt:lpstr>Deuxième pas: mots-clés </vt:lpstr>
      <vt:lpstr>Troisième pas: votre plan 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Sujet Drapeau français</dc:title>
  <dc:creator>Мыскина</dc:creator>
  <cp:lastModifiedBy>Мыскина</cp:lastModifiedBy>
  <cp:revision>20</cp:revision>
  <dcterms:created xsi:type="dcterms:W3CDTF">2011-12-01T09:54:23Z</dcterms:created>
  <dcterms:modified xsi:type="dcterms:W3CDTF">2011-12-03T09:04:22Z</dcterms:modified>
</cp:coreProperties>
</file>