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58" r:id="rId3"/>
    <p:sldId id="259" r:id="rId4"/>
    <p:sldId id="270" r:id="rId5"/>
    <p:sldId id="276" r:id="rId6"/>
    <p:sldId id="277" r:id="rId7"/>
    <p:sldId id="278" r:id="rId8"/>
    <p:sldId id="279" r:id="rId9"/>
    <p:sldId id="280" r:id="rId10"/>
    <p:sldId id="281" r:id="rId11"/>
    <p:sldId id="264" r:id="rId12"/>
    <p:sldId id="275" r:id="rId13"/>
    <p:sldId id="261" r:id="rId14"/>
    <p:sldId id="266" r:id="rId15"/>
    <p:sldId id="272" r:id="rId16"/>
    <p:sldId id="273" r:id="rId17"/>
    <p:sldId id="267" r:id="rId18"/>
    <p:sldId id="268" r:id="rId19"/>
    <p:sldId id="269" r:id="rId20"/>
    <p:sldId id="274" r:id="rId21"/>
    <p:sldId id="263" r:id="rId22"/>
    <p:sldId id="271" r:id="rId23"/>
    <p:sldId id="260" r:id="rId24"/>
    <p:sldId id="25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41952-919B-4AF0-8C4F-0453FDC05F3C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BD508-689D-4980-A987-2FA0EB36C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4CED2-2D40-4438-9D31-F8130A899E73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5CFDE-9D99-4CE6-BA22-8130A0907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65826-A4C8-4499-850E-BA80736FBFA1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F7B8B-6712-46E1-B5A1-3EAD7C110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E340B-8A20-440B-9A37-5B8944C44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78F77-8F7B-44C6-BF18-249EB7451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5D24-81B1-4B34-8E3B-C3FFBC958190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39AFB-8123-47BB-B15D-38BBAD40C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E13F3-3CB7-403D-8212-0281B703C5ED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626A1-1BE8-4823-B7DD-F7FB9A846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CC11B-4AC5-456E-9AA2-EA3EAF7A04E0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95FA8-0802-4015-B6CE-1673EE9A1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FDFED-2970-48D8-B0F1-BF99EE3E815A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A52B8-5290-4354-8A7C-0C3FCD1EC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200E4-1DA9-43CB-BB83-C9B0CCF852FF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0D93B-BAE8-4E8E-B2AE-3EE23E78F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65CCB-B5F3-4EDB-AF1D-33B7B604CEBE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85BE3-FCD6-4C69-9965-9EF9ACFF1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1E3D3-E138-41FB-92F6-6CD4682E05BE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4B9A8-CAB5-4D8D-A350-7166A9B7C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1569E-6F95-438F-9522-76701F66A334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B4C07-7B7F-4044-A40F-157FADBD3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7213BD-DBAB-4CFF-B8D3-53142DF1FA2B}" type="datetimeFigureOut">
              <a:rPr lang="ru-RU"/>
              <a:pPr>
                <a:defRPr/>
              </a:pPr>
              <a:t>02.01.2012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AEE78C-8FE4-49BA-BA3B-D442A3921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5" r:id="rId4"/>
    <p:sldLayoutId id="2147483679" r:id="rId5"/>
    <p:sldLayoutId id="2147483674" r:id="rId6"/>
    <p:sldLayoutId id="2147483680" r:id="rId7"/>
    <p:sldLayoutId id="2147483681" r:id="rId8"/>
    <p:sldLayoutId id="2147483682" r:id="rId9"/>
    <p:sldLayoutId id="2147483673" r:id="rId10"/>
    <p:sldLayoutId id="2147483683" r:id="rId11"/>
    <p:sldLayoutId id="2147483684" r:id="rId12"/>
    <p:sldLayoutId id="214748368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wmf"/><Relationship Id="rId4" Type="http://schemas.openxmlformats.org/officeDocument/2006/relationships/image" Target="../media/image2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vorshud.unatlib.org.ru/index.php/%D0%A4%D0%B0%D0%B9%D0%BB:Polotenca.jpg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A:\&#1043;&#1077;&#1086;&#1084;&#1077;&#1090;&#1088;&#1080;&#1103;%202.ppt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A:\&#1043;&#1077;&#1086;&#1084;&#1077;&#1090;&#1088;&#1080;&#1103;%202.ppt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A:\&#1043;&#1077;&#1086;&#1084;&#1077;&#1090;&#1088;&#1080;&#1103;%202.ppt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A:\&#1043;&#1077;&#1086;&#1084;&#1077;&#1090;&#1088;&#1080;&#1103;%202.pp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10100" y="1981200"/>
            <a:ext cx="4533900" cy="4343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smtClean="0">
                <a:solidFill>
                  <a:srgbClr val="0000FF"/>
                </a:solidFill>
              </a:rPr>
              <a:t>	</a:t>
            </a:r>
            <a:r>
              <a:rPr lang="ru-RU" sz="2800" smtClean="0">
                <a:solidFill>
                  <a:srgbClr val="0000FF"/>
                </a:solidFill>
              </a:rPr>
              <a:t>«Геометрия сообщает нам гибкость,                              укрепляет воображение, приучает ненавидеть недоказанное»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0000FF"/>
                </a:solidFill>
              </a:rPr>
              <a:t>                 Омар Хайям</a:t>
            </a:r>
          </a:p>
        </p:txBody>
      </p:sp>
      <p:pic>
        <p:nvPicPr>
          <p:cNvPr id="2054" name="Picture 6" descr="bd05097_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114550"/>
            <a:ext cx="3498850" cy="36004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build="p" autoUpdateAnimBg="0" advAuto="10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2667000" y="152400"/>
            <a:ext cx="4114800" cy="8382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44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Трапеция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1066800"/>
            <a:ext cx="8610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Трапецией называется четырехугольник, у которого две противолежащие стороны параллельны - основания трапеции, две другие боковые.</a:t>
            </a:r>
            <a:endParaRPr kumimoji="1" lang="ru-RU" sz="32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-304800" y="2133600"/>
            <a:ext cx="815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kumimoji="1"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Свойства трапеции: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0" y="2590800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1.Равнобокая трапеция -  боковые стороны равны.Углы при основании равны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-152400" y="32766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2. Прямоугольная - если углы при одной из боковых сторон, прямые.</a:t>
            </a:r>
            <a:r>
              <a: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-228600" y="411480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3.Средняя линия трапеции параллельна основаниям и равна их полусумме (MN=1/2*(BC+AD))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0" y="4678363"/>
            <a:ext cx="3429000" cy="1722437"/>
            <a:chOff x="0" y="2947"/>
            <a:chExt cx="2160" cy="1085"/>
          </a:xfrm>
        </p:grpSpPr>
        <p:sp>
          <p:nvSpPr>
            <p:cNvPr id="17418" name="AutoShape 10"/>
            <p:cNvSpPr>
              <a:spLocks noChangeArrowheads="1"/>
            </p:cNvSpPr>
            <p:nvPr/>
          </p:nvSpPr>
          <p:spPr bwMode="auto">
            <a:xfrm>
              <a:off x="288" y="3264"/>
              <a:ext cx="1584" cy="67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336" y="3648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0" y="2947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B</a:t>
              </a: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1824" y="2995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C</a:t>
              </a:r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1488" y="3667"/>
              <a:ext cx="38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D</a:t>
              </a:r>
            </a:p>
          </p:txBody>
        </p:sp>
      </p:grp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457200" y="5181600"/>
            <a:ext cx="2514600" cy="1066800"/>
            <a:chOff x="288" y="3264"/>
            <a:chExt cx="1584" cy="672"/>
          </a:xfrm>
        </p:grpSpPr>
        <p:sp>
          <p:nvSpPr>
            <p:cNvPr id="17424" name="Line 16"/>
            <p:cNvSpPr>
              <a:spLocks noChangeShapeType="1"/>
            </p:cNvSpPr>
            <p:nvPr/>
          </p:nvSpPr>
          <p:spPr bwMode="auto">
            <a:xfrm>
              <a:off x="288" y="3264"/>
              <a:ext cx="158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25" name="Line 17"/>
            <p:cNvSpPr>
              <a:spLocks noChangeShapeType="1"/>
            </p:cNvSpPr>
            <p:nvPr/>
          </p:nvSpPr>
          <p:spPr bwMode="auto">
            <a:xfrm>
              <a:off x="672" y="3936"/>
              <a:ext cx="816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457200" y="5181600"/>
            <a:ext cx="2514600" cy="1066800"/>
            <a:chOff x="288" y="3264"/>
            <a:chExt cx="1584" cy="672"/>
          </a:xfrm>
        </p:grpSpPr>
        <p:sp>
          <p:nvSpPr>
            <p:cNvPr id="17426" name="Line 18"/>
            <p:cNvSpPr>
              <a:spLocks noChangeShapeType="1"/>
            </p:cNvSpPr>
            <p:nvPr/>
          </p:nvSpPr>
          <p:spPr bwMode="auto">
            <a:xfrm>
              <a:off x="288" y="3264"/>
              <a:ext cx="384" cy="672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27" name="Line 19"/>
            <p:cNvSpPr>
              <a:spLocks noChangeShapeType="1"/>
            </p:cNvSpPr>
            <p:nvPr/>
          </p:nvSpPr>
          <p:spPr bwMode="auto">
            <a:xfrm flipH="1">
              <a:off x="1488" y="3264"/>
              <a:ext cx="384" cy="672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810000" y="4800600"/>
            <a:ext cx="2590800" cy="1722438"/>
            <a:chOff x="2400" y="3024"/>
            <a:chExt cx="1632" cy="1085"/>
          </a:xfrm>
        </p:grpSpPr>
        <p:sp>
          <p:nvSpPr>
            <p:cNvPr id="17429" name="AutoShape 21"/>
            <p:cNvSpPr>
              <a:spLocks noChangeArrowheads="1"/>
            </p:cNvSpPr>
            <p:nvPr/>
          </p:nvSpPr>
          <p:spPr bwMode="auto">
            <a:xfrm>
              <a:off x="2640" y="3264"/>
              <a:ext cx="1104" cy="72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30" name="Text Box 22"/>
            <p:cNvSpPr txBox="1">
              <a:spLocks noChangeArrowheads="1"/>
            </p:cNvSpPr>
            <p:nvPr/>
          </p:nvSpPr>
          <p:spPr bwMode="auto">
            <a:xfrm>
              <a:off x="2640" y="3744"/>
              <a:ext cx="1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31" name="Text Box 23"/>
            <p:cNvSpPr txBox="1">
              <a:spLocks noChangeArrowheads="1"/>
            </p:cNvSpPr>
            <p:nvPr/>
          </p:nvSpPr>
          <p:spPr bwMode="auto">
            <a:xfrm>
              <a:off x="2400" y="3072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S</a:t>
              </a:r>
            </a:p>
          </p:txBody>
        </p:sp>
        <p:sp>
          <p:nvSpPr>
            <p:cNvPr id="17432" name="Text Box 24"/>
            <p:cNvSpPr txBox="1">
              <a:spLocks noChangeArrowheads="1"/>
            </p:cNvSpPr>
            <p:nvPr/>
          </p:nvSpPr>
          <p:spPr bwMode="auto">
            <a:xfrm>
              <a:off x="3792" y="3024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D</a:t>
              </a:r>
            </a:p>
          </p:txBody>
        </p:sp>
        <p:sp>
          <p:nvSpPr>
            <p:cNvPr id="17433" name="Text Box 25"/>
            <p:cNvSpPr txBox="1">
              <a:spLocks noChangeArrowheads="1"/>
            </p:cNvSpPr>
            <p:nvPr/>
          </p:nvSpPr>
          <p:spPr bwMode="auto">
            <a:xfrm>
              <a:off x="3552" y="3715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F</a:t>
              </a: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4191000" y="5181600"/>
            <a:ext cx="1752600" cy="1143000"/>
            <a:chOff x="2640" y="3264"/>
            <a:chExt cx="1104" cy="720"/>
          </a:xfrm>
        </p:grpSpPr>
        <p:sp>
          <p:nvSpPr>
            <p:cNvPr id="17439" name="Line 31"/>
            <p:cNvSpPr>
              <a:spLocks noChangeShapeType="1"/>
            </p:cNvSpPr>
            <p:nvPr/>
          </p:nvSpPr>
          <p:spPr bwMode="auto">
            <a:xfrm flipH="1">
              <a:off x="3456" y="3264"/>
              <a:ext cx="288" cy="720"/>
            </a:xfrm>
            <a:prstGeom prst="line">
              <a:avLst/>
            </a:prstGeom>
            <a:noFill/>
            <a:ln w="38100">
              <a:solidFill>
                <a:srgbClr val="FF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40" name="Line 32"/>
            <p:cNvSpPr>
              <a:spLocks noChangeShapeType="1"/>
            </p:cNvSpPr>
            <p:nvPr/>
          </p:nvSpPr>
          <p:spPr bwMode="auto">
            <a:xfrm>
              <a:off x="2640" y="3264"/>
              <a:ext cx="288" cy="720"/>
            </a:xfrm>
            <a:prstGeom prst="line">
              <a:avLst/>
            </a:prstGeom>
            <a:noFill/>
            <a:ln w="38100">
              <a:solidFill>
                <a:srgbClr val="FF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4572000" y="6096000"/>
            <a:ext cx="990600" cy="230188"/>
            <a:chOff x="2880" y="3840"/>
            <a:chExt cx="624" cy="145"/>
          </a:xfrm>
        </p:grpSpPr>
        <p:sp>
          <p:nvSpPr>
            <p:cNvPr id="17443" name="Arc 35"/>
            <p:cNvSpPr>
              <a:spLocks/>
            </p:cNvSpPr>
            <p:nvPr/>
          </p:nvSpPr>
          <p:spPr bwMode="auto">
            <a:xfrm flipH="1">
              <a:off x="3312" y="3840"/>
              <a:ext cx="192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44" name="Arc 36"/>
            <p:cNvSpPr>
              <a:spLocks/>
            </p:cNvSpPr>
            <p:nvPr/>
          </p:nvSpPr>
          <p:spPr bwMode="auto">
            <a:xfrm>
              <a:off x="2880" y="3840"/>
              <a:ext cx="192" cy="14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042"/>
                <a:gd name="T1" fmla="*/ 0 h 21600"/>
                <a:gd name="T2" fmla="*/ 21042 w 21042"/>
                <a:gd name="T3" fmla="*/ 16721 h 21600"/>
                <a:gd name="T4" fmla="*/ 0 w 2104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42" h="21600" fill="none" extrusionOk="0">
                  <a:moveTo>
                    <a:pt x="-1" y="0"/>
                  </a:moveTo>
                  <a:cubicBezTo>
                    <a:pt x="10049" y="0"/>
                    <a:pt x="18771" y="6931"/>
                    <a:pt x="21041" y="16721"/>
                  </a:cubicBezTo>
                </a:path>
                <a:path w="21042" h="21600" stroke="0" extrusionOk="0">
                  <a:moveTo>
                    <a:pt x="-1" y="0"/>
                  </a:moveTo>
                  <a:cubicBezTo>
                    <a:pt x="10049" y="0"/>
                    <a:pt x="18771" y="6931"/>
                    <a:pt x="21041" y="1672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4191000" y="5181600"/>
            <a:ext cx="1752600" cy="76200"/>
            <a:chOff x="2640" y="3264"/>
            <a:chExt cx="1104" cy="48"/>
          </a:xfrm>
        </p:grpSpPr>
        <p:sp>
          <p:nvSpPr>
            <p:cNvPr id="17447" name="AutoShape 39"/>
            <p:cNvSpPr>
              <a:spLocks noChangeArrowheads="1"/>
            </p:cNvSpPr>
            <p:nvPr/>
          </p:nvSpPr>
          <p:spPr bwMode="auto">
            <a:xfrm>
              <a:off x="2640" y="3264"/>
              <a:ext cx="96" cy="48"/>
            </a:xfrm>
            <a:prstGeom prst="flowChartConnector">
              <a:avLst/>
            </a:prstGeom>
            <a:solidFill>
              <a:srgbClr val="FF99FF"/>
            </a:solidFill>
            <a:ln w="9525">
              <a:solidFill>
                <a:srgbClr val="FF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48" name="AutoShape 40"/>
            <p:cNvSpPr>
              <a:spLocks noChangeArrowheads="1"/>
            </p:cNvSpPr>
            <p:nvPr/>
          </p:nvSpPr>
          <p:spPr bwMode="auto">
            <a:xfrm>
              <a:off x="3648" y="3264"/>
              <a:ext cx="96" cy="48"/>
            </a:xfrm>
            <a:prstGeom prst="flowChartConnector">
              <a:avLst/>
            </a:prstGeom>
            <a:solidFill>
              <a:srgbClr val="FF99FF"/>
            </a:solidFill>
            <a:ln w="9525">
              <a:solidFill>
                <a:srgbClr val="FF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17452" name="Line 44"/>
          <p:cNvSpPr>
            <a:spLocks noChangeShapeType="1"/>
          </p:cNvSpPr>
          <p:nvPr/>
        </p:nvSpPr>
        <p:spPr bwMode="auto">
          <a:xfrm flipV="1">
            <a:off x="7162800" y="5181600"/>
            <a:ext cx="0" cy="1295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grpSp>
        <p:nvGrpSpPr>
          <p:cNvPr id="9" name="Group 52"/>
          <p:cNvGrpSpPr>
            <a:grpSpLocks/>
          </p:cNvGrpSpPr>
          <p:nvPr/>
        </p:nvGrpSpPr>
        <p:grpSpPr bwMode="auto">
          <a:xfrm>
            <a:off x="6781800" y="4800600"/>
            <a:ext cx="2057400" cy="1798638"/>
            <a:chOff x="4272" y="3024"/>
            <a:chExt cx="1296" cy="1133"/>
          </a:xfrm>
        </p:grpSpPr>
        <p:sp>
          <p:nvSpPr>
            <p:cNvPr id="17453" name="Line 45"/>
            <p:cNvSpPr>
              <a:spLocks noChangeShapeType="1"/>
            </p:cNvSpPr>
            <p:nvPr/>
          </p:nvSpPr>
          <p:spPr bwMode="auto">
            <a:xfrm>
              <a:off x="4512" y="3264"/>
              <a:ext cx="864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54" name="Line 46"/>
            <p:cNvSpPr>
              <a:spLocks noChangeShapeType="1"/>
            </p:cNvSpPr>
            <p:nvPr/>
          </p:nvSpPr>
          <p:spPr bwMode="auto">
            <a:xfrm>
              <a:off x="4512" y="4080"/>
              <a:ext cx="576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55" name="Line 47"/>
            <p:cNvSpPr>
              <a:spLocks noChangeShapeType="1"/>
            </p:cNvSpPr>
            <p:nvPr/>
          </p:nvSpPr>
          <p:spPr bwMode="auto">
            <a:xfrm flipH="1">
              <a:off x="5088" y="3264"/>
              <a:ext cx="288" cy="81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56" name="Text Box 48"/>
            <p:cNvSpPr txBox="1">
              <a:spLocks noChangeArrowheads="1"/>
            </p:cNvSpPr>
            <p:nvPr/>
          </p:nvSpPr>
          <p:spPr bwMode="auto">
            <a:xfrm>
              <a:off x="4272" y="3792"/>
              <a:ext cx="1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R</a:t>
              </a:r>
            </a:p>
          </p:txBody>
        </p:sp>
        <p:sp>
          <p:nvSpPr>
            <p:cNvPr id="17457" name="Text Box 49"/>
            <p:cNvSpPr txBox="1">
              <a:spLocks noChangeArrowheads="1"/>
            </p:cNvSpPr>
            <p:nvPr/>
          </p:nvSpPr>
          <p:spPr bwMode="auto">
            <a:xfrm>
              <a:off x="4272" y="3024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T</a:t>
              </a:r>
            </a:p>
          </p:txBody>
        </p:sp>
        <p:sp>
          <p:nvSpPr>
            <p:cNvPr id="17458" name="Text Box 50"/>
            <p:cNvSpPr txBox="1">
              <a:spLocks noChangeArrowheads="1"/>
            </p:cNvSpPr>
            <p:nvPr/>
          </p:nvSpPr>
          <p:spPr bwMode="auto">
            <a:xfrm>
              <a:off x="5328" y="3024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Y</a:t>
              </a:r>
            </a:p>
          </p:txBody>
        </p:sp>
        <p:sp>
          <p:nvSpPr>
            <p:cNvPr id="17459" name="Text Box 51"/>
            <p:cNvSpPr txBox="1">
              <a:spLocks noChangeArrowheads="1"/>
            </p:cNvSpPr>
            <p:nvPr/>
          </p:nvSpPr>
          <p:spPr bwMode="auto">
            <a:xfrm>
              <a:off x="5136" y="3792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P</a:t>
              </a:r>
            </a:p>
          </p:txBody>
        </p:sp>
      </p:grpSp>
      <p:sp>
        <p:nvSpPr>
          <p:cNvPr id="17461" name="Line 53"/>
          <p:cNvSpPr>
            <a:spLocks noChangeShapeType="1"/>
          </p:cNvSpPr>
          <p:nvPr/>
        </p:nvSpPr>
        <p:spPr bwMode="auto">
          <a:xfrm>
            <a:off x="7239000" y="5181600"/>
            <a:ext cx="0" cy="15240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grpSp>
        <p:nvGrpSpPr>
          <p:cNvPr id="10" name="Group 60"/>
          <p:cNvGrpSpPr>
            <a:grpSpLocks/>
          </p:cNvGrpSpPr>
          <p:nvPr/>
        </p:nvGrpSpPr>
        <p:grpSpPr bwMode="auto">
          <a:xfrm>
            <a:off x="7162800" y="5181600"/>
            <a:ext cx="152400" cy="1295400"/>
            <a:chOff x="4512" y="3264"/>
            <a:chExt cx="96" cy="816"/>
          </a:xfrm>
        </p:grpSpPr>
        <p:sp>
          <p:nvSpPr>
            <p:cNvPr id="17463" name="Line 55"/>
            <p:cNvSpPr>
              <a:spLocks noChangeShapeType="1"/>
            </p:cNvSpPr>
            <p:nvPr/>
          </p:nvSpPr>
          <p:spPr bwMode="auto">
            <a:xfrm>
              <a:off x="46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64" name="Line 56"/>
            <p:cNvSpPr>
              <a:spLocks noChangeShapeType="1"/>
            </p:cNvSpPr>
            <p:nvPr/>
          </p:nvSpPr>
          <p:spPr bwMode="auto">
            <a:xfrm>
              <a:off x="4512" y="340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66" name="Line 58"/>
            <p:cNvSpPr>
              <a:spLocks noChangeShapeType="1"/>
            </p:cNvSpPr>
            <p:nvPr/>
          </p:nvSpPr>
          <p:spPr bwMode="auto">
            <a:xfrm>
              <a:off x="4512" y="393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67" name="Line 59"/>
            <p:cNvSpPr>
              <a:spLocks noChangeShapeType="1"/>
            </p:cNvSpPr>
            <p:nvPr/>
          </p:nvSpPr>
          <p:spPr bwMode="auto">
            <a:xfrm>
              <a:off x="4608" y="393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11" name="Group 67"/>
          <p:cNvGrpSpPr>
            <a:grpSpLocks/>
          </p:cNvGrpSpPr>
          <p:nvPr/>
        </p:nvGrpSpPr>
        <p:grpSpPr bwMode="auto">
          <a:xfrm>
            <a:off x="228600" y="5257800"/>
            <a:ext cx="2971800" cy="655638"/>
            <a:chOff x="144" y="3312"/>
            <a:chExt cx="1872" cy="413"/>
          </a:xfrm>
        </p:grpSpPr>
        <p:sp>
          <p:nvSpPr>
            <p:cNvPr id="17469" name="Line 61"/>
            <p:cNvSpPr>
              <a:spLocks noChangeShapeType="1"/>
            </p:cNvSpPr>
            <p:nvPr/>
          </p:nvSpPr>
          <p:spPr bwMode="auto">
            <a:xfrm>
              <a:off x="432" y="3552"/>
              <a:ext cx="1296" cy="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7473" name="Text Box 65"/>
            <p:cNvSpPr txBox="1">
              <a:spLocks noChangeArrowheads="1"/>
            </p:cNvSpPr>
            <p:nvPr/>
          </p:nvSpPr>
          <p:spPr bwMode="auto">
            <a:xfrm>
              <a:off x="144" y="3312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M</a:t>
              </a:r>
            </a:p>
          </p:txBody>
        </p:sp>
        <p:sp>
          <p:nvSpPr>
            <p:cNvPr id="17474" name="Text Box 66"/>
            <p:cNvSpPr txBox="1">
              <a:spLocks noChangeArrowheads="1"/>
            </p:cNvSpPr>
            <p:nvPr/>
          </p:nvSpPr>
          <p:spPr bwMode="auto">
            <a:xfrm>
              <a:off x="1776" y="3360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N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17476" name="AutoShape 6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67400" y="4648200"/>
            <a:ext cx="1042988" cy="1042988"/>
          </a:xfrm>
          <a:prstGeom prst="actionButtonHelp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4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utoUpdateAnimBg="0"/>
      <p:bldP spid="17412" grpId="0" autoUpdateAnimBg="0"/>
      <p:bldP spid="17414" grpId="0" autoUpdateAnimBg="0"/>
      <p:bldP spid="17415" grpId="0" autoUpdateAnimBg="0"/>
      <p:bldP spid="1741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10600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/>
              <a:t>   Заполнить таблицу,</a:t>
            </a:r>
            <a:r>
              <a:rPr lang="ru-RU" b="1"/>
              <a:t> </a:t>
            </a:r>
            <a:r>
              <a:rPr lang="ru-RU" sz="2400" b="1"/>
              <a:t>отметив «да» или «нет».</a:t>
            </a:r>
          </a:p>
        </p:txBody>
      </p:sp>
      <p:graphicFrame>
        <p:nvGraphicFramePr>
          <p:cNvPr id="14425" name="Group 89"/>
          <p:cNvGraphicFramePr>
            <a:graphicFrameLocks noGrp="1"/>
          </p:cNvGraphicFramePr>
          <p:nvPr>
            <p:ph type="tbl" idx="1"/>
          </p:nvPr>
        </p:nvGraphicFramePr>
        <p:xfrm>
          <a:off x="228600" y="914400"/>
          <a:ext cx="8686800" cy="5598478"/>
        </p:xfrm>
        <a:graphic>
          <a:graphicData uri="http://schemas.openxmlformats.org/drawingml/2006/table">
            <a:tbl>
              <a:tblPr/>
              <a:tblGrid>
                <a:gridCol w="2819400"/>
                <a:gridCol w="1676400"/>
                <a:gridCol w="1524000"/>
                <a:gridCol w="1143000"/>
                <a:gridCol w="15240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паралле-лограмм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прямоу-гольник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ромб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квадрат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1.Противолежащие сторо-ны параллельны и равны.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2.Все стороны равны.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3.Противолежащие углы равны, сумма соседних углов равна 180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.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4.Все углы прямые.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5.Диагонали пересекаются и точкой пересечения делятся пополам.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6.Диагонали равны.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7.Диагонали взаимнопер-пендикулярны и являются  биссектрисами его углов.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75761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err="1" smtClean="0"/>
              <a:t>Танграм</a:t>
            </a:r>
            <a:r>
              <a:rPr lang="ru-RU" sz="2400" dirty="0" smtClean="0"/>
              <a:t> 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ru-RU" sz="1600" dirty="0" smtClean="0"/>
              <a:t> старинная китайская игра-головоломка. Она возникла 4 тысячи лет назад. Известно около семи тысяч различных комбинаций.</a:t>
            </a:r>
            <a:br>
              <a:rPr lang="ru-RU" sz="1600" dirty="0" smtClean="0"/>
            </a:br>
            <a:r>
              <a:rPr lang="ru-RU" sz="1600" dirty="0" smtClean="0"/>
              <a:t>Суть этой игры не только и не столько в собирании первоначальной фигуры — из разрезанных кусочков можно собирать разнообразные силуэты людей, животных, предметов домашнего обихода, игрушек, цифр, букв и т. д.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6626" name="Picture 5"/>
          <p:cNvPicPr>
            <a:picLocks noChangeAspect="1" noChangeArrowheads="1"/>
          </p:cNvPicPr>
          <p:nvPr/>
        </p:nvPicPr>
        <p:blipFill>
          <a:blip r:embed="rId2" cstate="print"/>
          <a:srcRect l="18262" t="22440" r="58855" b="47049"/>
          <a:stretch>
            <a:fillRect/>
          </a:stretch>
        </p:blipFill>
        <p:spPr bwMode="auto">
          <a:xfrm>
            <a:off x="3071813" y="3857625"/>
            <a:ext cx="25812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3779838" y="690563"/>
            <a:ext cx="1944687" cy="1947862"/>
          </a:xfrm>
          <a:prstGeom prst="rtTriangle">
            <a:avLst/>
          </a:prstGeom>
          <a:solidFill>
            <a:srgbClr val="F933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 rot="10800000">
            <a:off x="3779838" y="619125"/>
            <a:ext cx="1008062" cy="1009650"/>
          </a:xfrm>
          <a:prstGeom prst="rtTriangle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 rot="10800000">
            <a:off x="4787900" y="1700213"/>
            <a:ext cx="1008063" cy="935037"/>
          </a:xfrm>
          <a:prstGeom prst="rtTriangle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4787900" y="619125"/>
            <a:ext cx="1008063" cy="1071563"/>
          </a:xfrm>
          <a:prstGeom prst="rect">
            <a:avLst/>
          </a:prstGeom>
          <a:solidFill>
            <a:srgbClr val="F3F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785813" y="714375"/>
            <a:ext cx="1944687" cy="1944688"/>
          </a:xfrm>
          <a:prstGeom prst="rtTriangle">
            <a:avLst/>
          </a:prstGeom>
          <a:solidFill>
            <a:srgbClr val="F933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5400000">
            <a:off x="1745457" y="638969"/>
            <a:ext cx="1116012" cy="1079500"/>
          </a:xfrm>
          <a:prstGeom prst="rtTriangle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10800000">
            <a:off x="684213" y="620713"/>
            <a:ext cx="1116012" cy="1079500"/>
          </a:xfrm>
          <a:prstGeom prst="rtTriangle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 rot="2660671">
            <a:off x="2124075" y="909638"/>
            <a:ext cx="1282700" cy="1438275"/>
          </a:xfrm>
          <a:prstGeom prst="rtTriangle">
            <a:avLst/>
          </a:prstGeom>
          <a:solidFill>
            <a:srgbClr val="3326E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32" name="AutoShape 36"/>
          <p:cNvSpPr>
            <a:spLocks noChangeArrowheads="1"/>
          </p:cNvSpPr>
          <p:nvPr/>
        </p:nvSpPr>
        <p:spPr bwMode="auto">
          <a:xfrm>
            <a:off x="6443663" y="620713"/>
            <a:ext cx="2160587" cy="2089150"/>
          </a:xfrm>
          <a:prstGeom prst="rtTriangle">
            <a:avLst/>
          </a:prstGeom>
          <a:solidFill>
            <a:srgbClr val="F93341"/>
          </a:solidFill>
          <a:ln w="9525">
            <a:solidFill>
              <a:srgbClr val="C6061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33" name="AutoShape 37"/>
          <p:cNvSpPr>
            <a:spLocks noChangeArrowheads="1"/>
          </p:cNvSpPr>
          <p:nvPr/>
        </p:nvSpPr>
        <p:spPr bwMode="auto">
          <a:xfrm rot="10800000">
            <a:off x="7451725" y="620713"/>
            <a:ext cx="1152525" cy="1008062"/>
          </a:xfrm>
          <a:prstGeom prst="rtTriangle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34" name="AutoShape 38"/>
          <p:cNvSpPr>
            <a:spLocks noChangeArrowheads="1"/>
          </p:cNvSpPr>
          <p:nvPr/>
        </p:nvSpPr>
        <p:spPr bwMode="auto">
          <a:xfrm rot="10800000">
            <a:off x="7523163" y="1628775"/>
            <a:ext cx="1116012" cy="1079500"/>
          </a:xfrm>
          <a:prstGeom prst="rtTriangle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39" name="AutoShape 43"/>
          <p:cNvSpPr>
            <a:spLocks noChangeArrowheads="1"/>
          </p:cNvSpPr>
          <p:nvPr/>
        </p:nvSpPr>
        <p:spPr bwMode="auto">
          <a:xfrm rot="80064" flipH="1">
            <a:off x="6442075" y="619125"/>
            <a:ext cx="2159000" cy="1008063"/>
          </a:xfrm>
          <a:prstGeom prst="parallelogram">
            <a:avLst>
              <a:gd name="adj" fmla="val 114017"/>
            </a:avLst>
          </a:prstGeom>
          <a:solidFill>
            <a:srgbClr val="F9A5E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40" name="AutoShape 44"/>
          <p:cNvSpPr>
            <a:spLocks noChangeArrowheads="1"/>
          </p:cNvSpPr>
          <p:nvPr/>
        </p:nvSpPr>
        <p:spPr bwMode="auto">
          <a:xfrm rot="8004062">
            <a:off x="3900488" y="4964112"/>
            <a:ext cx="1303338" cy="1401763"/>
          </a:xfrm>
          <a:prstGeom prst="rtTriangle">
            <a:avLst/>
          </a:prstGeom>
          <a:solidFill>
            <a:srgbClr val="3326E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44" name="AutoShape 48"/>
          <p:cNvSpPr>
            <a:spLocks noChangeArrowheads="1"/>
          </p:cNvSpPr>
          <p:nvPr/>
        </p:nvSpPr>
        <p:spPr bwMode="auto">
          <a:xfrm rot="5400000">
            <a:off x="3528218" y="3609182"/>
            <a:ext cx="1008063" cy="1079500"/>
          </a:xfrm>
          <a:prstGeom prst="rtTriangle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45" name="AutoShape 49"/>
          <p:cNvSpPr>
            <a:spLocks noChangeArrowheads="1"/>
          </p:cNvSpPr>
          <p:nvPr/>
        </p:nvSpPr>
        <p:spPr bwMode="auto">
          <a:xfrm rot="10800000">
            <a:off x="4500563" y="4652963"/>
            <a:ext cx="1008062" cy="1009650"/>
          </a:xfrm>
          <a:prstGeom prst="rtTriangle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auto">
          <a:xfrm>
            <a:off x="4500563" y="3644900"/>
            <a:ext cx="1008062" cy="1008063"/>
          </a:xfrm>
          <a:prstGeom prst="rect">
            <a:avLst/>
          </a:prstGeom>
          <a:solidFill>
            <a:srgbClr val="F3FBA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47" name="AutoShape 51"/>
          <p:cNvSpPr>
            <a:spLocks noChangeArrowheads="1"/>
          </p:cNvSpPr>
          <p:nvPr/>
        </p:nvSpPr>
        <p:spPr bwMode="auto">
          <a:xfrm rot="5294991" flipH="1">
            <a:off x="3084512" y="4197351"/>
            <a:ext cx="1812925" cy="996950"/>
          </a:xfrm>
          <a:prstGeom prst="parallelogram">
            <a:avLst>
              <a:gd name="adj" fmla="val 95630"/>
            </a:avLst>
          </a:prstGeom>
          <a:solidFill>
            <a:srgbClr val="F9A5E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 animBg="1"/>
      <p:bldP spid="4110" grpId="0" animBg="1"/>
      <p:bldP spid="4110" grpId="1" animBg="1"/>
      <p:bldP spid="4111" grpId="0" animBg="1"/>
      <p:bldP spid="4112" grpId="0" animBg="1"/>
      <p:bldP spid="4105" grpId="0" animBg="1"/>
      <p:bldP spid="4106" grpId="0" animBg="1"/>
      <p:bldP spid="4107" grpId="0" animBg="1"/>
      <p:bldP spid="4108" grpId="0" animBg="1"/>
      <p:bldP spid="4132" grpId="0" animBg="1"/>
      <p:bldP spid="4133" grpId="0" animBg="1"/>
      <p:bldP spid="4134" grpId="0" animBg="1"/>
      <p:bldP spid="4139" grpId="0" animBg="1"/>
      <p:bldP spid="4140" grpId="0" animBg="1"/>
      <p:bldP spid="4144" grpId="0" animBg="1"/>
      <p:bldP spid="4145" grpId="0" animBg="1"/>
      <p:bldP spid="4146" grpId="0" animBg="1"/>
      <p:bldP spid="41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7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00113" y="1268413"/>
            <a:ext cx="5256212" cy="792162"/>
            <a:chOff x="1837" y="799"/>
            <a:chExt cx="3311" cy="499"/>
          </a:xfrm>
        </p:grpSpPr>
        <p:sp>
          <p:nvSpPr>
            <p:cNvPr id="2073" name="Rectangle 5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051" name="Object 3"/>
            <p:cNvGraphicFramePr>
              <a:graphicFrameLocks noChangeAspect="1"/>
            </p:cNvGraphicFramePr>
            <p:nvPr/>
          </p:nvGraphicFramePr>
          <p:xfrm>
            <a:off x="2947" y="890"/>
            <a:ext cx="1135" cy="399"/>
          </p:xfrm>
          <a:graphic>
            <a:graphicData uri="http://schemas.openxmlformats.org/presentationml/2006/ole">
              <p:oleObj spid="_x0000_s2051" name="Формула" r:id="rId3" imgW="571320" imgH="203040" progId="Equation.3">
                <p:embed/>
              </p:oleObj>
            </a:graphicData>
          </a:graphic>
        </p:graphicFrame>
      </p:grp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sp>
        <p:nvSpPr>
          <p:cNvPr id="2056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057" name="AutoShape 27"/>
          <p:cNvSpPr>
            <a:spLocks noChangeArrowheads="1"/>
          </p:cNvSpPr>
          <p:nvPr/>
        </p:nvSpPr>
        <p:spPr bwMode="auto">
          <a:xfrm>
            <a:off x="2411413" y="2708275"/>
            <a:ext cx="6337300" cy="2881313"/>
          </a:xfrm>
          <a:prstGeom prst="parallelogram">
            <a:avLst>
              <a:gd name="adj" fmla="val 54986"/>
            </a:avLst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058" name="Freeform 28"/>
          <p:cNvSpPr>
            <a:spLocks/>
          </p:cNvSpPr>
          <p:nvPr/>
        </p:nvSpPr>
        <p:spPr bwMode="auto">
          <a:xfrm>
            <a:off x="2411413" y="2689225"/>
            <a:ext cx="5172075" cy="2916238"/>
          </a:xfrm>
          <a:custGeom>
            <a:avLst/>
            <a:gdLst>
              <a:gd name="T0" fmla="*/ 5172075 w 3258"/>
              <a:gd name="T1" fmla="*/ 0 h 1837"/>
              <a:gd name="T2" fmla="*/ 0 w 3258"/>
              <a:gd name="T3" fmla="*/ 2916238 h 1837"/>
              <a:gd name="T4" fmla="*/ 0 60000 65536"/>
              <a:gd name="T5" fmla="*/ 0 60000 65536"/>
              <a:gd name="T6" fmla="*/ 0 w 3258"/>
              <a:gd name="T7" fmla="*/ 0 h 1837"/>
              <a:gd name="T8" fmla="*/ 3258 w 3258"/>
              <a:gd name="T9" fmla="*/ 1837 h 183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258" h="1837">
                <a:moveTo>
                  <a:pt x="3258" y="0"/>
                </a:moveTo>
                <a:lnTo>
                  <a:pt x="0" y="1837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9" name="Text Box 29"/>
          <p:cNvSpPr txBox="1">
            <a:spLocks noChangeArrowheads="1"/>
          </p:cNvSpPr>
          <p:nvPr/>
        </p:nvSpPr>
        <p:spPr bwMode="auto">
          <a:xfrm>
            <a:off x="1979613" y="54451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2060" name="Text Box 30"/>
          <p:cNvSpPr txBox="1">
            <a:spLocks noChangeArrowheads="1"/>
          </p:cNvSpPr>
          <p:nvPr/>
        </p:nvSpPr>
        <p:spPr bwMode="auto">
          <a:xfrm>
            <a:off x="3708400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061" name="Text Box 31"/>
          <p:cNvSpPr txBox="1">
            <a:spLocks noChangeArrowheads="1"/>
          </p:cNvSpPr>
          <p:nvPr/>
        </p:nvSpPr>
        <p:spPr bwMode="auto">
          <a:xfrm>
            <a:off x="8532813" y="220503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062" name="Text Box 32"/>
          <p:cNvSpPr txBox="1">
            <a:spLocks noChangeArrowheads="1"/>
          </p:cNvSpPr>
          <p:nvPr/>
        </p:nvSpPr>
        <p:spPr bwMode="auto">
          <a:xfrm>
            <a:off x="6877050" y="551656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063" name="Freeform 35"/>
          <p:cNvSpPr>
            <a:spLocks/>
          </p:cNvSpPr>
          <p:nvPr/>
        </p:nvSpPr>
        <p:spPr bwMode="auto">
          <a:xfrm rot="2831054">
            <a:off x="3147219" y="5198269"/>
            <a:ext cx="358775" cy="287337"/>
          </a:xfrm>
          <a:custGeom>
            <a:avLst/>
            <a:gdLst>
              <a:gd name="T0" fmla="*/ 0 w 455"/>
              <a:gd name="T1" fmla="*/ 6945 h 331"/>
              <a:gd name="T2" fmla="*/ 111181 w 455"/>
              <a:gd name="T3" fmla="*/ 7813 h 331"/>
              <a:gd name="T4" fmla="*/ 211322 w 455"/>
              <a:gd name="T5" fmla="*/ 52085 h 331"/>
              <a:gd name="T6" fmla="*/ 305156 w 455"/>
              <a:gd name="T7" fmla="*/ 162332 h 331"/>
              <a:gd name="T8" fmla="*/ 358775 w 455"/>
              <a:gd name="T9" fmla="*/ 28733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4" name="Text Box 41"/>
          <p:cNvSpPr txBox="1">
            <a:spLocks noChangeArrowheads="1"/>
          </p:cNvSpPr>
          <p:nvPr/>
        </p:nvSpPr>
        <p:spPr bwMode="auto">
          <a:xfrm>
            <a:off x="3492500" y="5013325"/>
            <a:ext cx="66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3</a:t>
            </a:r>
            <a:r>
              <a:rPr lang="ru-RU" sz="2800" b="1">
                <a:latin typeface="Times New Roman" pitchFamily="18" charset="0"/>
              </a:rPr>
              <a:t>2</a:t>
            </a:r>
            <a:r>
              <a:rPr lang="ru-RU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065" name="Freeform 43"/>
          <p:cNvSpPr>
            <a:spLocks/>
          </p:cNvSpPr>
          <p:nvPr/>
        </p:nvSpPr>
        <p:spPr bwMode="auto">
          <a:xfrm>
            <a:off x="5348288" y="2570163"/>
            <a:ext cx="1587" cy="296862"/>
          </a:xfrm>
          <a:custGeom>
            <a:avLst/>
            <a:gdLst>
              <a:gd name="T0" fmla="*/ 0 w 1"/>
              <a:gd name="T1" fmla="*/ 0 h 187"/>
              <a:gd name="T2" fmla="*/ 0 w 1"/>
              <a:gd name="T3" fmla="*/ 296862 h 187"/>
              <a:gd name="T4" fmla="*/ 0 60000 65536"/>
              <a:gd name="T5" fmla="*/ 0 60000 65536"/>
              <a:gd name="T6" fmla="*/ 0 w 1"/>
              <a:gd name="T7" fmla="*/ 0 h 187"/>
              <a:gd name="T8" fmla="*/ 1 w 1"/>
              <a:gd name="T9" fmla="*/ 187 h 18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87">
                <a:moveTo>
                  <a:pt x="0" y="0"/>
                </a:moveTo>
                <a:lnTo>
                  <a:pt x="0" y="187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6" name="Freeform 44"/>
          <p:cNvSpPr>
            <a:spLocks/>
          </p:cNvSpPr>
          <p:nvPr/>
        </p:nvSpPr>
        <p:spPr bwMode="auto">
          <a:xfrm>
            <a:off x="5219700" y="2565400"/>
            <a:ext cx="1588" cy="296863"/>
          </a:xfrm>
          <a:custGeom>
            <a:avLst/>
            <a:gdLst>
              <a:gd name="T0" fmla="*/ 0 w 1"/>
              <a:gd name="T1" fmla="*/ 0 h 187"/>
              <a:gd name="T2" fmla="*/ 0 w 1"/>
              <a:gd name="T3" fmla="*/ 296863 h 187"/>
              <a:gd name="T4" fmla="*/ 0 60000 65536"/>
              <a:gd name="T5" fmla="*/ 0 60000 65536"/>
              <a:gd name="T6" fmla="*/ 0 w 1"/>
              <a:gd name="T7" fmla="*/ 0 h 187"/>
              <a:gd name="T8" fmla="*/ 1 w 1"/>
              <a:gd name="T9" fmla="*/ 187 h 18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87">
                <a:moveTo>
                  <a:pt x="0" y="0"/>
                </a:moveTo>
                <a:lnTo>
                  <a:pt x="0" y="187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7" name="Line 45"/>
          <p:cNvSpPr>
            <a:spLocks noChangeShapeType="1"/>
          </p:cNvSpPr>
          <p:nvPr/>
        </p:nvSpPr>
        <p:spPr bwMode="auto">
          <a:xfrm>
            <a:off x="3203575" y="3933825"/>
            <a:ext cx="2159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" name="Line 46"/>
          <p:cNvSpPr>
            <a:spLocks noChangeShapeType="1"/>
          </p:cNvSpPr>
          <p:nvPr/>
        </p:nvSpPr>
        <p:spPr bwMode="auto">
          <a:xfrm>
            <a:off x="3132138" y="4076700"/>
            <a:ext cx="2159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3203575" y="188913"/>
            <a:ext cx="5272088" cy="792162"/>
            <a:chOff x="1837" y="799"/>
            <a:chExt cx="3321" cy="499"/>
          </a:xfrm>
        </p:grpSpPr>
        <p:sp>
          <p:nvSpPr>
            <p:cNvPr id="2072" name="Rectangle 48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1873" y="890"/>
            <a:ext cx="3285" cy="399"/>
          </p:xfrm>
          <a:graphic>
            <a:graphicData uri="http://schemas.openxmlformats.org/presentationml/2006/ole">
              <p:oleObj spid="_x0000_s2050" name="Формула" r:id="rId5" imgW="1650960" imgH="203040" progId="Equation.3">
                <p:embed/>
              </p:oleObj>
            </a:graphicData>
          </a:graphic>
        </p:graphicFrame>
      </p:grp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7956550" y="2565400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6804025" y="4724400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6" grpId="0"/>
      <p:bldP spid="92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1461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7030A0"/>
                </a:solidFill>
              </a:rPr>
              <a:t>Задача 1</a:t>
            </a:r>
          </a:p>
        </p:txBody>
      </p:sp>
      <p:sp>
        <p:nvSpPr>
          <p:cNvPr id="30722" name="Text Box 23"/>
          <p:cNvSpPr txBox="1">
            <a:spLocks noChangeArrowheads="1"/>
          </p:cNvSpPr>
          <p:nvPr/>
        </p:nvSpPr>
        <p:spPr bwMode="auto">
          <a:xfrm>
            <a:off x="357188" y="5932488"/>
            <a:ext cx="952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Franklin Gothic Book" pitchFamily="34" charset="0"/>
              </a:rPr>
              <a:t>A</a:t>
            </a:r>
            <a:endParaRPr lang="ru-RU" sz="2400">
              <a:latin typeface="Franklin Gothic Book" pitchFamily="34" charset="0"/>
            </a:endParaRPr>
          </a:p>
        </p:txBody>
      </p:sp>
      <p:grpSp>
        <p:nvGrpSpPr>
          <p:cNvPr id="30723" name="Группа 19"/>
          <p:cNvGrpSpPr>
            <a:grpSpLocks/>
          </p:cNvGrpSpPr>
          <p:nvPr/>
        </p:nvGrpSpPr>
        <p:grpSpPr bwMode="auto">
          <a:xfrm>
            <a:off x="1096963" y="285750"/>
            <a:ext cx="7646987" cy="6064250"/>
            <a:chOff x="1096963" y="285750"/>
            <a:chExt cx="7646987" cy="6064250"/>
          </a:xfrm>
        </p:grpSpPr>
        <p:sp>
          <p:nvSpPr>
            <p:cNvPr id="30724" name="Line 11"/>
            <p:cNvSpPr>
              <a:spLocks noChangeShapeType="1"/>
            </p:cNvSpPr>
            <p:nvPr/>
          </p:nvSpPr>
          <p:spPr bwMode="auto">
            <a:xfrm>
              <a:off x="1096963" y="5819775"/>
              <a:ext cx="6880225" cy="635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5" name="Line 12"/>
            <p:cNvSpPr>
              <a:spLocks noChangeShapeType="1"/>
            </p:cNvSpPr>
            <p:nvPr/>
          </p:nvSpPr>
          <p:spPr bwMode="auto">
            <a:xfrm>
              <a:off x="3530600" y="2416175"/>
              <a:ext cx="4446588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6" name="Line 13"/>
            <p:cNvSpPr>
              <a:spLocks noChangeShapeType="1"/>
            </p:cNvSpPr>
            <p:nvPr/>
          </p:nvSpPr>
          <p:spPr bwMode="auto">
            <a:xfrm flipV="1">
              <a:off x="1096963" y="2416175"/>
              <a:ext cx="2433637" cy="340360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7" name="Line 14"/>
            <p:cNvSpPr>
              <a:spLocks noChangeShapeType="1"/>
            </p:cNvSpPr>
            <p:nvPr/>
          </p:nvSpPr>
          <p:spPr bwMode="auto">
            <a:xfrm flipV="1">
              <a:off x="5543550" y="2416175"/>
              <a:ext cx="2433638" cy="340360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8" name="Line 17"/>
            <p:cNvSpPr>
              <a:spLocks noChangeShapeType="1"/>
            </p:cNvSpPr>
            <p:nvPr/>
          </p:nvSpPr>
          <p:spPr bwMode="auto">
            <a:xfrm>
              <a:off x="3425825" y="547687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9" name="Text Box 22"/>
            <p:cNvSpPr txBox="1">
              <a:spLocks noChangeArrowheads="1"/>
            </p:cNvSpPr>
            <p:nvPr/>
          </p:nvSpPr>
          <p:spPr bwMode="auto">
            <a:xfrm>
              <a:off x="3100388" y="1928813"/>
              <a:ext cx="952500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Franklin Gothic Book" pitchFamily="34" charset="0"/>
                </a:rPr>
                <a:t>B</a:t>
              </a:r>
              <a:endParaRPr lang="ru-RU" sz="2400">
                <a:latin typeface="Franklin Gothic Book" pitchFamily="34" charset="0"/>
              </a:endParaRPr>
            </a:p>
          </p:txBody>
        </p:sp>
        <p:sp>
          <p:nvSpPr>
            <p:cNvPr id="30730" name="Text Box 24"/>
            <p:cNvSpPr txBox="1">
              <a:spLocks noChangeArrowheads="1"/>
            </p:cNvSpPr>
            <p:nvPr/>
          </p:nvSpPr>
          <p:spPr bwMode="auto">
            <a:xfrm>
              <a:off x="5543550" y="5819775"/>
              <a:ext cx="1058863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Franklin Gothic Book" pitchFamily="34" charset="0"/>
                </a:rPr>
                <a:t>D</a:t>
              </a:r>
              <a:endParaRPr lang="ru-RU" sz="2400">
                <a:latin typeface="Franklin Gothic Book" pitchFamily="34" charset="0"/>
              </a:endParaRPr>
            </a:p>
          </p:txBody>
        </p:sp>
        <p:sp>
          <p:nvSpPr>
            <p:cNvPr id="30731" name="Text Box 25"/>
            <p:cNvSpPr txBox="1">
              <a:spLocks noChangeArrowheads="1"/>
            </p:cNvSpPr>
            <p:nvPr/>
          </p:nvSpPr>
          <p:spPr bwMode="auto">
            <a:xfrm>
              <a:off x="3500438" y="2500313"/>
              <a:ext cx="950912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latin typeface="Franklin Gothic Book" pitchFamily="34" charset="0"/>
                </a:rPr>
                <a:t>1</a:t>
              </a:r>
            </a:p>
          </p:txBody>
        </p:sp>
        <p:sp>
          <p:nvSpPr>
            <p:cNvPr id="30732" name="Rectangle 27"/>
            <p:cNvSpPr>
              <a:spLocks noChangeArrowheads="1"/>
            </p:cNvSpPr>
            <p:nvPr/>
          </p:nvSpPr>
          <p:spPr bwMode="auto">
            <a:xfrm>
              <a:off x="7988300" y="1955800"/>
              <a:ext cx="428625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latin typeface="Franklin Gothic Book" pitchFamily="34" charset="0"/>
                </a:rPr>
                <a:t>C</a:t>
              </a:r>
              <a:endParaRPr lang="ru-RU" sz="2400">
                <a:latin typeface="Franklin Gothic Book" pitchFamily="34" charset="0"/>
              </a:endParaRPr>
            </a:p>
          </p:txBody>
        </p:sp>
        <p:sp>
          <p:nvSpPr>
            <p:cNvPr id="30733" name="Arc 28"/>
            <p:cNvSpPr>
              <a:spLocks/>
            </p:cNvSpPr>
            <p:nvPr/>
          </p:nvSpPr>
          <p:spPr bwMode="auto">
            <a:xfrm>
              <a:off x="5921375" y="5335588"/>
              <a:ext cx="303213" cy="436562"/>
            </a:xfrm>
            <a:custGeom>
              <a:avLst/>
              <a:gdLst>
                <a:gd name="T0" fmla="*/ 0 w 21600"/>
                <a:gd name="T1" fmla="*/ 0 h 28801"/>
                <a:gd name="T2" fmla="*/ 2147483647 w 21600"/>
                <a:gd name="T3" fmla="*/ 2147483647 h 28801"/>
                <a:gd name="T4" fmla="*/ 0 w 21600"/>
                <a:gd name="T5" fmla="*/ 2147483647 h 28801"/>
                <a:gd name="T6" fmla="*/ 0 60000 65536"/>
                <a:gd name="T7" fmla="*/ 0 60000 65536"/>
                <a:gd name="T8" fmla="*/ 0 60000 65536"/>
                <a:gd name="T9" fmla="*/ 0 w 21600"/>
                <a:gd name="T10" fmla="*/ 0 h 28801"/>
                <a:gd name="T11" fmla="*/ 21600 w 21600"/>
                <a:gd name="T12" fmla="*/ 28801 h 288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880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053"/>
                    <a:pt x="21182" y="26488"/>
                    <a:pt x="20364" y="28801"/>
                  </a:cubicBezTo>
                </a:path>
                <a:path w="21600" h="2880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053"/>
                    <a:pt x="21182" y="26488"/>
                    <a:pt x="20364" y="2880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4" name="Text Box 29"/>
            <p:cNvSpPr txBox="1">
              <a:spLocks noChangeArrowheads="1"/>
            </p:cNvSpPr>
            <p:nvPr/>
          </p:nvSpPr>
          <p:spPr bwMode="auto">
            <a:xfrm>
              <a:off x="6224588" y="5160963"/>
              <a:ext cx="989012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latin typeface="Franklin Gothic Book" pitchFamily="34" charset="0"/>
                </a:rPr>
                <a:t>75</a:t>
              </a:r>
              <a:r>
                <a:rPr lang="en-US" sz="2800">
                  <a:latin typeface="Franklin Gothic Book" pitchFamily="34" charset="0"/>
                  <a:cs typeface="Arial" charset="0"/>
                </a:rPr>
                <a:t>°</a:t>
              </a:r>
            </a:p>
          </p:txBody>
        </p:sp>
        <p:sp>
          <p:nvSpPr>
            <p:cNvPr id="30735" name="Text Box 30"/>
            <p:cNvSpPr txBox="1">
              <a:spLocks noChangeArrowheads="1"/>
            </p:cNvSpPr>
            <p:nvPr/>
          </p:nvSpPr>
          <p:spPr bwMode="auto">
            <a:xfrm>
              <a:off x="7826375" y="5826125"/>
              <a:ext cx="760413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latin typeface="Franklin Gothic Book" pitchFamily="34" charset="0"/>
                </a:rPr>
                <a:t>К</a:t>
              </a:r>
            </a:p>
          </p:txBody>
        </p:sp>
        <p:sp>
          <p:nvSpPr>
            <p:cNvPr id="30736" name="Rectangle 31"/>
            <p:cNvSpPr>
              <a:spLocks noChangeArrowheads="1"/>
            </p:cNvSpPr>
            <p:nvPr/>
          </p:nvSpPr>
          <p:spPr bwMode="auto">
            <a:xfrm>
              <a:off x="5143500" y="285750"/>
              <a:ext cx="3600450" cy="1570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i="1">
                  <a:latin typeface="Franklin Gothic Book" pitchFamily="34" charset="0"/>
                </a:rPr>
                <a:t>Дано: </a:t>
              </a:r>
              <a:r>
                <a:rPr lang="en-US" sz="3200" i="1">
                  <a:latin typeface="Franklin Gothic Book" pitchFamily="34" charset="0"/>
                </a:rPr>
                <a:t>ABCD</a:t>
              </a:r>
              <a:r>
                <a:rPr lang="ru-RU" sz="3200" i="1">
                  <a:latin typeface="Franklin Gothic Book" pitchFamily="34" charset="0"/>
                </a:rPr>
                <a:t> – параллелограмм </a:t>
              </a:r>
            </a:p>
            <a:p>
              <a:r>
                <a:rPr lang="ru-RU" sz="3200" i="1">
                  <a:latin typeface="Franklin Gothic Book" pitchFamily="34" charset="0"/>
                </a:rPr>
                <a:t>Найти: </a:t>
              </a:r>
              <a:r>
                <a:rPr lang="ru-RU" sz="3200">
                  <a:latin typeface="Franklin Gothic Book" pitchFamily="34" charset="0"/>
                  <a:sym typeface="Symbol" pitchFamily="18" charset="2"/>
                </a:rPr>
                <a:t></a:t>
              </a:r>
              <a:r>
                <a:rPr lang="en-US" sz="3200">
                  <a:latin typeface="Franklin Gothic Book" pitchFamily="34" charset="0"/>
                  <a:sym typeface="Symbol" pitchFamily="18" charset="2"/>
                </a:rPr>
                <a:t>CB</a:t>
              </a:r>
              <a:r>
                <a:rPr lang="ru-RU" sz="3200">
                  <a:latin typeface="Franklin Gothic Book" pitchFamily="34" charset="0"/>
                  <a:sym typeface="Symbol" pitchFamily="18" charset="2"/>
                </a:rPr>
                <a:t>А</a:t>
              </a:r>
            </a:p>
          </p:txBody>
        </p:sp>
        <p:sp>
          <p:nvSpPr>
            <p:cNvPr id="30737" name="Text Box 25"/>
            <p:cNvSpPr txBox="1">
              <a:spLocks noChangeArrowheads="1"/>
            </p:cNvSpPr>
            <p:nvPr/>
          </p:nvSpPr>
          <p:spPr bwMode="auto">
            <a:xfrm>
              <a:off x="1500188" y="5286375"/>
              <a:ext cx="95091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latin typeface="Franklin Gothic Book" pitchFamily="34" charset="0"/>
                </a:rPr>
                <a:t>2</a:t>
              </a:r>
            </a:p>
          </p:txBody>
        </p:sp>
        <p:sp>
          <p:nvSpPr>
            <p:cNvPr id="30738" name="Text Box 25"/>
            <p:cNvSpPr txBox="1">
              <a:spLocks noChangeArrowheads="1"/>
            </p:cNvSpPr>
            <p:nvPr/>
          </p:nvSpPr>
          <p:spPr bwMode="auto">
            <a:xfrm>
              <a:off x="5072063" y="5357813"/>
              <a:ext cx="950912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latin typeface="Franklin Gothic Book" pitchFamily="34" charset="0"/>
                </a:rPr>
                <a:t>3</a:t>
              </a:r>
            </a:p>
          </p:txBody>
        </p:sp>
        <p:sp>
          <p:nvSpPr>
            <p:cNvPr id="30739" name="Text Box 25"/>
            <p:cNvSpPr txBox="1">
              <a:spLocks noChangeArrowheads="1"/>
            </p:cNvSpPr>
            <p:nvPr/>
          </p:nvSpPr>
          <p:spPr bwMode="auto">
            <a:xfrm>
              <a:off x="7072313" y="2428875"/>
              <a:ext cx="950912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latin typeface="Franklin Gothic Book" pitchFamily="34" charset="0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261461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7030A0"/>
                </a:solidFill>
              </a:rPr>
              <a:t>Задача 2</a:t>
            </a:r>
          </a:p>
        </p:txBody>
      </p:sp>
      <p:grpSp>
        <p:nvGrpSpPr>
          <p:cNvPr id="31746" name="Группа 24"/>
          <p:cNvGrpSpPr>
            <a:grpSpLocks/>
          </p:cNvGrpSpPr>
          <p:nvPr/>
        </p:nvGrpSpPr>
        <p:grpSpPr bwMode="auto">
          <a:xfrm>
            <a:off x="857250" y="285750"/>
            <a:ext cx="7886700" cy="6022975"/>
            <a:chOff x="857250" y="285750"/>
            <a:chExt cx="7886700" cy="6022975"/>
          </a:xfrm>
        </p:grpSpPr>
        <p:sp>
          <p:nvSpPr>
            <p:cNvPr id="31747" name="Line 11"/>
            <p:cNvSpPr>
              <a:spLocks noChangeShapeType="1"/>
            </p:cNvSpPr>
            <p:nvPr/>
          </p:nvSpPr>
          <p:spPr bwMode="auto">
            <a:xfrm flipV="1">
              <a:off x="1096963" y="5773738"/>
              <a:ext cx="4475162" cy="4603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48" name="Line 12"/>
            <p:cNvSpPr>
              <a:spLocks noChangeShapeType="1"/>
            </p:cNvSpPr>
            <p:nvPr/>
          </p:nvSpPr>
          <p:spPr bwMode="auto">
            <a:xfrm>
              <a:off x="3286125" y="2357438"/>
              <a:ext cx="4572000" cy="7143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49" name="Line 13"/>
            <p:cNvSpPr>
              <a:spLocks noChangeShapeType="1"/>
            </p:cNvSpPr>
            <p:nvPr/>
          </p:nvSpPr>
          <p:spPr bwMode="auto">
            <a:xfrm flipV="1">
              <a:off x="1096963" y="2357438"/>
              <a:ext cx="2260600" cy="346233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0" name="Line 14"/>
            <p:cNvSpPr>
              <a:spLocks noChangeShapeType="1"/>
            </p:cNvSpPr>
            <p:nvPr/>
          </p:nvSpPr>
          <p:spPr bwMode="auto">
            <a:xfrm flipV="1">
              <a:off x="5543550" y="2428875"/>
              <a:ext cx="2314575" cy="339090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1" name="Line 17"/>
            <p:cNvSpPr>
              <a:spLocks noChangeShapeType="1"/>
            </p:cNvSpPr>
            <p:nvPr/>
          </p:nvSpPr>
          <p:spPr bwMode="auto">
            <a:xfrm>
              <a:off x="3425825" y="547687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2" name="Text Box 22"/>
            <p:cNvSpPr txBox="1">
              <a:spLocks noChangeArrowheads="1"/>
            </p:cNvSpPr>
            <p:nvPr/>
          </p:nvSpPr>
          <p:spPr bwMode="auto">
            <a:xfrm>
              <a:off x="3100388" y="1928813"/>
              <a:ext cx="952500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Franklin Gothic Book" pitchFamily="34" charset="0"/>
                </a:rPr>
                <a:t>B</a:t>
              </a:r>
              <a:endParaRPr lang="ru-RU" sz="2400">
                <a:latin typeface="Franklin Gothic Book" pitchFamily="34" charset="0"/>
              </a:endParaRPr>
            </a:p>
          </p:txBody>
        </p:sp>
        <p:sp>
          <p:nvSpPr>
            <p:cNvPr id="31753" name="Text Box 23"/>
            <p:cNvSpPr txBox="1">
              <a:spLocks noChangeArrowheads="1"/>
            </p:cNvSpPr>
            <p:nvPr/>
          </p:nvSpPr>
          <p:spPr bwMode="auto">
            <a:xfrm>
              <a:off x="857250" y="5715000"/>
              <a:ext cx="952500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Franklin Gothic Book" pitchFamily="34" charset="0"/>
                </a:rPr>
                <a:t>A</a:t>
              </a:r>
              <a:endParaRPr lang="ru-RU" sz="2400">
                <a:latin typeface="Franklin Gothic Book" pitchFamily="34" charset="0"/>
              </a:endParaRPr>
            </a:p>
          </p:txBody>
        </p:sp>
        <p:sp>
          <p:nvSpPr>
            <p:cNvPr id="31754" name="Text Box 24"/>
            <p:cNvSpPr txBox="1">
              <a:spLocks noChangeArrowheads="1"/>
            </p:cNvSpPr>
            <p:nvPr/>
          </p:nvSpPr>
          <p:spPr bwMode="auto">
            <a:xfrm>
              <a:off x="5500688" y="5786438"/>
              <a:ext cx="1058862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Franklin Gothic Book" pitchFamily="34" charset="0"/>
                </a:rPr>
                <a:t>D</a:t>
              </a:r>
              <a:endParaRPr lang="ru-RU" sz="2400">
                <a:latin typeface="Franklin Gothic Book" pitchFamily="34" charset="0"/>
              </a:endParaRPr>
            </a:p>
          </p:txBody>
        </p:sp>
        <p:sp>
          <p:nvSpPr>
            <p:cNvPr id="31755" name="Text Box 25"/>
            <p:cNvSpPr txBox="1">
              <a:spLocks noChangeArrowheads="1"/>
            </p:cNvSpPr>
            <p:nvPr/>
          </p:nvSpPr>
          <p:spPr bwMode="auto">
            <a:xfrm>
              <a:off x="6929438" y="1928813"/>
              <a:ext cx="950912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latin typeface="Franklin Gothic Book" pitchFamily="34" charset="0"/>
                </a:rPr>
                <a:t>Е</a:t>
              </a:r>
            </a:p>
          </p:txBody>
        </p:sp>
        <p:sp>
          <p:nvSpPr>
            <p:cNvPr id="31756" name="Rectangle 27"/>
            <p:cNvSpPr>
              <a:spLocks noChangeArrowheads="1"/>
            </p:cNvSpPr>
            <p:nvPr/>
          </p:nvSpPr>
          <p:spPr bwMode="auto">
            <a:xfrm>
              <a:off x="7858125" y="2071688"/>
              <a:ext cx="428625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latin typeface="Franklin Gothic Book" pitchFamily="34" charset="0"/>
                </a:rPr>
                <a:t>C</a:t>
              </a:r>
              <a:endParaRPr lang="ru-RU" sz="2400">
                <a:latin typeface="Franklin Gothic Book" pitchFamily="34" charset="0"/>
              </a:endParaRPr>
            </a:p>
          </p:txBody>
        </p:sp>
        <p:sp>
          <p:nvSpPr>
            <p:cNvPr id="31757" name="Arc 28"/>
            <p:cNvSpPr>
              <a:spLocks/>
            </p:cNvSpPr>
            <p:nvPr/>
          </p:nvSpPr>
          <p:spPr bwMode="auto">
            <a:xfrm>
              <a:off x="1928813" y="5357813"/>
              <a:ext cx="303212" cy="436562"/>
            </a:xfrm>
            <a:custGeom>
              <a:avLst/>
              <a:gdLst>
                <a:gd name="T0" fmla="*/ 0 w 21600"/>
                <a:gd name="T1" fmla="*/ 0 h 28801"/>
                <a:gd name="T2" fmla="*/ 2147483647 w 21600"/>
                <a:gd name="T3" fmla="*/ 2147483647 h 28801"/>
                <a:gd name="T4" fmla="*/ 0 w 21600"/>
                <a:gd name="T5" fmla="*/ 2147483647 h 28801"/>
                <a:gd name="T6" fmla="*/ 0 60000 65536"/>
                <a:gd name="T7" fmla="*/ 0 60000 65536"/>
                <a:gd name="T8" fmla="*/ 0 60000 65536"/>
                <a:gd name="T9" fmla="*/ 0 w 21600"/>
                <a:gd name="T10" fmla="*/ 0 h 28801"/>
                <a:gd name="T11" fmla="*/ 21600 w 21600"/>
                <a:gd name="T12" fmla="*/ 28801 h 288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880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053"/>
                    <a:pt x="21182" y="26488"/>
                    <a:pt x="20364" y="28801"/>
                  </a:cubicBezTo>
                </a:path>
                <a:path w="21600" h="2880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053"/>
                    <a:pt x="21182" y="26488"/>
                    <a:pt x="20364" y="2880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8" name="Text Box 29"/>
            <p:cNvSpPr txBox="1">
              <a:spLocks noChangeArrowheads="1"/>
            </p:cNvSpPr>
            <p:nvPr/>
          </p:nvSpPr>
          <p:spPr bwMode="auto">
            <a:xfrm>
              <a:off x="2214563" y="5143500"/>
              <a:ext cx="989012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>
                  <a:latin typeface="Franklin Gothic Book" pitchFamily="34" charset="0"/>
                </a:rPr>
                <a:t>30</a:t>
              </a:r>
              <a:r>
                <a:rPr lang="en-US" sz="2800">
                  <a:latin typeface="Franklin Gothic Book" pitchFamily="34" charset="0"/>
                  <a:cs typeface="Arial" charset="0"/>
                </a:rPr>
                <a:t>°</a:t>
              </a:r>
            </a:p>
          </p:txBody>
        </p:sp>
        <p:sp>
          <p:nvSpPr>
            <p:cNvPr id="31759" name="Rectangle 31"/>
            <p:cNvSpPr>
              <a:spLocks noChangeArrowheads="1"/>
            </p:cNvSpPr>
            <p:nvPr/>
          </p:nvSpPr>
          <p:spPr bwMode="auto">
            <a:xfrm>
              <a:off x="5143500" y="285750"/>
              <a:ext cx="3600450" cy="1570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i="1">
                  <a:latin typeface="Franklin Gothic Book" pitchFamily="34" charset="0"/>
                </a:rPr>
                <a:t>Дано: </a:t>
              </a:r>
              <a:r>
                <a:rPr lang="en-US" sz="3200" i="1">
                  <a:latin typeface="Franklin Gothic Book" pitchFamily="34" charset="0"/>
                </a:rPr>
                <a:t>ABCD</a:t>
              </a:r>
              <a:r>
                <a:rPr lang="ru-RU" sz="3200" i="1">
                  <a:latin typeface="Franklin Gothic Book" pitchFamily="34" charset="0"/>
                </a:rPr>
                <a:t> – параллелограмм </a:t>
              </a:r>
            </a:p>
            <a:p>
              <a:r>
                <a:rPr lang="ru-RU" sz="3200" i="1">
                  <a:latin typeface="Franklin Gothic Book" pitchFamily="34" charset="0"/>
                </a:rPr>
                <a:t>Найти: </a:t>
              </a:r>
              <a:r>
                <a:rPr lang="ru-RU" sz="3200">
                  <a:latin typeface="Franklin Gothic Book" pitchFamily="34" charset="0"/>
                  <a:sym typeface="Symbol" pitchFamily="18" charset="2"/>
                </a:rPr>
                <a:t></a:t>
              </a:r>
              <a:r>
                <a:rPr lang="en-US" sz="3200">
                  <a:latin typeface="Franklin Gothic Book" pitchFamily="34" charset="0"/>
                  <a:sym typeface="Symbol" pitchFamily="18" charset="2"/>
                </a:rPr>
                <a:t>C</a:t>
              </a:r>
              <a:r>
                <a:rPr lang="ru-RU" sz="3200">
                  <a:latin typeface="Franklin Gothic Book" pitchFamily="34" charset="0"/>
                  <a:sym typeface="Symbol" pitchFamily="18" charset="2"/>
                </a:rPr>
                <a:t> и </a:t>
              </a:r>
              <a:r>
                <a:rPr lang="en-US" sz="3200" i="1">
                  <a:latin typeface="Franklin Gothic Book" pitchFamily="34" charset="0"/>
                </a:rPr>
                <a:t>D</a:t>
              </a:r>
              <a:endParaRPr lang="ru-RU" sz="3200">
                <a:latin typeface="Franklin Gothic Book" pitchFamily="34" charset="0"/>
                <a:sym typeface="Symbol" pitchFamily="18" charset="2"/>
              </a:endParaRPr>
            </a:p>
          </p:txBody>
        </p:sp>
        <p:sp>
          <p:nvSpPr>
            <p:cNvPr id="31760" name="Line 13"/>
            <p:cNvSpPr>
              <a:spLocks noChangeShapeType="1"/>
            </p:cNvSpPr>
            <p:nvPr/>
          </p:nvSpPr>
          <p:spPr bwMode="auto">
            <a:xfrm flipV="1">
              <a:off x="1143000" y="2428875"/>
              <a:ext cx="6000750" cy="3357563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428875" y="3429000"/>
              <a:ext cx="357188" cy="214313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357438" y="3571875"/>
              <a:ext cx="357187" cy="214313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4322763" y="2463800"/>
              <a:ext cx="357188" cy="1587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4537075" y="2463800"/>
              <a:ext cx="357188" cy="1588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27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2484438" y="22764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078" name="Text Box 8"/>
          <p:cNvSpPr txBox="1">
            <a:spLocks noChangeArrowheads="1"/>
          </p:cNvSpPr>
          <p:nvPr/>
        </p:nvSpPr>
        <p:spPr bwMode="auto">
          <a:xfrm>
            <a:off x="2411413" y="55895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8316913" y="22764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080" name="Text Box 10"/>
          <p:cNvSpPr txBox="1">
            <a:spLocks noChangeArrowheads="1"/>
          </p:cNvSpPr>
          <p:nvPr/>
        </p:nvSpPr>
        <p:spPr bwMode="auto">
          <a:xfrm>
            <a:off x="8388350" y="56610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081" name="AutoShape 1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3082" name="Rectangle 20"/>
          <p:cNvSpPr>
            <a:spLocks noChangeArrowheads="1"/>
          </p:cNvSpPr>
          <p:nvPr/>
        </p:nvSpPr>
        <p:spPr bwMode="auto">
          <a:xfrm>
            <a:off x="2771775" y="2781300"/>
            <a:ext cx="5688013" cy="3024188"/>
          </a:xfrm>
          <a:prstGeom prst="rect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3083" name="Freeform 21"/>
          <p:cNvSpPr>
            <a:spLocks/>
          </p:cNvSpPr>
          <p:nvPr/>
        </p:nvSpPr>
        <p:spPr bwMode="auto">
          <a:xfrm>
            <a:off x="2755900" y="2755900"/>
            <a:ext cx="5715000" cy="3052763"/>
          </a:xfrm>
          <a:custGeom>
            <a:avLst/>
            <a:gdLst>
              <a:gd name="T0" fmla="*/ 0 w 3600"/>
              <a:gd name="T1" fmla="*/ 0 h 1923"/>
              <a:gd name="T2" fmla="*/ 5715000 w 3600"/>
              <a:gd name="T3" fmla="*/ 3052763 h 1923"/>
              <a:gd name="T4" fmla="*/ 0 60000 65536"/>
              <a:gd name="T5" fmla="*/ 0 60000 65536"/>
              <a:gd name="T6" fmla="*/ 0 w 3600"/>
              <a:gd name="T7" fmla="*/ 0 h 1923"/>
              <a:gd name="T8" fmla="*/ 3600 w 3600"/>
              <a:gd name="T9" fmla="*/ 1923 h 192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00" h="1923">
                <a:moveTo>
                  <a:pt x="0" y="0"/>
                </a:moveTo>
                <a:lnTo>
                  <a:pt x="3600" y="1923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4" name="Freeform 22"/>
          <p:cNvSpPr>
            <a:spLocks/>
          </p:cNvSpPr>
          <p:nvPr/>
        </p:nvSpPr>
        <p:spPr bwMode="auto">
          <a:xfrm>
            <a:off x="2755900" y="2797175"/>
            <a:ext cx="5689600" cy="2971800"/>
          </a:xfrm>
          <a:custGeom>
            <a:avLst/>
            <a:gdLst>
              <a:gd name="T0" fmla="*/ 5689600 w 3584"/>
              <a:gd name="T1" fmla="*/ 0 h 1872"/>
              <a:gd name="T2" fmla="*/ 0 w 3584"/>
              <a:gd name="T3" fmla="*/ 2971800 h 1872"/>
              <a:gd name="T4" fmla="*/ 0 60000 65536"/>
              <a:gd name="T5" fmla="*/ 0 60000 65536"/>
              <a:gd name="T6" fmla="*/ 0 w 3584"/>
              <a:gd name="T7" fmla="*/ 0 h 1872"/>
              <a:gd name="T8" fmla="*/ 3584 w 3584"/>
              <a:gd name="T9" fmla="*/ 1872 h 187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84" h="1872">
                <a:moveTo>
                  <a:pt x="3584" y="0"/>
                </a:moveTo>
                <a:lnTo>
                  <a:pt x="0" y="1872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5" name="Freeform 23"/>
          <p:cNvSpPr>
            <a:spLocks/>
          </p:cNvSpPr>
          <p:nvPr/>
        </p:nvSpPr>
        <p:spPr bwMode="auto">
          <a:xfrm>
            <a:off x="2782888" y="2755900"/>
            <a:ext cx="1292225" cy="2381250"/>
          </a:xfrm>
          <a:custGeom>
            <a:avLst/>
            <a:gdLst>
              <a:gd name="T0" fmla="*/ 0 w 814"/>
              <a:gd name="T1" fmla="*/ 0 h 1500"/>
              <a:gd name="T2" fmla="*/ 1292225 w 814"/>
              <a:gd name="T3" fmla="*/ 2381250 h 1500"/>
              <a:gd name="T4" fmla="*/ 0 60000 65536"/>
              <a:gd name="T5" fmla="*/ 0 60000 65536"/>
              <a:gd name="T6" fmla="*/ 0 w 814"/>
              <a:gd name="T7" fmla="*/ 0 h 1500"/>
              <a:gd name="T8" fmla="*/ 814 w 814"/>
              <a:gd name="T9" fmla="*/ 1500 h 15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4" h="1500">
                <a:moveTo>
                  <a:pt x="0" y="0"/>
                </a:moveTo>
                <a:lnTo>
                  <a:pt x="814" y="1500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6" name="Text Box 24"/>
          <p:cNvSpPr txBox="1">
            <a:spLocks noChangeArrowheads="1"/>
          </p:cNvSpPr>
          <p:nvPr/>
        </p:nvSpPr>
        <p:spPr bwMode="auto">
          <a:xfrm>
            <a:off x="5364163" y="43656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E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087" name="Text Box 25"/>
          <p:cNvSpPr txBox="1">
            <a:spLocks noChangeArrowheads="1"/>
          </p:cNvSpPr>
          <p:nvPr/>
        </p:nvSpPr>
        <p:spPr bwMode="auto">
          <a:xfrm>
            <a:off x="3924300" y="50133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F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088" name="Freeform 26"/>
          <p:cNvSpPr>
            <a:spLocks/>
          </p:cNvSpPr>
          <p:nvPr/>
        </p:nvSpPr>
        <p:spPr bwMode="auto">
          <a:xfrm rot="9122792">
            <a:off x="3924300" y="4724400"/>
            <a:ext cx="360363" cy="287338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87338 h 237"/>
              <a:gd name="T4" fmla="*/ 360363 w 212"/>
              <a:gd name="T5" fmla="*/ 287338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9" name="Freeform 27"/>
          <p:cNvSpPr>
            <a:spLocks/>
          </p:cNvSpPr>
          <p:nvPr/>
        </p:nvSpPr>
        <p:spPr bwMode="auto">
          <a:xfrm rot="-6459053">
            <a:off x="5041106" y="4183857"/>
            <a:ext cx="358775" cy="144462"/>
          </a:xfrm>
          <a:custGeom>
            <a:avLst/>
            <a:gdLst>
              <a:gd name="T0" fmla="*/ 0 w 455"/>
              <a:gd name="T1" fmla="*/ 3492 h 331"/>
              <a:gd name="T2" fmla="*/ 111181 w 455"/>
              <a:gd name="T3" fmla="*/ 3928 h 331"/>
              <a:gd name="T4" fmla="*/ 211322 w 455"/>
              <a:gd name="T5" fmla="*/ 26186 h 331"/>
              <a:gd name="T6" fmla="*/ 305156 w 455"/>
              <a:gd name="T7" fmla="*/ 81614 h 331"/>
              <a:gd name="T8" fmla="*/ 358775 w 455"/>
              <a:gd name="T9" fmla="*/ 144462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0" name="Text Box 28"/>
          <p:cNvSpPr txBox="1">
            <a:spLocks noChangeArrowheads="1"/>
          </p:cNvSpPr>
          <p:nvPr/>
        </p:nvSpPr>
        <p:spPr bwMode="auto">
          <a:xfrm>
            <a:off x="4500563" y="4005263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40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30749" name="Text Box 29"/>
          <p:cNvSpPr txBox="1">
            <a:spLocks noChangeArrowheads="1"/>
          </p:cNvSpPr>
          <p:nvPr/>
        </p:nvSpPr>
        <p:spPr bwMode="auto">
          <a:xfrm>
            <a:off x="2771775" y="3429000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30750" name="AutoShape 30"/>
          <p:cNvSpPr>
            <a:spLocks noChangeArrowheads="1"/>
          </p:cNvSpPr>
          <p:nvPr/>
        </p:nvSpPr>
        <p:spPr bwMode="auto">
          <a:xfrm rot="4967776" flipH="1">
            <a:off x="2847182" y="3282156"/>
            <a:ext cx="144462" cy="295275"/>
          </a:xfrm>
          <a:prstGeom prst="moon">
            <a:avLst>
              <a:gd name="adj" fmla="val 2425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3093" name="Rectangle 31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059113" y="188913"/>
            <a:ext cx="5256212" cy="792162"/>
            <a:chOff x="1837" y="799"/>
            <a:chExt cx="3311" cy="499"/>
          </a:xfrm>
        </p:grpSpPr>
        <p:sp>
          <p:nvSpPr>
            <p:cNvPr id="3098" name="Rectangle 33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3075" name="Object 3"/>
            <p:cNvGraphicFramePr>
              <a:graphicFrameLocks noChangeAspect="1"/>
            </p:cNvGraphicFramePr>
            <p:nvPr/>
          </p:nvGraphicFramePr>
          <p:xfrm>
            <a:off x="1962" y="890"/>
            <a:ext cx="3108" cy="399"/>
          </p:xfrm>
          <a:graphic>
            <a:graphicData uri="http://schemas.openxmlformats.org/presentationml/2006/ole">
              <p:oleObj spid="_x0000_s3075" name="Формула" r:id="rId4" imgW="1562040" imgH="203040" progId="Equation.3">
                <p:embed/>
              </p:oleObj>
            </a:graphicData>
          </a:graphic>
        </p:graphicFrame>
      </p:grpSp>
      <p:sp>
        <p:nvSpPr>
          <p:cNvPr id="3095" name="Rectangle 35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468313" y="1268413"/>
            <a:ext cx="5256212" cy="792162"/>
            <a:chOff x="1837" y="799"/>
            <a:chExt cx="3311" cy="499"/>
          </a:xfrm>
        </p:grpSpPr>
        <p:sp>
          <p:nvSpPr>
            <p:cNvPr id="3097" name="Rectangle 3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3074" name="Object 2"/>
            <p:cNvGraphicFramePr>
              <a:graphicFrameLocks noChangeAspect="1"/>
            </p:cNvGraphicFramePr>
            <p:nvPr/>
          </p:nvGraphicFramePr>
          <p:xfrm>
            <a:off x="3061" y="927"/>
            <a:ext cx="908" cy="324"/>
          </p:xfrm>
          <a:graphic>
            <a:graphicData uri="http://schemas.openxmlformats.org/presentationml/2006/ole">
              <p:oleObj spid="_x0000_s3074" name="Формула" r:id="rId5" imgW="457200" imgH="1648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/>
      <p:bldP spid="307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34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4101" name="AutoShape 1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02" name="Text Box 19"/>
          <p:cNvSpPr txBox="1">
            <a:spLocks noChangeArrowheads="1"/>
          </p:cNvSpPr>
          <p:nvPr/>
        </p:nvSpPr>
        <p:spPr bwMode="auto">
          <a:xfrm>
            <a:off x="2339975" y="594995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4103" name="Text Box 20"/>
          <p:cNvSpPr txBox="1">
            <a:spLocks noChangeArrowheads="1"/>
          </p:cNvSpPr>
          <p:nvPr/>
        </p:nvSpPr>
        <p:spPr bwMode="auto">
          <a:xfrm>
            <a:off x="3635375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04" name="Text Box 21"/>
          <p:cNvSpPr txBox="1">
            <a:spLocks noChangeArrowheads="1"/>
          </p:cNvSpPr>
          <p:nvPr/>
        </p:nvSpPr>
        <p:spPr bwMode="auto">
          <a:xfrm>
            <a:off x="7740650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05" name="Text Box 22"/>
          <p:cNvSpPr txBox="1">
            <a:spLocks noChangeArrowheads="1"/>
          </p:cNvSpPr>
          <p:nvPr/>
        </p:nvSpPr>
        <p:spPr bwMode="auto">
          <a:xfrm>
            <a:off x="6372225" y="594995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06" name="AutoShape 23"/>
          <p:cNvSpPr>
            <a:spLocks noChangeArrowheads="1"/>
          </p:cNvSpPr>
          <p:nvPr/>
        </p:nvSpPr>
        <p:spPr bwMode="auto">
          <a:xfrm rot="2125144" flipH="1">
            <a:off x="4572000" y="2708275"/>
            <a:ext cx="284163" cy="625475"/>
          </a:xfrm>
          <a:prstGeom prst="moon">
            <a:avLst>
              <a:gd name="adj" fmla="val 22750"/>
            </a:avLst>
          </a:prstGeom>
          <a:solidFill>
            <a:srgbClr val="33339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07" name="AutoShape 24"/>
          <p:cNvSpPr>
            <a:spLocks noChangeArrowheads="1"/>
          </p:cNvSpPr>
          <p:nvPr/>
        </p:nvSpPr>
        <p:spPr bwMode="auto">
          <a:xfrm>
            <a:off x="2771775" y="2708275"/>
            <a:ext cx="4968875" cy="3254375"/>
          </a:xfrm>
          <a:prstGeom prst="parallelogram">
            <a:avLst>
              <a:gd name="adj" fmla="val 38171"/>
            </a:avLst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08" name="Freeform 25"/>
          <p:cNvSpPr>
            <a:spLocks/>
          </p:cNvSpPr>
          <p:nvPr/>
        </p:nvSpPr>
        <p:spPr bwMode="auto">
          <a:xfrm>
            <a:off x="4021138" y="2703513"/>
            <a:ext cx="2473325" cy="3252787"/>
          </a:xfrm>
          <a:custGeom>
            <a:avLst/>
            <a:gdLst>
              <a:gd name="T0" fmla="*/ 0 w 1558"/>
              <a:gd name="T1" fmla="*/ 0 h 2049"/>
              <a:gd name="T2" fmla="*/ 2473325 w 1558"/>
              <a:gd name="T3" fmla="*/ 3252787 h 2049"/>
              <a:gd name="T4" fmla="*/ 0 60000 65536"/>
              <a:gd name="T5" fmla="*/ 0 60000 65536"/>
              <a:gd name="T6" fmla="*/ 0 w 1558"/>
              <a:gd name="T7" fmla="*/ 0 h 2049"/>
              <a:gd name="T8" fmla="*/ 1558 w 1558"/>
              <a:gd name="T9" fmla="*/ 2049 h 204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58" h="2049">
                <a:moveTo>
                  <a:pt x="0" y="0"/>
                </a:moveTo>
                <a:lnTo>
                  <a:pt x="1558" y="2049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9" name="Text Box 26"/>
          <p:cNvSpPr txBox="1">
            <a:spLocks noChangeArrowheads="1"/>
          </p:cNvSpPr>
          <p:nvPr/>
        </p:nvSpPr>
        <p:spPr bwMode="auto">
          <a:xfrm>
            <a:off x="4787900" y="2924175"/>
            <a:ext cx="66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55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110" name="Text Box 28"/>
          <p:cNvSpPr txBox="1">
            <a:spLocks noChangeArrowheads="1"/>
          </p:cNvSpPr>
          <p:nvPr/>
        </p:nvSpPr>
        <p:spPr bwMode="auto">
          <a:xfrm>
            <a:off x="7380288" y="35734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E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7917" name="Text Box 29"/>
          <p:cNvSpPr txBox="1">
            <a:spLocks noChangeArrowheads="1"/>
          </p:cNvSpPr>
          <p:nvPr/>
        </p:nvSpPr>
        <p:spPr bwMode="auto">
          <a:xfrm>
            <a:off x="3348038" y="4797425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37919" name="AutoShape 31"/>
          <p:cNvSpPr>
            <a:spLocks noChangeArrowheads="1"/>
          </p:cNvSpPr>
          <p:nvPr/>
        </p:nvSpPr>
        <p:spPr bwMode="auto">
          <a:xfrm rot="20252490" flipH="1">
            <a:off x="3132138" y="5229225"/>
            <a:ext cx="360362" cy="650875"/>
          </a:xfrm>
          <a:prstGeom prst="moon">
            <a:avLst>
              <a:gd name="adj" fmla="val 2425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113" name="Rectangle 32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2124075" y="188913"/>
            <a:ext cx="5256213" cy="792162"/>
            <a:chOff x="1837" y="799"/>
            <a:chExt cx="3311" cy="499"/>
          </a:xfrm>
        </p:grpSpPr>
        <p:sp>
          <p:nvSpPr>
            <p:cNvPr id="4118" name="Rectangle 34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099" name="Object 3"/>
            <p:cNvGraphicFramePr>
              <a:graphicFrameLocks noChangeAspect="1"/>
            </p:cNvGraphicFramePr>
            <p:nvPr/>
          </p:nvGraphicFramePr>
          <p:xfrm>
            <a:off x="2568" y="890"/>
            <a:ext cx="1895" cy="399"/>
          </p:xfrm>
          <a:graphic>
            <a:graphicData uri="http://schemas.openxmlformats.org/presentationml/2006/ole">
              <p:oleObj spid="_x0000_s4099" name="Формула" r:id="rId4" imgW="952200" imgH="203040" progId="Equation.3">
                <p:embed/>
              </p:oleObj>
            </a:graphicData>
          </a:graphic>
        </p:graphicFrame>
      </p:grpSp>
      <p:sp>
        <p:nvSpPr>
          <p:cNvPr id="4115" name="Rectangle 36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539750" y="1196975"/>
            <a:ext cx="5256213" cy="792163"/>
            <a:chOff x="1837" y="799"/>
            <a:chExt cx="3311" cy="499"/>
          </a:xfrm>
        </p:grpSpPr>
        <p:sp>
          <p:nvSpPr>
            <p:cNvPr id="4117" name="Rectangle 38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098" name="Object 2"/>
            <p:cNvGraphicFramePr>
              <a:graphicFrameLocks noChangeAspect="1"/>
            </p:cNvGraphicFramePr>
            <p:nvPr/>
          </p:nvGraphicFramePr>
          <p:xfrm>
            <a:off x="3060" y="926"/>
            <a:ext cx="909" cy="325"/>
          </p:xfrm>
          <a:graphic>
            <a:graphicData uri="http://schemas.openxmlformats.org/presentationml/2006/ole">
              <p:oleObj spid="_x0000_s4098" name="Формула" r:id="rId5" imgW="457200" imgH="1648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7" grpId="0"/>
      <p:bldP spid="379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36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5126" name="AutoShape 2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5127" name="Rectangle 29"/>
          <p:cNvSpPr>
            <a:spLocks noChangeArrowheads="1"/>
          </p:cNvSpPr>
          <p:nvPr/>
        </p:nvSpPr>
        <p:spPr bwMode="auto">
          <a:xfrm>
            <a:off x="3635375" y="2205038"/>
            <a:ext cx="4033838" cy="4033837"/>
          </a:xfrm>
          <a:prstGeom prst="rect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5128" name="Rectangle 30"/>
          <p:cNvSpPr>
            <a:spLocks noChangeArrowheads="1"/>
          </p:cNvSpPr>
          <p:nvPr/>
        </p:nvSpPr>
        <p:spPr bwMode="auto">
          <a:xfrm rot="1483521">
            <a:off x="4135438" y="2708275"/>
            <a:ext cx="3019425" cy="3006725"/>
          </a:xfrm>
          <a:prstGeom prst="rect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5129" name="Text Box 31"/>
          <p:cNvSpPr txBox="1">
            <a:spLocks noChangeArrowheads="1"/>
          </p:cNvSpPr>
          <p:nvPr/>
        </p:nvSpPr>
        <p:spPr bwMode="auto">
          <a:xfrm>
            <a:off x="7667625" y="17732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130" name="Text Box 32"/>
          <p:cNvSpPr txBox="1">
            <a:spLocks noChangeArrowheads="1"/>
          </p:cNvSpPr>
          <p:nvPr/>
        </p:nvSpPr>
        <p:spPr bwMode="auto">
          <a:xfrm>
            <a:off x="7740650" y="32845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N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131" name="Text Box 33"/>
          <p:cNvSpPr txBox="1">
            <a:spLocks noChangeArrowheads="1"/>
          </p:cNvSpPr>
          <p:nvPr/>
        </p:nvSpPr>
        <p:spPr bwMode="auto">
          <a:xfrm>
            <a:off x="3203575" y="191611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132" name="Text Box 34"/>
          <p:cNvSpPr txBox="1">
            <a:spLocks noChangeArrowheads="1"/>
          </p:cNvSpPr>
          <p:nvPr/>
        </p:nvSpPr>
        <p:spPr bwMode="auto">
          <a:xfrm>
            <a:off x="3203575" y="47244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P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133" name="Text Box 35"/>
          <p:cNvSpPr txBox="1">
            <a:spLocks noChangeArrowheads="1"/>
          </p:cNvSpPr>
          <p:nvPr/>
        </p:nvSpPr>
        <p:spPr bwMode="auto">
          <a:xfrm>
            <a:off x="3275013" y="616585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A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134" name="Text Box 36"/>
          <p:cNvSpPr txBox="1">
            <a:spLocks noChangeArrowheads="1"/>
          </p:cNvSpPr>
          <p:nvPr/>
        </p:nvSpPr>
        <p:spPr bwMode="auto">
          <a:xfrm>
            <a:off x="7667625" y="60928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135" name="Text Box 37"/>
          <p:cNvSpPr txBox="1">
            <a:spLocks noChangeArrowheads="1"/>
          </p:cNvSpPr>
          <p:nvPr/>
        </p:nvSpPr>
        <p:spPr bwMode="auto">
          <a:xfrm>
            <a:off x="4643438" y="1700213"/>
            <a:ext cx="50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M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5136" name="Text Box 38"/>
          <p:cNvSpPr txBox="1">
            <a:spLocks noChangeArrowheads="1"/>
          </p:cNvSpPr>
          <p:nvPr/>
        </p:nvSpPr>
        <p:spPr bwMode="auto">
          <a:xfrm>
            <a:off x="6156325" y="616585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K</a:t>
            </a:r>
            <a:endParaRPr lang="ru-RU" sz="2800" b="1" i="1">
              <a:latin typeface="Times New Roman" pitchFamily="18" charset="0"/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2555875" y="188913"/>
            <a:ext cx="5256213" cy="792162"/>
            <a:chOff x="1837" y="799"/>
            <a:chExt cx="3311" cy="499"/>
          </a:xfrm>
        </p:grpSpPr>
        <p:sp>
          <p:nvSpPr>
            <p:cNvPr id="5149" name="Rectangle 4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5124" name="Object 4"/>
            <p:cNvGraphicFramePr>
              <a:graphicFrameLocks noChangeAspect="1"/>
            </p:cNvGraphicFramePr>
            <p:nvPr/>
          </p:nvGraphicFramePr>
          <p:xfrm>
            <a:off x="2366" y="890"/>
            <a:ext cx="2300" cy="399"/>
          </p:xfrm>
          <a:graphic>
            <a:graphicData uri="http://schemas.openxmlformats.org/presentationml/2006/ole">
              <p:oleObj spid="_x0000_s5124" name="Формула" r:id="rId4" imgW="1155600" imgH="203040" progId="Equation.3">
                <p:embed/>
              </p:oleObj>
            </a:graphicData>
          </a:graphic>
        </p:graphicFrame>
      </p:grpSp>
      <p:sp>
        <p:nvSpPr>
          <p:cNvPr id="5138" name="Rectangle 42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2771775" y="692150"/>
            <a:ext cx="5256213" cy="838200"/>
            <a:chOff x="1837" y="799"/>
            <a:chExt cx="3311" cy="528"/>
          </a:xfrm>
        </p:grpSpPr>
        <p:sp>
          <p:nvSpPr>
            <p:cNvPr id="5148" name="Rectangle 44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5123" name="Object 3"/>
            <p:cNvGraphicFramePr>
              <a:graphicFrameLocks noChangeAspect="1"/>
            </p:cNvGraphicFramePr>
            <p:nvPr/>
          </p:nvGraphicFramePr>
          <p:xfrm>
            <a:off x="2240" y="853"/>
            <a:ext cx="2553" cy="474"/>
          </p:xfrm>
          <a:graphic>
            <a:graphicData uri="http://schemas.openxmlformats.org/presentationml/2006/ole">
              <p:oleObj spid="_x0000_s5123" name="Формула" r:id="rId5" imgW="1282680" imgH="241200" progId="Equation.3">
                <p:embed/>
              </p:oleObj>
            </a:graphicData>
          </a:graphic>
        </p:graphicFrame>
      </p:grp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179388" y="1196975"/>
            <a:ext cx="5256212" cy="817563"/>
            <a:chOff x="1837" y="799"/>
            <a:chExt cx="3311" cy="515"/>
          </a:xfrm>
        </p:grpSpPr>
        <p:sp>
          <p:nvSpPr>
            <p:cNvPr id="5147" name="Rectangle 4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5122" name="Object 2"/>
            <p:cNvGraphicFramePr>
              <a:graphicFrameLocks noChangeAspect="1"/>
            </p:cNvGraphicFramePr>
            <p:nvPr/>
          </p:nvGraphicFramePr>
          <p:xfrm>
            <a:off x="3149" y="865"/>
            <a:ext cx="732" cy="449"/>
          </p:xfrm>
          <a:graphic>
            <a:graphicData uri="http://schemas.openxmlformats.org/presentationml/2006/ole">
              <p:oleObj spid="_x0000_s5122" name="Формула" r:id="rId6" imgW="368280" imgH="228600" progId="Equation.3">
                <p:embed/>
              </p:oleObj>
            </a:graphicData>
          </a:graphic>
        </p:graphicFrame>
      </p:grpSp>
      <p:sp>
        <p:nvSpPr>
          <p:cNvPr id="5141" name="Rectangle 49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sp>
        <p:nvSpPr>
          <p:cNvPr id="5142" name="Freeform 50"/>
          <p:cNvSpPr>
            <a:spLocks/>
          </p:cNvSpPr>
          <p:nvPr/>
        </p:nvSpPr>
        <p:spPr bwMode="auto">
          <a:xfrm>
            <a:off x="4140200" y="2060575"/>
            <a:ext cx="14288" cy="315913"/>
          </a:xfrm>
          <a:custGeom>
            <a:avLst/>
            <a:gdLst>
              <a:gd name="T0" fmla="*/ 0 w 9"/>
              <a:gd name="T1" fmla="*/ 0 h 199"/>
              <a:gd name="T2" fmla="*/ 14288 w 9"/>
              <a:gd name="T3" fmla="*/ 315913 h 199"/>
              <a:gd name="T4" fmla="*/ 0 60000 65536"/>
              <a:gd name="T5" fmla="*/ 0 60000 65536"/>
              <a:gd name="T6" fmla="*/ 0 w 9"/>
              <a:gd name="T7" fmla="*/ 0 h 199"/>
              <a:gd name="T8" fmla="*/ 9 w 9"/>
              <a:gd name="T9" fmla="*/ 199 h 19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199">
                <a:moveTo>
                  <a:pt x="0" y="0"/>
                </a:moveTo>
                <a:lnTo>
                  <a:pt x="9" y="199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3" name="Freeform 51"/>
          <p:cNvSpPr>
            <a:spLocks/>
          </p:cNvSpPr>
          <p:nvPr/>
        </p:nvSpPr>
        <p:spPr bwMode="auto">
          <a:xfrm>
            <a:off x="7019925" y="6092825"/>
            <a:ext cx="14288" cy="315913"/>
          </a:xfrm>
          <a:custGeom>
            <a:avLst/>
            <a:gdLst>
              <a:gd name="T0" fmla="*/ 0 w 9"/>
              <a:gd name="T1" fmla="*/ 0 h 199"/>
              <a:gd name="T2" fmla="*/ 14288 w 9"/>
              <a:gd name="T3" fmla="*/ 315913 h 199"/>
              <a:gd name="T4" fmla="*/ 0 60000 65536"/>
              <a:gd name="T5" fmla="*/ 0 60000 65536"/>
              <a:gd name="T6" fmla="*/ 0 w 9"/>
              <a:gd name="T7" fmla="*/ 0 h 199"/>
              <a:gd name="T8" fmla="*/ 9 w 9"/>
              <a:gd name="T9" fmla="*/ 199 h 19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199">
                <a:moveTo>
                  <a:pt x="0" y="0"/>
                </a:moveTo>
                <a:lnTo>
                  <a:pt x="9" y="199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4" name="Line 52"/>
          <p:cNvSpPr>
            <a:spLocks noChangeShapeType="1"/>
          </p:cNvSpPr>
          <p:nvPr/>
        </p:nvSpPr>
        <p:spPr bwMode="auto">
          <a:xfrm>
            <a:off x="3492500" y="5661025"/>
            <a:ext cx="2159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5" name="Line 53"/>
          <p:cNvSpPr>
            <a:spLocks noChangeShapeType="1"/>
          </p:cNvSpPr>
          <p:nvPr/>
        </p:nvSpPr>
        <p:spPr bwMode="auto">
          <a:xfrm>
            <a:off x="7524750" y="2708275"/>
            <a:ext cx="2159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90" name="Rectangle 54"/>
          <p:cNvSpPr>
            <a:spLocks noChangeArrowheads="1"/>
          </p:cNvSpPr>
          <p:nvPr/>
        </p:nvSpPr>
        <p:spPr bwMode="auto">
          <a:xfrm>
            <a:off x="3635375" y="2205038"/>
            <a:ext cx="4033838" cy="4033837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9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Группа 24"/>
          <p:cNvGrpSpPr>
            <a:grpSpLocks/>
          </p:cNvGrpSpPr>
          <p:nvPr/>
        </p:nvGrpSpPr>
        <p:grpSpPr bwMode="auto">
          <a:xfrm>
            <a:off x="1692275" y="3429000"/>
            <a:ext cx="5911850" cy="2997200"/>
            <a:chOff x="1755240" y="3643314"/>
            <a:chExt cx="6038196" cy="3214686"/>
          </a:xfrm>
        </p:grpSpPr>
        <p:grpSp>
          <p:nvGrpSpPr>
            <p:cNvPr id="16396" name="Группа 22"/>
            <p:cNvGrpSpPr>
              <a:grpSpLocks/>
            </p:cNvGrpSpPr>
            <p:nvPr/>
          </p:nvGrpSpPr>
          <p:grpSpPr bwMode="auto">
            <a:xfrm>
              <a:off x="1755240" y="3643314"/>
              <a:ext cx="1888066" cy="2857496"/>
              <a:chOff x="1643042" y="3786190"/>
              <a:chExt cx="1888066" cy="2857496"/>
            </a:xfrm>
          </p:grpSpPr>
          <p:pic>
            <p:nvPicPr>
              <p:cNvPr id="16403" name="Picture 5" descr="C:\Users\Марина\Desktop\ребус\ребус\ква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928794" y="4572008"/>
                <a:ext cx="1602314" cy="20716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6404" name="Группа 17"/>
              <p:cNvGrpSpPr>
                <a:grpSpLocks/>
              </p:cNvGrpSpPr>
              <p:nvPr/>
            </p:nvGrpSpPr>
            <p:grpSpPr bwMode="auto">
              <a:xfrm>
                <a:off x="1643042" y="3786190"/>
                <a:ext cx="1071570" cy="1357322"/>
                <a:chOff x="1643042" y="3786190"/>
                <a:chExt cx="1071570" cy="1357322"/>
              </a:xfrm>
            </p:grpSpPr>
            <p:sp>
              <p:nvSpPr>
                <p:cNvPr id="15" name="Выноска-облако 14"/>
                <p:cNvSpPr/>
                <p:nvPr/>
              </p:nvSpPr>
              <p:spPr>
                <a:xfrm flipH="1">
                  <a:off x="1643042" y="3786190"/>
                  <a:ext cx="1071764" cy="1357047"/>
                </a:xfrm>
                <a:prstGeom prst="cloudCallou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6406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1857356" y="3857628"/>
                  <a:ext cx="612668" cy="120032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ru-RU" sz="7200">
                      <a:latin typeface="Calibri" pitchFamily="34" charset="0"/>
                    </a:rPr>
                    <a:t>?</a:t>
                  </a:r>
                </a:p>
              </p:txBody>
            </p:sp>
          </p:grpSp>
        </p:grpSp>
        <p:grpSp>
          <p:nvGrpSpPr>
            <p:cNvPr id="16397" name="Группа 21"/>
            <p:cNvGrpSpPr>
              <a:grpSpLocks/>
            </p:cNvGrpSpPr>
            <p:nvPr/>
          </p:nvGrpSpPr>
          <p:grpSpPr bwMode="auto">
            <a:xfrm>
              <a:off x="6000760" y="3659667"/>
              <a:ext cx="1792676" cy="3198333"/>
              <a:chOff x="3571868" y="3643314"/>
              <a:chExt cx="1792676" cy="3198333"/>
            </a:xfrm>
          </p:grpSpPr>
          <p:pic>
            <p:nvPicPr>
              <p:cNvPr id="16399" name="Picture 7" descr="C:\Users\Марина\Desktop\ребус\брат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57620" y="4143380"/>
                <a:ext cx="1506924" cy="1935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00" name="TextBox 18"/>
              <p:cNvSpPr txBox="1">
                <a:spLocks noChangeArrowheads="1"/>
              </p:cNvSpPr>
              <p:nvPr/>
            </p:nvSpPr>
            <p:spPr bwMode="auto">
              <a:xfrm>
                <a:off x="3571868" y="6000768"/>
                <a:ext cx="117692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 b="1">
                    <a:latin typeface="Calibri" pitchFamily="34" charset="0"/>
                  </a:rPr>
                  <a:t>сестра</a:t>
                </a:r>
              </a:p>
            </p:txBody>
          </p:sp>
          <p:sp>
            <p:nvSpPr>
              <p:cNvPr id="16401" name="TextBox 19"/>
              <p:cNvSpPr txBox="1">
                <a:spLocks noChangeArrowheads="1"/>
              </p:cNvSpPr>
              <p:nvPr/>
            </p:nvSpPr>
            <p:spPr bwMode="auto">
              <a:xfrm>
                <a:off x="4714876" y="6072206"/>
                <a:ext cx="445956" cy="769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4400" b="1">
                    <a:latin typeface="Calibri" pitchFamily="34" charset="0"/>
                  </a:rPr>
                  <a:t>?</a:t>
                </a:r>
              </a:p>
            </p:txBody>
          </p:sp>
          <p:sp>
            <p:nvSpPr>
              <p:cNvPr id="16402" name="TextBox 20"/>
              <p:cNvSpPr txBox="1">
                <a:spLocks noChangeArrowheads="1"/>
              </p:cNvSpPr>
              <p:nvPr/>
            </p:nvSpPr>
            <p:spPr bwMode="auto">
              <a:xfrm>
                <a:off x="4429124" y="3643314"/>
                <a:ext cx="423514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7200" b="1">
                    <a:latin typeface="Calibri" pitchFamily="34" charset="0"/>
                  </a:rPr>
                  <a:t>‘</a:t>
                </a:r>
                <a:endParaRPr lang="ru-RU" sz="7200" b="1">
                  <a:latin typeface="Calibri" pitchFamily="34" charset="0"/>
                </a:endParaRPr>
              </a:p>
            </p:txBody>
          </p:sp>
        </p:grpSp>
        <p:sp>
          <p:nvSpPr>
            <p:cNvPr id="16398" name="TextBox 23"/>
            <p:cNvSpPr txBox="1">
              <a:spLocks noChangeArrowheads="1"/>
            </p:cNvSpPr>
            <p:nvPr/>
          </p:nvSpPr>
          <p:spPr bwMode="auto">
            <a:xfrm>
              <a:off x="3786182" y="4929198"/>
              <a:ext cx="2116285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>
                  <a:latin typeface="Calibri" pitchFamily="34" charset="0"/>
                </a:rPr>
                <a:t>+ </a:t>
              </a:r>
              <a:r>
                <a:rPr lang="ru-RU" sz="7200">
                  <a:latin typeface="Calibri" pitchFamily="34" charset="0"/>
                </a:rPr>
                <a:t>Д +</a:t>
              </a:r>
            </a:p>
          </p:txBody>
        </p:sp>
      </p:grpSp>
      <p:grpSp>
        <p:nvGrpSpPr>
          <p:cNvPr id="16386" name="Группа 28"/>
          <p:cNvGrpSpPr>
            <a:grpSpLocks/>
          </p:cNvGrpSpPr>
          <p:nvPr/>
        </p:nvGrpSpPr>
        <p:grpSpPr bwMode="auto">
          <a:xfrm>
            <a:off x="684213" y="333375"/>
            <a:ext cx="7704137" cy="2159000"/>
            <a:chOff x="285720" y="500042"/>
            <a:chExt cx="9429816" cy="2725062"/>
          </a:xfrm>
        </p:grpSpPr>
        <p:pic>
          <p:nvPicPr>
            <p:cNvPr id="16387" name="Picture 3" descr="C:\Users\Марина\Desktop\ребус\аллея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14546" y="928670"/>
              <a:ext cx="2563461" cy="2296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8" name="Picture 4" descr="C:\Users\Марина\Desktop\ребус\ребус\лось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72066" y="1036650"/>
              <a:ext cx="1622637" cy="217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9" name="Picture 2" descr="C:\Users\Марина\Desktop\ребус\ребус\пар.jpg"/>
            <p:cNvPicPr>
              <a:picLocks noChangeAspect="1" noChangeArrowheads="1"/>
            </p:cNvPicPr>
            <p:nvPr/>
          </p:nvPicPr>
          <p:blipFill>
            <a:blip r:embed="rId6" cstate="print"/>
            <a:srcRect l="15125" r="24380"/>
            <a:stretch>
              <a:fillRect/>
            </a:stretch>
          </p:blipFill>
          <p:spPr bwMode="auto">
            <a:xfrm>
              <a:off x="285720" y="1428736"/>
              <a:ext cx="1428760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0" name="TextBox 6"/>
            <p:cNvSpPr txBox="1">
              <a:spLocks noChangeArrowheads="1"/>
            </p:cNvSpPr>
            <p:nvPr/>
          </p:nvSpPr>
          <p:spPr bwMode="auto">
            <a:xfrm>
              <a:off x="4286248" y="571480"/>
              <a:ext cx="785818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600">
                  <a:latin typeface="Calibri" pitchFamily="34" charset="0"/>
                </a:rPr>
                <a:t>‘</a:t>
              </a:r>
              <a:endParaRPr lang="ru-RU" sz="9600">
                <a:latin typeface="Calibri" pitchFamily="34" charset="0"/>
              </a:endParaRPr>
            </a:p>
          </p:txBody>
        </p:sp>
        <p:sp>
          <p:nvSpPr>
            <p:cNvPr id="16391" name="TextBox 8"/>
            <p:cNvSpPr txBox="1">
              <a:spLocks noChangeArrowheads="1"/>
            </p:cNvSpPr>
            <p:nvPr/>
          </p:nvSpPr>
          <p:spPr bwMode="auto">
            <a:xfrm>
              <a:off x="7072330" y="1500174"/>
              <a:ext cx="2643206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0">
                  <a:latin typeface="Calibri" pitchFamily="34" charset="0"/>
                </a:rPr>
                <a:t>1 </a:t>
              </a:r>
              <a:r>
                <a:rPr lang="ru-RU" sz="8000">
                  <a:latin typeface="Calibri" pitchFamily="34" charset="0"/>
                </a:rPr>
                <a:t>гр.</a:t>
              </a:r>
            </a:p>
          </p:txBody>
        </p:sp>
        <p:sp>
          <p:nvSpPr>
            <p:cNvPr id="16392" name="TextBox 15"/>
            <p:cNvSpPr txBox="1">
              <a:spLocks noChangeArrowheads="1"/>
            </p:cNvSpPr>
            <p:nvPr/>
          </p:nvSpPr>
          <p:spPr bwMode="auto">
            <a:xfrm>
              <a:off x="6500826" y="500042"/>
              <a:ext cx="785818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9600">
                  <a:latin typeface="Calibri" pitchFamily="34" charset="0"/>
                </a:rPr>
                <a:t>“</a:t>
              </a:r>
              <a:endParaRPr lang="ru-RU" sz="9600">
                <a:latin typeface="Calibri" pitchFamily="34" charset="0"/>
              </a:endParaRPr>
            </a:p>
          </p:txBody>
        </p:sp>
        <p:sp>
          <p:nvSpPr>
            <p:cNvPr id="16393" name="TextBox 25"/>
            <p:cNvSpPr txBox="1">
              <a:spLocks noChangeArrowheads="1"/>
            </p:cNvSpPr>
            <p:nvPr/>
          </p:nvSpPr>
          <p:spPr bwMode="auto">
            <a:xfrm>
              <a:off x="1785918" y="1571612"/>
              <a:ext cx="64472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>
                  <a:latin typeface="Calibri" pitchFamily="34" charset="0"/>
                </a:rPr>
                <a:t>+</a:t>
              </a:r>
              <a:endParaRPr lang="ru-RU" sz="7200">
                <a:latin typeface="Calibri" pitchFamily="34" charset="0"/>
              </a:endParaRPr>
            </a:p>
          </p:txBody>
        </p:sp>
        <p:sp>
          <p:nvSpPr>
            <p:cNvPr id="16394" name="TextBox 26"/>
            <p:cNvSpPr txBox="1">
              <a:spLocks noChangeArrowheads="1"/>
            </p:cNvSpPr>
            <p:nvPr/>
          </p:nvSpPr>
          <p:spPr bwMode="auto">
            <a:xfrm>
              <a:off x="4572000" y="1585729"/>
              <a:ext cx="64472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>
                  <a:latin typeface="Calibri" pitchFamily="34" charset="0"/>
                </a:rPr>
                <a:t>+</a:t>
              </a:r>
              <a:endParaRPr lang="ru-RU" sz="7200">
                <a:latin typeface="Calibri" pitchFamily="34" charset="0"/>
              </a:endParaRPr>
            </a:p>
          </p:txBody>
        </p:sp>
        <p:sp>
          <p:nvSpPr>
            <p:cNvPr id="16395" name="TextBox 27"/>
            <p:cNvSpPr txBox="1">
              <a:spLocks noChangeArrowheads="1"/>
            </p:cNvSpPr>
            <p:nvPr/>
          </p:nvSpPr>
          <p:spPr bwMode="auto">
            <a:xfrm>
              <a:off x="6429388" y="1571612"/>
              <a:ext cx="64472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>
                  <a:latin typeface="Calibri" pitchFamily="34" charset="0"/>
                </a:rPr>
                <a:t>+</a:t>
              </a:r>
              <a:endParaRPr lang="ru-RU" sz="720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latin typeface="Arial" charset="0"/>
              </a:rPr>
              <a:t>Сказка - вопрос</a:t>
            </a:r>
          </a:p>
        </p:txBody>
      </p:sp>
      <p:sp>
        <p:nvSpPr>
          <p:cNvPr id="38914" name="Rectangle 3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Arial" charset="0"/>
              </a:rPr>
              <a:t>Собрались все четырехугольники на лесной поляне и стали обсуждать вопрос о выборе короля. Долго спорили и никак не могли придти к единому мнению. И вот один старый параллелограмм сказал: «Давайте отправимся все в царство четырехугольников. Кто первым  дойдет, тот и будет королем». Все согласились. Рано утром отправились все в далекое путешествие. На пути путешественников повстречалась река, которая сказала: «Переплывут меня только те, у кого диагонали пересекаются и точкой пересечения делятся пополам». Часть четырехугольников остались на берегу, остальные благополучно переплыли и отправились дальше. На пути им встретилась высокая гора, которая сказала, что даст пройти только тем, у кого диагонали равны. Несколько путешественников остались у горы, остальные продолжили путь. Дошли до большого обрыва, где был узкий мост. Мост сказал, что пропустит тех, у кого диагонали пересекаются под прямым углом. По мосту прошел один четырехугольник, который первым добрался до царства и был провозглашен королем.</a:t>
            </a:r>
            <a:endParaRPr lang="en-US" sz="18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8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>
                <a:latin typeface="Arial" charset="0"/>
              </a:rPr>
              <a:t>Вопросы:</a:t>
            </a:r>
            <a:r>
              <a:rPr lang="ru-RU" sz="1800" smtClean="0">
                <a:latin typeface="Arial" charset="0"/>
              </a:rPr>
              <a:t> 1. Кто стал королем?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         2.    Кто был основным соперником?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>
                <a:latin typeface="Arial" charset="0"/>
              </a:rPr>
              <a:t>            3. Кто первым вышел из соревнования?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5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четырёхугольники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вокруг нас</a:t>
            </a:r>
          </a:p>
        </p:txBody>
      </p:sp>
      <p:pic>
        <p:nvPicPr>
          <p:cNvPr id="39938" name="Picture 10" descr="J0223767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1905000"/>
            <a:ext cx="2532063" cy="1981200"/>
          </a:xfrm>
        </p:spPr>
      </p:pic>
      <p:pic>
        <p:nvPicPr>
          <p:cNvPr id="39939" name="Picture 12" descr="J0285251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7400" y="2057400"/>
            <a:ext cx="2209800" cy="1752600"/>
          </a:xfrm>
        </p:spPr>
      </p:pic>
      <p:pic>
        <p:nvPicPr>
          <p:cNvPr id="39940" name="Picture 13" descr="J0288852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371600" y="4114800"/>
            <a:ext cx="2806700" cy="1828800"/>
          </a:xfrm>
        </p:spPr>
      </p:pic>
      <p:pic>
        <p:nvPicPr>
          <p:cNvPr id="39941" name="Picture 17" descr="j024071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019800" y="4038600"/>
            <a:ext cx="1905000" cy="2514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051050" y="0"/>
            <a:ext cx="547211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smtClean="0">
                <a:solidFill>
                  <a:srgbClr val="7030A0"/>
                </a:solidFill>
              </a:rPr>
              <a:t>Орнамент</a:t>
            </a:r>
          </a:p>
        </p:txBody>
      </p:sp>
      <p:pic>
        <p:nvPicPr>
          <p:cNvPr id="40962" name="Рисунок 3" descr="Орнамент на традиционной одежде – это не просто узоры, а оберег от злых духов.Фото автора"/>
          <p:cNvPicPr>
            <a:picLocks noChangeAspect="1" noChangeArrowheads="1"/>
          </p:cNvPicPr>
          <p:nvPr/>
        </p:nvPicPr>
        <p:blipFill>
          <a:blip r:embed="rId2" cstate="print">
            <a:lum bright="14000"/>
          </a:blip>
          <a:srcRect/>
          <a:stretch>
            <a:fillRect/>
          </a:stretch>
        </p:blipFill>
        <p:spPr bwMode="auto">
          <a:xfrm>
            <a:off x="755650" y="1125538"/>
            <a:ext cx="2241550" cy="321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Рисунок 4" descr="http://vorshud.unatlib.org.ru/images/thumb/a/a4/Polotenca.jpg/180px-Polotenca.jpg">
            <a:hlinkClick r:id="rId3" tooltip="&quot;Головные полотенца&quot;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1412875"/>
            <a:ext cx="381952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4" name="Группа 120"/>
          <p:cNvGrpSpPr>
            <a:grpSpLocks/>
          </p:cNvGrpSpPr>
          <p:nvPr/>
        </p:nvGrpSpPr>
        <p:grpSpPr bwMode="auto">
          <a:xfrm>
            <a:off x="1071563" y="4714875"/>
            <a:ext cx="7143750" cy="1928813"/>
            <a:chOff x="1000100" y="4714884"/>
            <a:chExt cx="7500990" cy="1857388"/>
          </a:xfrm>
        </p:grpSpPr>
        <p:sp>
          <p:nvSpPr>
            <p:cNvPr id="36" name="Прямоугольник 35"/>
            <p:cNvSpPr/>
            <p:nvPr/>
          </p:nvSpPr>
          <p:spPr bwMode="auto">
            <a:xfrm>
              <a:off x="1000100" y="4714884"/>
              <a:ext cx="7429313" cy="14217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 bwMode="auto">
            <a:xfrm>
              <a:off x="1000100" y="6430101"/>
              <a:ext cx="7500990" cy="14217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40967" name="Группа 63"/>
            <p:cNvGrpSpPr>
              <a:grpSpLocks/>
            </p:cNvGrpSpPr>
            <p:nvPr/>
          </p:nvGrpSpPr>
          <p:grpSpPr bwMode="auto">
            <a:xfrm>
              <a:off x="2285984" y="5143512"/>
              <a:ext cx="1057129" cy="979030"/>
              <a:chOff x="2871929" y="2266230"/>
              <a:chExt cx="3297291" cy="2999056"/>
            </a:xfrm>
          </p:grpSpPr>
          <p:grpSp>
            <p:nvGrpSpPr>
              <p:cNvPr id="41022" name="Группа 10"/>
              <p:cNvGrpSpPr>
                <a:grpSpLocks/>
              </p:cNvGrpSpPr>
              <p:nvPr/>
            </p:nvGrpSpPr>
            <p:grpSpPr bwMode="auto">
              <a:xfrm rot="2791995">
                <a:off x="4493557" y="1929126"/>
                <a:ext cx="855489" cy="1529697"/>
                <a:chOff x="3213447" y="2214095"/>
                <a:chExt cx="500894" cy="1286670"/>
              </a:xfrm>
            </p:grpSpPr>
            <p:sp>
              <p:nvSpPr>
                <p:cNvPr id="40" name="Прямоугольный треугольник 39"/>
                <p:cNvSpPr/>
                <p:nvPr/>
              </p:nvSpPr>
              <p:spPr>
                <a:xfrm>
                  <a:off x="3192967" y="2191272"/>
                  <a:ext cx="509988" cy="664723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1" name="Прямоугольный треугольник 40"/>
                <p:cNvSpPr/>
                <p:nvPr/>
              </p:nvSpPr>
              <p:spPr>
                <a:xfrm flipH="1" flipV="1">
                  <a:off x="3191770" y="2849372"/>
                  <a:ext cx="507245" cy="660348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23" name="Группа 11"/>
              <p:cNvGrpSpPr>
                <a:grpSpLocks/>
              </p:cNvGrpSpPr>
              <p:nvPr/>
            </p:nvGrpSpPr>
            <p:grpSpPr bwMode="auto">
              <a:xfrm rot="8198812">
                <a:off x="5312702" y="3352842"/>
                <a:ext cx="856518" cy="1665876"/>
                <a:chOff x="3215319" y="2214957"/>
                <a:chExt cx="500566" cy="1291420"/>
              </a:xfrm>
            </p:grpSpPr>
            <p:sp>
              <p:nvSpPr>
                <p:cNvPr id="43" name="Прямоугольный треугольник 42"/>
                <p:cNvSpPr/>
                <p:nvPr/>
              </p:nvSpPr>
              <p:spPr>
                <a:xfrm>
                  <a:off x="3183920" y="2255457"/>
                  <a:ext cx="504392" cy="642560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4" name="Прямоугольный треугольник 43"/>
                <p:cNvSpPr/>
                <p:nvPr/>
              </p:nvSpPr>
              <p:spPr>
                <a:xfrm flipH="1" flipV="1">
                  <a:off x="3210996" y="2869097"/>
                  <a:ext cx="501355" cy="646189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24" name="Группа 14"/>
              <p:cNvGrpSpPr>
                <a:grpSpLocks/>
              </p:cNvGrpSpPr>
              <p:nvPr/>
            </p:nvGrpSpPr>
            <p:grpSpPr bwMode="auto">
              <a:xfrm rot="-2317957">
                <a:off x="2871929" y="2611860"/>
                <a:ext cx="883152" cy="1500062"/>
                <a:chOff x="3214698" y="2214291"/>
                <a:chExt cx="501252" cy="1284416"/>
              </a:xfrm>
            </p:grpSpPr>
            <p:sp>
              <p:nvSpPr>
                <p:cNvPr id="46" name="Прямоугольный треугольник 45"/>
                <p:cNvSpPr/>
                <p:nvPr/>
              </p:nvSpPr>
              <p:spPr>
                <a:xfrm>
                  <a:off x="3214792" y="2175954"/>
                  <a:ext cx="504607" cy="637543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7" name="Прямоугольный треугольник 46"/>
                <p:cNvSpPr/>
                <p:nvPr/>
              </p:nvSpPr>
              <p:spPr>
                <a:xfrm flipH="1" flipV="1">
                  <a:off x="3214693" y="2823080"/>
                  <a:ext cx="507557" cy="629523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25" name="Группа 17"/>
              <p:cNvGrpSpPr>
                <a:grpSpLocks/>
              </p:cNvGrpSpPr>
              <p:nvPr/>
            </p:nvGrpSpPr>
            <p:grpSpPr bwMode="auto">
              <a:xfrm rot="2791995">
                <a:off x="3707081" y="4072857"/>
                <a:ext cx="856528" cy="1528330"/>
                <a:chOff x="3209939" y="2219913"/>
                <a:chExt cx="500572" cy="1286856"/>
              </a:xfrm>
            </p:grpSpPr>
            <p:sp>
              <p:nvSpPr>
                <p:cNvPr id="49" name="Прямоугольный треугольник 48"/>
                <p:cNvSpPr/>
                <p:nvPr/>
              </p:nvSpPr>
              <p:spPr>
                <a:xfrm>
                  <a:off x="3171869" y="2264612"/>
                  <a:ext cx="506306" cy="643525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Прямоугольный треугольник 49"/>
                <p:cNvSpPr/>
                <p:nvPr/>
              </p:nvSpPr>
              <p:spPr>
                <a:xfrm flipH="1" flipV="1">
                  <a:off x="3174902" y="2908581"/>
                  <a:ext cx="506306" cy="643525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26" name="Группа 20"/>
              <p:cNvGrpSpPr>
                <a:grpSpLocks/>
              </p:cNvGrpSpPr>
              <p:nvPr/>
            </p:nvGrpSpPr>
            <p:grpSpPr bwMode="auto">
              <a:xfrm rot="13317125" flipV="1">
                <a:off x="2896585" y="3378653"/>
                <a:ext cx="857379" cy="1514290"/>
                <a:chOff x="3214986" y="2212641"/>
                <a:chExt cx="501069" cy="1289783"/>
              </a:xfrm>
            </p:grpSpPr>
            <p:sp>
              <p:nvSpPr>
                <p:cNvPr id="52" name="Прямоугольный треугольник 51"/>
                <p:cNvSpPr/>
                <p:nvPr/>
              </p:nvSpPr>
              <p:spPr>
                <a:xfrm>
                  <a:off x="3216855" y="2212828"/>
                  <a:ext cx="504392" cy="642169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3" name="Прямоугольный треугольник 52"/>
                <p:cNvSpPr/>
                <p:nvPr/>
              </p:nvSpPr>
              <p:spPr>
                <a:xfrm flipH="1" flipV="1">
                  <a:off x="3224951" y="2865275"/>
                  <a:ext cx="504392" cy="638179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27" name="Группа 23"/>
              <p:cNvGrpSpPr>
                <a:grpSpLocks/>
              </p:cNvGrpSpPr>
              <p:nvPr/>
            </p:nvGrpSpPr>
            <p:grpSpPr bwMode="auto">
              <a:xfrm rot="2399671" flipV="1">
                <a:off x="5241819" y="2670692"/>
                <a:ext cx="856229" cy="1506736"/>
                <a:chOff x="3209525" y="2214341"/>
                <a:chExt cx="500397" cy="1284699"/>
              </a:xfrm>
            </p:grpSpPr>
            <p:sp>
              <p:nvSpPr>
                <p:cNvPr id="55" name="Прямоугольный треугольник 54"/>
                <p:cNvSpPr/>
                <p:nvPr/>
              </p:nvSpPr>
              <p:spPr>
                <a:xfrm>
                  <a:off x="3162294" y="2231924"/>
                  <a:ext cx="504392" cy="650829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6" name="Прямоугольный треугольник 55"/>
                <p:cNvSpPr/>
                <p:nvPr/>
              </p:nvSpPr>
              <p:spPr>
                <a:xfrm flipH="1" flipV="1">
                  <a:off x="3161518" y="2880685"/>
                  <a:ext cx="510469" cy="650829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28" name="Группа 26"/>
              <p:cNvGrpSpPr>
                <a:grpSpLocks/>
              </p:cNvGrpSpPr>
              <p:nvPr/>
            </p:nvGrpSpPr>
            <p:grpSpPr bwMode="auto">
              <a:xfrm rot="7847395" flipV="1">
                <a:off x="4519083" y="4051400"/>
                <a:ext cx="854584" cy="1572550"/>
                <a:chOff x="3215261" y="2203049"/>
                <a:chExt cx="500364" cy="1286640"/>
              </a:xfrm>
            </p:grpSpPr>
            <p:sp>
              <p:nvSpPr>
                <p:cNvPr id="58" name="Прямоугольный треугольник 57"/>
                <p:cNvSpPr/>
                <p:nvPr/>
              </p:nvSpPr>
              <p:spPr>
                <a:xfrm>
                  <a:off x="3206728" y="2179279"/>
                  <a:ext cx="509988" cy="650847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9" name="Прямоугольный треугольник 58"/>
                <p:cNvSpPr/>
                <p:nvPr/>
              </p:nvSpPr>
              <p:spPr>
                <a:xfrm flipH="1" flipV="1">
                  <a:off x="3208661" y="2826168"/>
                  <a:ext cx="507245" cy="650850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29" name="Группа 29"/>
              <p:cNvGrpSpPr>
                <a:grpSpLocks/>
              </p:cNvGrpSpPr>
              <p:nvPr/>
            </p:nvGrpSpPr>
            <p:grpSpPr bwMode="auto">
              <a:xfrm rot="7847395" flipV="1">
                <a:off x="3711946" y="1989543"/>
                <a:ext cx="854861" cy="1516359"/>
                <a:chOff x="3213448" y="2208574"/>
                <a:chExt cx="500526" cy="1291545"/>
              </a:xfrm>
            </p:grpSpPr>
            <p:sp>
              <p:nvSpPr>
                <p:cNvPr id="61" name="Прямоугольный треугольник 60"/>
                <p:cNvSpPr/>
                <p:nvPr/>
              </p:nvSpPr>
              <p:spPr>
                <a:xfrm>
                  <a:off x="3224955" y="2136367"/>
                  <a:ext cx="482569" cy="650968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2" name="Прямоугольный треугольник 61"/>
                <p:cNvSpPr/>
                <p:nvPr/>
              </p:nvSpPr>
              <p:spPr>
                <a:xfrm flipH="1" flipV="1">
                  <a:off x="3223243" y="2798742"/>
                  <a:ext cx="488052" cy="650971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40968" name="Группа 64"/>
            <p:cNvGrpSpPr>
              <a:grpSpLocks/>
            </p:cNvGrpSpPr>
            <p:nvPr/>
          </p:nvGrpSpPr>
          <p:grpSpPr bwMode="auto">
            <a:xfrm>
              <a:off x="6072198" y="5143512"/>
              <a:ext cx="1057129" cy="979030"/>
              <a:chOff x="2871929" y="2266230"/>
              <a:chExt cx="3297291" cy="2999056"/>
            </a:xfrm>
          </p:grpSpPr>
          <p:grpSp>
            <p:nvGrpSpPr>
              <p:cNvPr id="40998" name="Группа 10"/>
              <p:cNvGrpSpPr>
                <a:grpSpLocks/>
              </p:cNvGrpSpPr>
              <p:nvPr/>
            </p:nvGrpSpPr>
            <p:grpSpPr bwMode="auto">
              <a:xfrm rot="2791995">
                <a:off x="4493558" y="1929125"/>
                <a:ext cx="855489" cy="1529696"/>
                <a:chOff x="3213447" y="2214095"/>
                <a:chExt cx="500894" cy="1286670"/>
              </a:xfrm>
            </p:grpSpPr>
            <p:sp>
              <p:nvSpPr>
                <p:cNvPr id="88" name="Прямоугольный треугольник 87"/>
                <p:cNvSpPr/>
                <p:nvPr/>
              </p:nvSpPr>
              <p:spPr>
                <a:xfrm>
                  <a:off x="3184358" y="2239264"/>
                  <a:ext cx="507245" cy="634111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9" name="Прямоугольный треугольник 88"/>
                <p:cNvSpPr/>
                <p:nvPr/>
              </p:nvSpPr>
              <p:spPr>
                <a:xfrm flipH="1" flipV="1">
                  <a:off x="3181993" y="2871269"/>
                  <a:ext cx="509988" cy="638485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0999" name="Группа 11"/>
              <p:cNvGrpSpPr>
                <a:grpSpLocks/>
              </p:cNvGrpSpPr>
              <p:nvPr/>
            </p:nvGrpSpPr>
            <p:grpSpPr bwMode="auto">
              <a:xfrm rot="8198812">
                <a:off x="5312702" y="3352842"/>
                <a:ext cx="856518" cy="1665876"/>
                <a:chOff x="3215319" y="2214957"/>
                <a:chExt cx="500566" cy="1291420"/>
              </a:xfrm>
            </p:grpSpPr>
            <p:sp>
              <p:nvSpPr>
                <p:cNvPr id="86" name="Прямоугольный треугольник 85"/>
                <p:cNvSpPr/>
                <p:nvPr/>
              </p:nvSpPr>
              <p:spPr>
                <a:xfrm>
                  <a:off x="3187705" y="2257129"/>
                  <a:ext cx="507430" cy="646189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7" name="Прямоугольный треугольник 86"/>
                <p:cNvSpPr/>
                <p:nvPr/>
              </p:nvSpPr>
              <p:spPr>
                <a:xfrm flipH="1" flipV="1">
                  <a:off x="3197008" y="2911662"/>
                  <a:ext cx="507430" cy="646189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00" name="Группа 14"/>
              <p:cNvGrpSpPr>
                <a:grpSpLocks/>
              </p:cNvGrpSpPr>
              <p:nvPr/>
            </p:nvGrpSpPr>
            <p:grpSpPr bwMode="auto">
              <a:xfrm rot="-2317957">
                <a:off x="2871929" y="2611860"/>
                <a:ext cx="883152" cy="1500062"/>
                <a:chOff x="3214698" y="2214291"/>
                <a:chExt cx="501252" cy="1284416"/>
              </a:xfrm>
            </p:grpSpPr>
            <p:sp>
              <p:nvSpPr>
                <p:cNvPr id="84" name="Прямоугольный треугольник 83"/>
                <p:cNvSpPr/>
                <p:nvPr/>
              </p:nvSpPr>
              <p:spPr>
                <a:xfrm>
                  <a:off x="3227313" y="2195164"/>
                  <a:ext cx="507557" cy="629521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5" name="Прямоугольный треугольник 84"/>
                <p:cNvSpPr/>
                <p:nvPr/>
              </p:nvSpPr>
              <p:spPr>
                <a:xfrm flipH="1" flipV="1">
                  <a:off x="3222651" y="2825070"/>
                  <a:ext cx="501655" cy="641551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01" name="Группа 17"/>
              <p:cNvGrpSpPr>
                <a:grpSpLocks/>
              </p:cNvGrpSpPr>
              <p:nvPr/>
            </p:nvGrpSpPr>
            <p:grpSpPr bwMode="auto">
              <a:xfrm rot="2791995">
                <a:off x="3707081" y="4072857"/>
                <a:ext cx="856528" cy="1528330"/>
                <a:chOff x="3209939" y="2219913"/>
                <a:chExt cx="500572" cy="1286856"/>
              </a:xfrm>
            </p:grpSpPr>
            <p:sp>
              <p:nvSpPr>
                <p:cNvPr id="82" name="Прямоугольный треугольник 81"/>
                <p:cNvSpPr/>
                <p:nvPr/>
              </p:nvSpPr>
              <p:spPr>
                <a:xfrm>
                  <a:off x="3188964" y="2246747"/>
                  <a:ext cx="500832" cy="643525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3" name="Прямоугольный треугольник 82"/>
                <p:cNvSpPr/>
                <p:nvPr/>
              </p:nvSpPr>
              <p:spPr>
                <a:xfrm flipH="1" flipV="1">
                  <a:off x="3193879" y="2887535"/>
                  <a:ext cx="500832" cy="643527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02" name="Группа 20"/>
              <p:cNvGrpSpPr>
                <a:grpSpLocks/>
              </p:cNvGrpSpPr>
              <p:nvPr/>
            </p:nvGrpSpPr>
            <p:grpSpPr bwMode="auto">
              <a:xfrm rot="13317125" flipV="1">
                <a:off x="2896586" y="3378652"/>
                <a:ext cx="857379" cy="1514289"/>
                <a:chOff x="3214986" y="2212641"/>
                <a:chExt cx="501069" cy="1289783"/>
              </a:xfrm>
            </p:grpSpPr>
            <p:sp>
              <p:nvSpPr>
                <p:cNvPr id="80" name="Прямоугольный треугольник 79"/>
                <p:cNvSpPr/>
                <p:nvPr/>
              </p:nvSpPr>
              <p:spPr>
                <a:xfrm>
                  <a:off x="3215954" y="2209975"/>
                  <a:ext cx="501352" cy="642169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1" name="Прямоугольный треугольник 80"/>
                <p:cNvSpPr/>
                <p:nvPr/>
              </p:nvSpPr>
              <p:spPr>
                <a:xfrm flipH="1" flipV="1">
                  <a:off x="3199488" y="2855311"/>
                  <a:ext cx="504392" cy="630202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03" name="Группа 23"/>
              <p:cNvGrpSpPr>
                <a:grpSpLocks/>
              </p:cNvGrpSpPr>
              <p:nvPr/>
            </p:nvGrpSpPr>
            <p:grpSpPr bwMode="auto">
              <a:xfrm rot="2399671" flipV="1">
                <a:off x="5241819" y="2670692"/>
                <a:ext cx="856229" cy="1506736"/>
                <a:chOff x="3209525" y="2214341"/>
                <a:chExt cx="500397" cy="1284699"/>
              </a:xfrm>
            </p:grpSpPr>
            <p:sp>
              <p:nvSpPr>
                <p:cNvPr id="78" name="Прямоугольный треугольник 77"/>
                <p:cNvSpPr/>
                <p:nvPr/>
              </p:nvSpPr>
              <p:spPr>
                <a:xfrm>
                  <a:off x="3188492" y="2222414"/>
                  <a:ext cx="483121" cy="646835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9" name="Прямоугольный треугольник 78"/>
                <p:cNvSpPr/>
                <p:nvPr/>
              </p:nvSpPr>
              <p:spPr>
                <a:xfrm flipH="1" flipV="1">
                  <a:off x="3188426" y="2868608"/>
                  <a:ext cx="483121" cy="646835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04" name="Группа 26"/>
              <p:cNvGrpSpPr>
                <a:grpSpLocks/>
              </p:cNvGrpSpPr>
              <p:nvPr/>
            </p:nvGrpSpPr>
            <p:grpSpPr bwMode="auto">
              <a:xfrm rot="7847395" flipV="1">
                <a:off x="4519083" y="4051400"/>
                <a:ext cx="854584" cy="1572550"/>
                <a:chOff x="3215261" y="2203049"/>
                <a:chExt cx="500364" cy="1286640"/>
              </a:xfrm>
            </p:grpSpPr>
            <p:sp>
              <p:nvSpPr>
                <p:cNvPr id="76" name="Прямоугольный треугольник 75"/>
                <p:cNvSpPr/>
                <p:nvPr/>
              </p:nvSpPr>
              <p:spPr>
                <a:xfrm>
                  <a:off x="3214043" y="2164658"/>
                  <a:ext cx="512730" cy="642342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7" name="Прямоугольный треугольник 76"/>
                <p:cNvSpPr/>
                <p:nvPr/>
              </p:nvSpPr>
              <p:spPr>
                <a:xfrm flipH="1" flipV="1">
                  <a:off x="3215461" y="2810762"/>
                  <a:ext cx="504504" cy="629579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41005" name="Группа 29"/>
              <p:cNvGrpSpPr>
                <a:grpSpLocks/>
              </p:cNvGrpSpPr>
              <p:nvPr/>
            </p:nvGrpSpPr>
            <p:grpSpPr bwMode="auto">
              <a:xfrm rot="7847395" flipV="1">
                <a:off x="3711944" y="1989542"/>
                <a:ext cx="854861" cy="1516358"/>
                <a:chOff x="3213448" y="2208574"/>
                <a:chExt cx="500526" cy="1291545"/>
              </a:xfrm>
            </p:grpSpPr>
            <p:sp>
              <p:nvSpPr>
                <p:cNvPr id="74" name="Прямоугольный треугольник 73"/>
                <p:cNvSpPr/>
                <p:nvPr/>
              </p:nvSpPr>
              <p:spPr>
                <a:xfrm>
                  <a:off x="3214402" y="2199384"/>
                  <a:ext cx="499020" cy="642114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5" name="Прямоугольный треугольник 74"/>
                <p:cNvSpPr/>
                <p:nvPr/>
              </p:nvSpPr>
              <p:spPr>
                <a:xfrm flipH="1" flipV="1">
                  <a:off x="3216471" y="2839220"/>
                  <a:ext cx="490795" cy="637684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40969" name="Группа 94"/>
            <p:cNvGrpSpPr>
              <a:grpSpLocks/>
            </p:cNvGrpSpPr>
            <p:nvPr/>
          </p:nvGrpSpPr>
          <p:grpSpPr bwMode="auto">
            <a:xfrm>
              <a:off x="7286644" y="5072074"/>
              <a:ext cx="1000132" cy="1071570"/>
              <a:chOff x="3214678" y="5072074"/>
              <a:chExt cx="1000132" cy="1071570"/>
            </a:xfrm>
          </p:grpSpPr>
          <p:sp>
            <p:nvSpPr>
              <p:cNvPr id="90" name="Прямоугольник 89"/>
              <p:cNvSpPr/>
              <p:nvPr/>
            </p:nvSpPr>
            <p:spPr>
              <a:xfrm>
                <a:off x="3570677" y="5286623"/>
                <a:ext cx="286705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3570677" y="5716192"/>
                <a:ext cx="286705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3213963" y="5500642"/>
                <a:ext cx="285038" cy="21554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3929058" y="5072603"/>
                <a:ext cx="285037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3929058" y="5930212"/>
                <a:ext cx="285037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0970" name="Группа 114"/>
            <p:cNvGrpSpPr>
              <a:grpSpLocks/>
            </p:cNvGrpSpPr>
            <p:nvPr/>
          </p:nvGrpSpPr>
          <p:grpSpPr bwMode="auto">
            <a:xfrm>
              <a:off x="3500430" y="5072074"/>
              <a:ext cx="1000132" cy="1071570"/>
              <a:chOff x="3500430" y="5072074"/>
              <a:chExt cx="1000132" cy="1071570"/>
            </a:xfrm>
          </p:grpSpPr>
          <p:sp>
            <p:nvSpPr>
              <p:cNvPr id="97" name="Прямоугольник 96"/>
              <p:cNvSpPr/>
              <p:nvPr/>
            </p:nvSpPr>
            <p:spPr>
              <a:xfrm>
                <a:off x="3857144" y="5286623"/>
                <a:ext cx="286705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рямоугольник 97"/>
              <p:cNvSpPr/>
              <p:nvPr/>
            </p:nvSpPr>
            <p:spPr>
              <a:xfrm>
                <a:off x="3857144" y="5716192"/>
                <a:ext cx="286705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рямоугольник 98"/>
              <p:cNvSpPr/>
              <p:nvPr/>
            </p:nvSpPr>
            <p:spPr>
              <a:xfrm>
                <a:off x="3500430" y="5500642"/>
                <a:ext cx="285037" cy="21554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рямоугольник 99"/>
              <p:cNvSpPr/>
              <p:nvPr/>
            </p:nvSpPr>
            <p:spPr>
              <a:xfrm>
                <a:off x="4215524" y="5072603"/>
                <a:ext cx="285038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рямоугольник 100"/>
              <p:cNvSpPr/>
              <p:nvPr/>
            </p:nvSpPr>
            <p:spPr>
              <a:xfrm>
                <a:off x="4215524" y="5930212"/>
                <a:ext cx="285038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0971" name="Группа 101"/>
            <p:cNvGrpSpPr>
              <a:grpSpLocks/>
            </p:cNvGrpSpPr>
            <p:nvPr/>
          </p:nvGrpSpPr>
          <p:grpSpPr bwMode="auto">
            <a:xfrm flipH="1">
              <a:off x="1142976" y="5072074"/>
              <a:ext cx="1000132" cy="1071570"/>
              <a:chOff x="3214678" y="5072074"/>
              <a:chExt cx="1000132" cy="1071570"/>
            </a:xfrm>
          </p:grpSpPr>
          <p:sp>
            <p:nvSpPr>
              <p:cNvPr id="103" name="Прямоугольник 102"/>
              <p:cNvSpPr/>
              <p:nvPr/>
            </p:nvSpPr>
            <p:spPr>
              <a:xfrm>
                <a:off x="3570915" y="5286623"/>
                <a:ext cx="286705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рямоугольник 103"/>
              <p:cNvSpPr/>
              <p:nvPr/>
            </p:nvSpPr>
            <p:spPr>
              <a:xfrm>
                <a:off x="3570915" y="5716192"/>
                <a:ext cx="286705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рямоугольник 104"/>
              <p:cNvSpPr/>
              <p:nvPr/>
            </p:nvSpPr>
            <p:spPr>
              <a:xfrm>
                <a:off x="3214201" y="5500642"/>
                <a:ext cx="285038" cy="21554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>
                <a:off x="3929296" y="5072603"/>
                <a:ext cx="285037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>
                <a:off x="3929296" y="5930212"/>
                <a:ext cx="285037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0972" name="Группа 107"/>
            <p:cNvGrpSpPr>
              <a:grpSpLocks/>
            </p:cNvGrpSpPr>
            <p:nvPr/>
          </p:nvGrpSpPr>
          <p:grpSpPr bwMode="auto">
            <a:xfrm flipH="1">
              <a:off x="4929190" y="5072074"/>
              <a:ext cx="1000132" cy="1071570"/>
              <a:chOff x="3214678" y="5072074"/>
              <a:chExt cx="1000132" cy="1071570"/>
            </a:xfrm>
          </p:grpSpPr>
          <p:sp>
            <p:nvSpPr>
              <p:cNvPr id="109" name="Прямоугольник 108"/>
              <p:cNvSpPr/>
              <p:nvPr/>
            </p:nvSpPr>
            <p:spPr>
              <a:xfrm>
                <a:off x="3571630" y="5286623"/>
                <a:ext cx="286705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рямоугольник 109"/>
              <p:cNvSpPr/>
              <p:nvPr/>
            </p:nvSpPr>
            <p:spPr>
              <a:xfrm>
                <a:off x="3571630" y="5716192"/>
                <a:ext cx="286705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рямоугольник 110"/>
              <p:cNvSpPr/>
              <p:nvPr/>
            </p:nvSpPr>
            <p:spPr>
              <a:xfrm>
                <a:off x="3214916" y="5500642"/>
                <a:ext cx="285037" cy="215549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рямоугольник 111"/>
              <p:cNvSpPr/>
              <p:nvPr/>
            </p:nvSpPr>
            <p:spPr>
              <a:xfrm>
                <a:off x="3930010" y="5072603"/>
                <a:ext cx="285038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рямоугольник 112"/>
              <p:cNvSpPr/>
              <p:nvPr/>
            </p:nvSpPr>
            <p:spPr>
              <a:xfrm>
                <a:off x="3930010" y="5930212"/>
                <a:ext cx="285038" cy="21402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14" name="Прямоугольник 113"/>
            <p:cNvSpPr/>
            <p:nvPr/>
          </p:nvSpPr>
          <p:spPr>
            <a:xfrm>
              <a:off x="4572238" y="4928904"/>
              <a:ext cx="285038" cy="21402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4572238" y="6072382"/>
              <a:ext cx="285038" cy="21402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Ромб 117"/>
            <p:cNvSpPr/>
            <p:nvPr/>
          </p:nvSpPr>
          <p:spPr>
            <a:xfrm rot="16200000">
              <a:off x="4465645" y="5108352"/>
              <a:ext cx="499889" cy="1000132"/>
            </a:xfrm>
            <a:prstGeom prst="diamond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9" name="Равнобедренный треугольник 118"/>
            <p:cNvSpPr/>
            <p:nvPr/>
          </p:nvSpPr>
          <p:spPr>
            <a:xfrm rot="5400000">
              <a:off x="1178787" y="5393459"/>
              <a:ext cx="357719" cy="428389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0" name="Равнобедренный треугольник 119"/>
            <p:cNvSpPr/>
            <p:nvPr/>
          </p:nvSpPr>
          <p:spPr>
            <a:xfrm rot="5400000" flipV="1">
              <a:off x="7893007" y="5393459"/>
              <a:ext cx="357719" cy="428389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latin typeface="Arial" charset="0"/>
              </a:rPr>
              <a:t>Кроссворд</a:t>
            </a:r>
          </a:p>
        </p:txBody>
      </p:sp>
      <p:sp>
        <p:nvSpPr>
          <p:cNvPr id="41986" name="Rectangle 3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49291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600" b="1" smtClean="0">
                <a:latin typeface="Arial" charset="0"/>
              </a:rPr>
              <a:t>1. Параллелограмм с равными сторонами.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600" b="1" smtClean="0">
                <a:latin typeface="Arial" charset="0"/>
              </a:rPr>
              <a:t>2. Трапеция, у которой боковые стороны равны.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600" b="1" smtClean="0">
                <a:latin typeface="Arial" charset="0"/>
              </a:rPr>
              <a:t>3. Математическое утверждение, которое надо доказывать.                                                     4. Четырехугольник, у которого только две стороны параллельны.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600" b="1" smtClean="0">
                <a:latin typeface="Arial" charset="0"/>
              </a:rPr>
              <a:t>5. Параллелограмм, у которого все углы прямые.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600" b="1" smtClean="0">
                <a:latin typeface="Arial" charset="0"/>
              </a:rPr>
              <a:t>6. Четырехугольник, у которого противолежащие стороны параллельны.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600" b="1" smtClean="0">
                <a:latin typeface="Arial" charset="0"/>
              </a:rPr>
              <a:t>7. Прямоугольник, у которого все стороны равны.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600" b="1" smtClean="0">
                <a:latin typeface="Arial" charset="0"/>
              </a:rPr>
              <a:t>8. Параллельные стороны трапеции.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600" b="1" smtClean="0">
                <a:latin typeface="Arial" charset="0"/>
              </a:rPr>
              <a:t>9. Непараллельные стороны трапеции.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600" b="1" smtClean="0">
                <a:latin typeface="Arial" charset="0"/>
              </a:rPr>
              <a:t>10. Отрезок, соединяющий противолежащие вершины четырехугольника.</a:t>
            </a:r>
          </a:p>
        </p:txBody>
      </p:sp>
      <p:pic>
        <p:nvPicPr>
          <p:cNvPr id="41987" name="Picture 4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l="28773" t="43152" r="32356" b="28087"/>
          <a:stretch>
            <a:fillRect/>
          </a:stretch>
        </p:blipFill>
        <p:spPr bwMode="auto">
          <a:xfrm>
            <a:off x="1547813" y="3644900"/>
            <a:ext cx="640873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1619250" y="3716338"/>
            <a:ext cx="6265863" cy="25923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Учитель нарисовал на доске четырехугольник и спросил у учеников, что это за фигура?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Иванов сказал, что это квадрат.</a:t>
            </a:r>
            <a:br>
              <a:rPr lang="ru-RU" dirty="0" smtClean="0"/>
            </a:br>
            <a:r>
              <a:rPr lang="ru-RU" dirty="0" smtClean="0"/>
              <a:t>Петров считает, что это трапеция.</a:t>
            </a:r>
            <a:br>
              <a:rPr lang="ru-RU" dirty="0" smtClean="0"/>
            </a:br>
            <a:r>
              <a:rPr lang="ru-RU" dirty="0" smtClean="0"/>
              <a:t>Сидоров ответил, что нарисован ромб.</a:t>
            </a:r>
            <a:br>
              <a:rPr lang="ru-RU" dirty="0" smtClean="0"/>
            </a:br>
            <a:r>
              <a:rPr lang="ru-RU" dirty="0" smtClean="0"/>
              <a:t>Фёдоров решил, что это параллелограмм.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Оказалось, что из четырёх ответов только три были верные, а один - неверный.</a:t>
            </a:r>
            <a:br>
              <a:rPr lang="ru-RU" dirty="0" smtClean="0"/>
            </a:br>
            <a:r>
              <a:rPr lang="ru-RU" dirty="0" smtClean="0"/>
              <a:t>Что за фигуру изобразил учитель?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300" dirty="0" smtClean="0"/>
              <a:t>Ответ: Учитель начертил квадрат,  ведь он одновременно является и ромбом и параллелограммом, но не трапецией.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300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Группа 7"/>
          <p:cNvGrpSpPr>
            <a:grpSpLocks/>
          </p:cNvGrpSpPr>
          <p:nvPr/>
        </p:nvGrpSpPr>
        <p:grpSpPr bwMode="auto">
          <a:xfrm>
            <a:off x="1403350" y="404813"/>
            <a:ext cx="6391275" cy="2782887"/>
            <a:chOff x="500034" y="500042"/>
            <a:chExt cx="6799128" cy="2874971"/>
          </a:xfrm>
        </p:grpSpPr>
        <p:pic>
          <p:nvPicPr>
            <p:cNvPr id="17420" name="Picture 2" descr="C:\Users\Марина\Desktop\ребус\ребус\роза.gif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0034" y="785794"/>
              <a:ext cx="2466968" cy="2466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1" name="TextBox 2"/>
            <p:cNvSpPr txBox="1">
              <a:spLocks noChangeArrowheads="1"/>
            </p:cNvSpPr>
            <p:nvPr/>
          </p:nvSpPr>
          <p:spPr bwMode="auto">
            <a:xfrm>
              <a:off x="2500298" y="500042"/>
              <a:ext cx="657552" cy="144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800">
                  <a:latin typeface="Calibri" pitchFamily="34" charset="0"/>
                </a:rPr>
                <a:t>“</a:t>
              </a:r>
              <a:endParaRPr lang="ru-RU" sz="8800">
                <a:latin typeface="Calibri" pitchFamily="34" charset="0"/>
              </a:endParaRPr>
            </a:p>
          </p:txBody>
        </p:sp>
        <p:sp>
          <p:nvSpPr>
            <p:cNvPr id="17422" name="TextBox 3"/>
            <p:cNvSpPr txBox="1">
              <a:spLocks noChangeArrowheads="1"/>
            </p:cNvSpPr>
            <p:nvPr/>
          </p:nvSpPr>
          <p:spPr bwMode="auto">
            <a:xfrm>
              <a:off x="3000364" y="1643050"/>
              <a:ext cx="64472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>
                  <a:latin typeface="Calibri" pitchFamily="34" charset="0"/>
                </a:rPr>
                <a:t>+</a:t>
              </a:r>
              <a:endParaRPr lang="ru-RU" sz="7200">
                <a:latin typeface="Calibri" pitchFamily="34" charset="0"/>
              </a:endParaRPr>
            </a:p>
          </p:txBody>
        </p:sp>
        <p:pic>
          <p:nvPicPr>
            <p:cNvPr id="17423" name="Picture 3" descr="C:\Users\Марина\Desktop\ребус\ребус\дамба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71934" y="1357298"/>
              <a:ext cx="2840705" cy="2017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4" name="TextBox 5"/>
            <p:cNvSpPr txBox="1">
              <a:spLocks noChangeArrowheads="1"/>
            </p:cNvSpPr>
            <p:nvPr/>
          </p:nvSpPr>
          <p:spPr bwMode="auto">
            <a:xfrm>
              <a:off x="3857620" y="571480"/>
              <a:ext cx="614271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0">
                  <a:latin typeface="Calibri" pitchFamily="34" charset="0"/>
                </a:rPr>
                <a:t>“</a:t>
              </a:r>
              <a:endParaRPr lang="ru-RU" sz="8000">
                <a:latin typeface="Calibri" pitchFamily="34" charset="0"/>
              </a:endParaRPr>
            </a:p>
          </p:txBody>
        </p:sp>
        <p:sp>
          <p:nvSpPr>
            <p:cNvPr id="17425" name="TextBox 6"/>
            <p:cNvSpPr txBox="1">
              <a:spLocks noChangeArrowheads="1"/>
            </p:cNvSpPr>
            <p:nvPr/>
          </p:nvSpPr>
          <p:spPr bwMode="auto">
            <a:xfrm>
              <a:off x="6858016" y="571480"/>
              <a:ext cx="441146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0">
                  <a:latin typeface="Calibri" pitchFamily="34" charset="0"/>
                </a:rPr>
                <a:t>‘</a:t>
              </a:r>
              <a:endParaRPr lang="ru-RU" sz="8000">
                <a:latin typeface="Calibri" pitchFamily="34" charset="0"/>
              </a:endParaRPr>
            </a:p>
          </p:txBody>
        </p:sp>
      </p:grpSp>
      <p:grpSp>
        <p:nvGrpSpPr>
          <p:cNvPr id="17410" name="Group 20"/>
          <p:cNvGrpSpPr>
            <a:grpSpLocks/>
          </p:cNvGrpSpPr>
          <p:nvPr/>
        </p:nvGrpSpPr>
        <p:grpSpPr bwMode="auto">
          <a:xfrm>
            <a:off x="428625" y="4292600"/>
            <a:ext cx="8175625" cy="2130425"/>
            <a:chOff x="270" y="2565"/>
            <a:chExt cx="5490" cy="1481"/>
          </a:xfrm>
        </p:grpSpPr>
        <p:pic>
          <p:nvPicPr>
            <p:cNvPr id="17411" name="Picture 4" descr="C:\Users\Марина\Desktop\ребус\ребус\чайник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29" y="3015"/>
              <a:ext cx="1031" cy="1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270" y="2925"/>
              <a:ext cx="1080" cy="902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413" name="Группа 18"/>
            <p:cNvGrpSpPr>
              <a:grpSpLocks/>
            </p:cNvGrpSpPr>
            <p:nvPr/>
          </p:nvGrpSpPr>
          <p:grpSpPr bwMode="auto">
            <a:xfrm rot="8463365">
              <a:off x="2888" y="3327"/>
              <a:ext cx="945" cy="675"/>
              <a:chOff x="3714744" y="4572008"/>
              <a:chExt cx="1500198" cy="1071570"/>
            </a:xfrm>
          </p:grpSpPr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4285079" y="4574510"/>
                <a:ext cx="913851" cy="91451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rot="10800000" flipV="1">
                <a:off x="3717395" y="5504102"/>
                <a:ext cx="1497701" cy="143659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14" name="TextBox 15"/>
            <p:cNvSpPr txBox="1">
              <a:spLocks noChangeArrowheads="1"/>
            </p:cNvSpPr>
            <p:nvPr/>
          </p:nvSpPr>
          <p:spPr bwMode="auto">
            <a:xfrm>
              <a:off x="1305" y="2565"/>
              <a:ext cx="329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0">
                  <a:latin typeface="Calibri" pitchFamily="34" charset="0"/>
                </a:rPr>
                <a:t>“</a:t>
              </a:r>
              <a:endParaRPr lang="ru-RU" sz="8000">
                <a:latin typeface="Calibri" pitchFamily="34" charset="0"/>
              </a:endParaRPr>
            </a:p>
          </p:txBody>
        </p:sp>
        <p:sp>
          <p:nvSpPr>
            <p:cNvPr id="17415" name="TextBox 17"/>
            <p:cNvSpPr txBox="1">
              <a:spLocks noChangeArrowheads="1"/>
            </p:cNvSpPr>
            <p:nvPr/>
          </p:nvSpPr>
          <p:spPr bwMode="auto">
            <a:xfrm>
              <a:off x="1305" y="3015"/>
              <a:ext cx="1718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0">
                  <a:latin typeface="Calibri" pitchFamily="34" charset="0"/>
                </a:rPr>
                <a:t>+ </a:t>
              </a:r>
              <a:r>
                <a:rPr lang="ru-RU" sz="8000">
                  <a:latin typeface="Calibri" pitchFamily="34" charset="0"/>
                </a:rPr>
                <a:t>О +</a:t>
              </a:r>
            </a:p>
          </p:txBody>
        </p:sp>
        <p:sp>
          <p:nvSpPr>
            <p:cNvPr id="17416" name="TextBox 19"/>
            <p:cNvSpPr txBox="1">
              <a:spLocks noChangeArrowheads="1"/>
            </p:cNvSpPr>
            <p:nvPr/>
          </p:nvSpPr>
          <p:spPr bwMode="auto">
            <a:xfrm>
              <a:off x="3330" y="3015"/>
              <a:ext cx="164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8000">
                  <a:latin typeface="Calibri" pitchFamily="34" charset="0"/>
                </a:rPr>
                <a:t>+ Ь +</a:t>
              </a:r>
            </a:p>
          </p:txBody>
        </p:sp>
        <p:sp>
          <p:nvSpPr>
            <p:cNvPr id="17417" name="TextBox 20"/>
            <p:cNvSpPr txBox="1">
              <a:spLocks noChangeArrowheads="1"/>
            </p:cNvSpPr>
            <p:nvPr/>
          </p:nvSpPr>
          <p:spPr bwMode="auto">
            <a:xfrm>
              <a:off x="4590" y="2745"/>
              <a:ext cx="471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0">
                  <a:latin typeface="Calibri" pitchFamily="34" charset="0"/>
                </a:rPr>
                <a:t>‘“</a:t>
              </a:r>
              <a:endParaRPr lang="ru-RU" sz="800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"/>
            <a:ext cx="6624638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3590925"/>
            <a:ext cx="65309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533400"/>
            <a:ext cx="7772400" cy="1143000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cap="non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Виды четырехугольников: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14400" y="2286000"/>
            <a:ext cx="7848600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1.Параллелограмм</a:t>
            </a:r>
          </a:p>
          <a:p>
            <a:pPr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2.Прямоугольник</a:t>
            </a:r>
          </a:p>
          <a:p>
            <a:pPr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3.Ромб</a:t>
            </a:r>
          </a:p>
          <a:p>
            <a:pPr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4.Квадрат</a:t>
            </a:r>
          </a:p>
          <a:p>
            <a:pPr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5.Трапеция </a:t>
            </a:r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auto">
          <a:xfrm>
            <a:off x="5219700" y="1916113"/>
            <a:ext cx="2160588" cy="649287"/>
          </a:xfrm>
          <a:prstGeom prst="parallelogram">
            <a:avLst>
              <a:gd name="adj" fmla="val 66536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240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5580063" y="3716338"/>
            <a:ext cx="1944687" cy="865187"/>
          </a:xfrm>
          <a:prstGeom prst="diamond">
            <a:avLst/>
          </a:prstGeom>
          <a:solidFill>
            <a:srgbClr val="0000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508625" y="2781300"/>
            <a:ext cx="1800225" cy="719138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 rot="2731332">
            <a:off x="4103688" y="4113213"/>
            <a:ext cx="1214437" cy="1214437"/>
          </a:xfrm>
          <a:prstGeom prst="diamond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4859338" y="5445125"/>
            <a:ext cx="2305050" cy="7207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0"/>
                            </p:stCondLst>
                            <p:childTnLst>
                              <p:par>
                                <p:cTn id="47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9000"/>
                            </p:stCondLst>
                            <p:childTnLst>
                              <p:par>
                                <p:cTn id="51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20" grpId="0" build="p" autoUpdateAnimBg="0" advAuto="2000"/>
      <p:bldP spid="15" grpId="0" animBg="1" autoUpdateAnimBg="0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3"/>
          <p:cNvGrpSpPr>
            <a:grpSpLocks/>
          </p:cNvGrpSpPr>
          <p:nvPr/>
        </p:nvGrpSpPr>
        <p:grpSpPr bwMode="auto">
          <a:xfrm>
            <a:off x="838200" y="4038600"/>
            <a:ext cx="5791200" cy="2438400"/>
            <a:chOff x="528" y="2544"/>
            <a:chExt cx="3648" cy="1536"/>
          </a:xfrm>
        </p:grpSpPr>
        <p:sp>
          <p:nvSpPr>
            <p:cNvPr id="11380" name="AutoShape 116"/>
            <p:cNvSpPr>
              <a:spLocks noChangeArrowheads="1"/>
            </p:cNvSpPr>
            <p:nvPr/>
          </p:nvSpPr>
          <p:spPr bwMode="auto">
            <a:xfrm>
              <a:off x="816" y="2832"/>
              <a:ext cx="3072" cy="1152"/>
            </a:xfrm>
            <a:prstGeom prst="parallelogram">
              <a:avLst>
                <a:gd name="adj" fmla="val 66667"/>
              </a:avLst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382" name="Text Box 118"/>
            <p:cNvSpPr txBox="1">
              <a:spLocks noChangeArrowheads="1"/>
            </p:cNvSpPr>
            <p:nvPr/>
          </p:nvSpPr>
          <p:spPr bwMode="auto">
            <a:xfrm>
              <a:off x="528" y="3715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383" name="Text Box 119"/>
            <p:cNvSpPr txBox="1">
              <a:spLocks noChangeArrowheads="1"/>
            </p:cNvSpPr>
            <p:nvPr/>
          </p:nvSpPr>
          <p:spPr bwMode="auto">
            <a:xfrm>
              <a:off x="1344" y="2544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B</a:t>
              </a:r>
            </a:p>
          </p:txBody>
        </p:sp>
        <p:sp>
          <p:nvSpPr>
            <p:cNvPr id="11384" name="Text Box 120"/>
            <p:cNvSpPr txBox="1">
              <a:spLocks noChangeArrowheads="1"/>
            </p:cNvSpPr>
            <p:nvPr/>
          </p:nvSpPr>
          <p:spPr bwMode="auto">
            <a:xfrm>
              <a:off x="3840" y="2544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C</a:t>
              </a:r>
            </a:p>
          </p:txBody>
        </p:sp>
        <p:sp>
          <p:nvSpPr>
            <p:cNvPr id="11385" name="Text Box 121"/>
            <p:cNvSpPr txBox="1">
              <a:spLocks noChangeArrowheads="1"/>
            </p:cNvSpPr>
            <p:nvPr/>
          </p:nvSpPr>
          <p:spPr bwMode="auto">
            <a:xfrm>
              <a:off x="3264" y="3696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D</a:t>
              </a:r>
            </a:p>
          </p:txBody>
        </p:sp>
      </p:grp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-76200" y="3276600"/>
            <a:ext cx="906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lang="ru-RU" sz="2400">
                <a:latin typeface="Times New Roman" pitchFamily="18" charset="0"/>
              </a:rPr>
              <a:t>3. Противолежащие стороны равны, противолежащие углы равны</a:t>
            </a: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-76200" y="3657600"/>
            <a:ext cx="834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lang="ru-RU" sz="2400">
                <a:latin typeface="Times New Roman" pitchFamily="18" charset="0"/>
              </a:rPr>
              <a:t>4.Диагональ делит параллелограмм на 2 равных треугольника.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-76200" y="1981200"/>
            <a:ext cx="9220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lang="ru-RU" sz="2400">
                <a:latin typeface="Times New Roman" pitchFamily="18" charset="0"/>
              </a:rPr>
              <a:t>1. Это четырехугольник, у которого противолежащие стороны параллельны, т.е. лежат на параллельных прямых</a:t>
            </a: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-39688" y="1524000"/>
            <a:ext cx="415925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  <a:latin typeface="Times New Roman" pitchFamily="18" charset="0"/>
              </a:rPr>
              <a:t>Свойства параллелограмма</a:t>
            </a:r>
            <a:r>
              <a:rPr lang="ru-RU" sz="2400" b="1">
                <a:solidFill>
                  <a:srgbClr val="FFFF00"/>
                </a:solidFill>
                <a:latin typeface="Times New Roman" pitchFamily="18" charset="0"/>
              </a:rPr>
              <a:t>: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-76200" y="2819400"/>
            <a:ext cx="922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lang="ru-RU" sz="2400">
                <a:latin typeface="Times New Roman" pitchFamily="18" charset="0"/>
              </a:rPr>
              <a:t>2. Диагонали пересекаются и точкой пересечения делятся  пополам.</a:t>
            </a:r>
          </a:p>
        </p:txBody>
      </p:sp>
      <p:sp>
        <p:nvSpPr>
          <p:cNvPr id="11334" name="WordArt 70"/>
          <p:cNvSpPr>
            <a:spLocks noChangeArrowheads="1" noChangeShapeType="1" noTextEdit="1"/>
          </p:cNvSpPr>
          <p:nvPr/>
        </p:nvSpPr>
        <p:spPr bwMode="auto">
          <a:xfrm>
            <a:off x="2133600" y="152400"/>
            <a:ext cx="4065588" cy="1257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44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ПАРАЛЛЕЛОГРАММ</a:t>
            </a:r>
          </a:p>
        </p:txBody>
      </p:sp>
      <p:grpSp>
        <p:nvGrpSpPr>
          <p:cNvPr id="3" name="Group 144"/>
          <p:cNvGrpSpPr>
            <a:grpSpLocks/>
          </p:cNvGrpSpPr>
          <p:nvPr/>
        </p:nvGrpSpPr>
        <p:grpSpPr bwMode="auto">
          <a:xfrm>
            <a:off x="3657600" y="4876800"/>
            <a:ext cx="381000" cy="609600"/>
            <a:chOff x="2304" y="3072"/>
            <a:chExt cx="240" cy="384"/>
          </a:xfrm>
        </p:grpSpPr>
        <p:sp>
          <p:nvSpPr>
            <p:cNvPr id="11355" name="Text Box 91"/>
            <p:cNvSpPr txBox="1">
              <a:spLocks noChangeArrowheads="1"/>
            </p:cNvSpPr>
            <p:nvPr/>
          </p:nvSpPr>
          <p:spPr bwMode="auto">
            <a:xfrm>
              <a:off x="2352" y="3072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O</a:t>
              </a:r>
            </a:p>
          </p:txBody>
        </p:sp>
        <p:sp>
          <p:nvSpPr>
            <p:cNvPr id="11366" name="Oval 102"/>
            <p:cNvSpPr>
              <a:spLocks noChangeArrowheads="1"/>
            </p:cNvSpPr>
            <p:nvPr/>
          </p:nvSpPr>
          <p:spPr bwMode="auto">
            <a:xfrm>
              <a:off x="2304" y="3360"/>
              <a:ext cx="96" cy="96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4" name="Group 152"/>
          <p:cNvGrpSpPr>
            <a:grpSpLocks/>
          </p:cNvGrpSpPr>
          <p:nvPr/>
        </p:nvGrpSpPr>
        <p:grpSpPr bwMode="auto">
          <a:xfrm>
            <a:off x="1447800" y="4495800"/>
            <a:ext cx="4572000" cy="1828800"/>
            <a:chOff x="912" y="2832"/>
            <a:chExt cx="2880" cy="1152"/>
          </a:xfrm>
        </p:grpSpPr>
        <p:sp>
          <p:nvSpPr>
            <p:cNvPr id="11414" name="Arc 150"/>
            <p:cNvSpPr>
              <a:spLocks/>
            </p:cNvSpPr>
            <p:nvPr/>
          </p:nvSpPr>
          <p:spPr bwMode="auto">
            <a:xfrm>
              <a:off x="912" y="3840"/>
              <a:ext cx="144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415" name="Arc 151"/>
            <p:cNvSpPr>
              <a:spLocks/>
            </p:cNvSpPr>
            <p:nvPr/>
          </p:nvSpPr>
          <p:spPr bwMode="auto">
            <a:xfrm flipH="1" flipV="1">
              <a:off x="3648" y="2832"/>
              <a:ext cx="144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5" name="Group 158"/>
          <p:cNvGrpSpPr>
            <a:grpSpLocks/>
          </p:cNvGrpSpPr>
          <p:nvPr/>
        </p:nvGrpSpPr>
        <p:grpSpPr bwMode="auto">
          <a:xfrm>
            <a:off x="2286000" y="4495800"/>
            <a:ext cx="2859088" cy="1905000"/>
            <a:chOff x="1440" y="2832"/>
            <a:chExt cx="1801" cy="1200"/>
          </a:xfrm>
        </p:grpSpPr>
        <p:sp>
          <p:nvSpPr>
            <p:cNvPr id="11417" name="Arc 153"/>
            <p:cNvSpPr>
              <a:spLocks/>
            </p:cNvSpPr>
            <p:nvPr/>
          </p:nvSpPr>
          <p:spPr bwMode="auto">
            <a:xfrm flipV="1">
              <a:off x="1488" y="2832"/>
              <a:ext cx="192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419" name="Arc 155"/>
            <p:cNvSpPr>
              <a:spLocks/>
            </p:cNvSpPr>
            <p:nvPr/>
          </p:nvSpPr>
          <p:spPr bwMode="auto">
            <a:xfrm flipV="1">
              <a:off x="1440" y="2832"/>
              <a:ext cx="288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420" name="Arc 156"/>
            <p:cNvSpPr>
              <a:spLocks/>
            </p:cNvSpPr>
            <p:nvPr/>
          </p:nvSpPr>
          <p:spPr bwMode="auto">
            <a:xfrm flipH="1">
              <a:off x="2984" y="3840"/>
              <a:ext cx="217" cy="192"/>
            </a:xfrm>
            <a:custGeom>
              <a:avLst/>
              <a:gdLst>
                <a:gd name="G0" fmla="+- 3812 0 0"/>
                <a:gd name="G1" fmla="+- 21600 0 0"/>
                <a:gd name="G2" fmla="+- 21600 0 0"/>
                <a:gd name="T0" fmla="*/ 0 w 24358"/>
                <a:gd name="T1" fmla="*/ 339 h 21600"/>
                <a:gd name="T2" fmla="*/ 24358 w 24358"/>
                <a:gd name="T3" fmla="*/ 14935 h 21600"/>
                <a:gd name="T4" fmla="*/ 3812 w 2435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58" h="21600" fill="none" extrusionOk="0">
                  <a:moveTo>
                    <a:pt x="0" y="339"/>
                  </a:moveTo>
                  <a:cubicBezTo>
                    <a:pt x="1258" y="113"/>
                    <a:pt x="2533" y="-1"/>
                    <a:pt x="3812" y="0"/>
                  </a:cubicBezTo>
                  <a:cubicBezTo>
                    <a:pt x="13173" y="0"/>
                    <a:pt x="21469" y="6030"/>
                    <a:pt x="24357" y="14935"/>
                  </a:cubicBezTo>
                </a:path>
                <a:path w="24358" h="21600" stroke="0" extrusionOk="0">
                  <a:moveTo>
                    <a:pt x="0" y="339"/>
                  </a:moveTo>
                  <a:cubicBezTo>
                    <a:pt x="1258" y="113"/>
                    <a:pt x="2533" y="-1"/>
                    <a:pt x="3812" y="0"/>
                  </a:cubicBezTo>
                  <a:cubicBezTo>
                    <a:pt x="13173" y="0"/>
                    <a:pt x="21469" y="6030"/>
                    <a:pt x="24357" y="14935"/>
                  </a:cubicBezTo>
                  <a:lnTo>
                    <a:pt x="3812" y="21600"/>
                  </a:lnTo>
                  <a:close/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421" name="Arc 157"/>
            <p:cNvSpPr>
              <a:spLocks/>
            </p:cNvSpPr>
            <p:nvPr/>
          </p:nvSpPr>
          <p:spPr bwMode="auto">
            <a:xfrm flipH="1">
              <a:off x="2928" y="3792"/>
              <a:ext cx="313" cy="192"/>
            </a:xfrm>
            <a:custGeom>
              <a:avLst/>
              <a:gdLst>
                <a:gd name="G0" fmla="+- 6504 0 0"/>
                <a:gd name="G1" fmla="+- 21600 0 0"/>
                <a:gd name="G2" fmla="+- 21600 0 0"/>
                <a:gd name="T0" fmla="*/ 0 w 28104"/>
                <a:gd name="T1" fmla="*/ 1002 h 21600"/>
                <a:gd name="T2" fmla="*/ 28104 w 28104"/>
                <a:gd name="T3" fmla="*/ 21600 h 21600"/>
                <a:gd name="T4" fmla="*/ 6504 w 2810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104" h="21600" fill="none" extrusionOk="0">
                  <a:moveTo>
                    <a:pt x="0" y="1002"/>
                  </a:moveTo>
                  <a:cubicBezTo>
                    <a:pt x="2104" y="338"/>
                    <a:pt x="4297" y="-1"/>
                    <a:pt x="6504" y="0"/>
                  </a:cubicBezTo>
                  <a:cubicBezTo>
                    <a:pt x="18433" y="0"/>
                    <a:pt x="28104" y="9670"/>
                    <a:pt x="28104" y="21600"/>
                  </a:cubicBezTo>
                </a:path>
                <a:path w="28104" h="21600" stroke="0" extrusionOk="0">
                  <a:moveTo>
                    <a:pt x="0" y="1002"/>
                  </a:moveTo>
                  <a:cubicBezTo>
                    <a:pt x="2104" y="338"/>
                    <a:pt x="4297" y="-1"/>
                    <a:pt x="6504" y="0"/>
                  </a:cubicBezTo>
                  <a:cubicBezTo>
                    <a:pt x="18433" y="0"/>
                    <a:pt x="28104" y="9670"/>
                    <a:pt x="28104" y="21600"/>
                  </a:cubicBezTo>
                  <a:lnTo>
                    <a:pt x="6504" y="21600"/>
                  </a:lnTo>
                  <a:close/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11424" name="Line 160"/>
          <p:cNvSpPr>
            <a:spLocks noChangeShapeType="1"/>
          </p:cNvSpPr>
          <p:nvPr/>
        </p:nvSpPr>
        <p:spPr bwMode="auto">
          <a:xfrm flipV="1">
            <a:off x="1295400" y="4495800"/>
            <a:ext cx="4876800" cy="1828800"/>
          </a:xfrm>
          <a:prstGeom prst="line">
            <a:avLst/>
          </a:prstGeom>
          <a:noFill/>
          <a:ln w="38100">
            <a:solidFill>
              <a:srgbClr val="FF66FF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1425" name="Line 161"/>
          <p:cNvSpPr>
            <a:spLocks noChangeShapeType="1"/>
          </p:cNvSpPr>
          <p:nvPr/>
        </p:nvSpPr>
        <p:spPr bwMode="auto">
          <a:xfrm>
            <a:off x="2514600" y="4495800"/>
            <a:ext cx="2438400" cy="1828800"/>
          </a:xfrm>
          <a:prstGeom prst="line">
            <a:avLst/>
          </a:prstGeom>
          <a:noFill/>
          <a:ln w="38100">
            <a:solidFill>
              <a:srgbClr val="FF66FF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grpSp>
        <p:nvGrpSpPr>
          <p:cNvPr id="6" name="Group 226"/>
          <p:cNvGrpSpPr>
            <a:grpSpLocks/>
          </p:cNvGrpSpPr>
          <p:nvPr/>
        </p:nvGrpSpPr>
        <p:grpSpPr bwMode="auto">
          <a:xfrm>
            <a:off x="1295400" y="4495800"/>
            <a:ext cx="4876800" cy="1828800"/>
            <a:chOff x="816" y="2832"/>
            <a:chExt cx="3072" cy="1152"/>
          </a:xfrm>
        </p:grpSpPr>
        <p:sp>
          <p:nvSpPr>
            <p:cNvPr id="11484" name="Line 220"/>
            <p:cNvSpPr>
              <a:spLocks noChangeShapeType="1"/>
            </p:cNvSpPr>
            <p:nvPr/>
          </p:nvSpPr>
          <p:spPr bwMode="auto">
            <a:xfrm flipV="1">
              <a:off x="816" y="2832"/>
              <a:ext cx="3072" cy="1152"/>
            </a:xfrm>
            <a:prstGeom prst="line">
              <a:avLst/>
            </a:prstGeom>
            <a:noFill/>
            <a:ln w="38100">
              <a:solidFill>
                <a:srgbClr val="FF66FF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489" name="Line 225"/>
            <p:cNvSpPr>
              <a:spLocks noChangeShapeType="1"/>
            </p:cNvSpPr>
            <p:nvPr/>
          </p:nvSpPr>
          <p:spPr bwMode="auto">
            <a:xfrm>
              <a:off x="1584" y="2832"/>
              <a:ext cx="1536" cy="1152"/>
            </a:xfrm>
            <a:prstGeom prst="line">
              <a:avLst/>
            </a:prstGeom>
            <a:noFill/>
            <a:ln w="38100">
              <a:solidFill>
                <a:srgbClr val="FF66FF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7" name="Group 145"/>
          <p:cNvGrpSpPr>
            <a:grpSpLocks/>
          </p:cNvGrpSpPr>
          <p:nvPr/>
        </p:nvGrpSpPr>
        <p:grpSpPr bwMode="auto">
          <a:xfrm>
            <a:off x="1295400" y="4495800"/>
            <a:ext cx="4876800" cy="1828800"/>
            <a:chOff x="816" y="2832"/>
            <a:chExt cx="3072" cy="1152"/>
          </a:xfrm>
        </p:grpSpPr>
        <p:sp>
          <p:nvSpPr>
            <p:cNvPr id="11396" name="Line 132"/>
            <p:cNvSpPr>
              <a:spLocks noChangeShapeType="1"/>
            </p:cNvSpPr>
            <p:nvPr/>
          </p:nvSpPr>
          <p:spPr bwMode="auto">
            <a:xfrm flipV="1">
              <a:off x="816" y="2832"/>
              <a:ext cx="768" cy="1152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397" name="Line 133"/>
            <p:cNvSpPr>
              <a:spLocks noChangeShapeType="1"/>
            </p:cNvSpPr>
            <p:nvPr/>
          </p:nvSpPr>
          <p:spPr bwMode="auto">
            <a:xfrm flipH="1">
              <a:off x="3120" y="2832"/>
              <a:ext cx="768" cy="1152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8" name="Group 146"/>
          <p:cNvGrpSpPr>
            <a:grpSpLocks/>
          </p:cNvGrpSpPr>
          <p:nvPr/>
        </p:nvGrpSpPr>
        <p:grpSpPr bwMode="auto">
          <a:xfrm>
            <a:off x="1295400" y="4495800"/>
            <a:ext cx="4876800" cy="1828800"/>
            <a:chOff x="816" y="2832"/>
            <a:chExt cx="3072" cy="1152"/>
          </a:xfrm>
        </p:grpSpPr>
        <p:sp>
          <p:nvSpPr>
            <p:cNvPr id="11398" name="Line 134"/>
            <p:cNvSpPr>
              <a:spLocks noChangeShapeType="1"/>
            </p:cNvSpPr>
            <p:nvPr/>
          </p:nvSpPr>
          <p:spPr bwMode="auto">
            <a:xfrm>
              <a:off x="1584" y="2832"/>
              <a:ext cx="230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399" name="Line 135"/>
            <p:cNvSpPr>
              <a:spLocks noChangeShapeType="1"/>
            </p:cNvSpPr>
            <p:nvPr/>
          </p:nvSpPr>
          <p:spPr bwMode="auto">
            <a:xfrm>
              <a:off x="816" y="3984"/>
              <a:ext cx="230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9" name="Group 149"/>
          <p:cNvGrpSpPr>
            <a:grpSpLocks/>
          </p:cNvGrpSpPr>
          <p:nvPr/>
        </p:nvGrpSpPr>
        <p:grpSpPr bwMode="auto">
          <a:xfrm>
            <a:off x="1295400" y="4495800"/>
            <a:ext cx="4876800" cy="1828800"/>
            <a:chOff x="816" y="2832"/>
            <a:chExt cx="3072" cy="1152"/>
          </a:xfrm>
        </p:grpSpPr>
        <p:sp>
          <p:nvSpPr>
            <p:cNvPr id="11345" name="Line 81"/>
            <p:cNvSpPr>
              <a:spLocks noChangeShapeType="1"/>
            </p:cNvSpPr>
            <p:nvPr/>
          </p:nvSpPr>
          <p:spPr bwMode="auto">
            <a:xfrm>
              <a:off x="1584" y="2832"/>
              <a:ext cx="2304" cy="0"/>
            </a:xfrm>
            <a:prstGeom prst="line">
              <a:avLst/>
            </a:prstGeom>
            <a:noFill/>
            <a:ln w="38100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347" name="Line 83"/>
            <p:cNvSpPr>
              <a:spLocks noChangeShapeType="1"/>
            </p:cNvSpPr>
            <p:nvPr/>
          </p:nvSpPr>
          <p:spPr bwMode="auto">
            <a:xfrm>
              <a:off x="816" y="3984"/>
              <a:ext cx="2304" cy="0"/>
            </a:xfrm>
            <a:prstGeom prst="line">
              <a:avLst/>
            </a:prstGeom>
            <a:noFill/>
            <a:ln w="38100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10" name="Group 148"/>
          <p:cNvGrpSpPr>
            <a:grpSpLocks/>
          </p:cNvGrpSpPr>
          <p:nvPr/>
        </p:nvGrpSpPr>
        <p:grpSpPr bwMode="auto">
          <a:xfrm>
            <a:off x="1295400" y="4495800"/>
            <a:ext cx="4876800" cy="1828800"/>
            <a:chOff x="816" y="2832"/>
            <a:chExt cx="3072" cy="1152"/>
          </a:xfrm>
        </p:grpSpPr>
        <p:sp>
          <p:nvSpPr>
            <p:cNvPr id="11344" name="Line 80"/>
            <p:cNvSpPr>
              <a:spLocks noChangeShapeType="1"/>
            </p:cNvSpPr>
            <p:nvPr/>
          </p:nvSpPr>
          <p:spPr bwMode="auto">
            <a:xfrm flipV="1">
              <a:off x="816" y="2832"/>
              <a:ext cx="768" cy="1152"/>
            </a:xfrm>
            <a:prstGeom prst="line">
              <a:avLst/>
            </a:prstGeom>
            <a:noFill/>
            <a:ln w="38100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346" name="Line 82"/>
            <p:cNvSpPr>
              <a:spLocks noChangeShapeType="1"/>
            </p:cNvSpPr>
            <p:nvPr/>
          </p:nvSpPr>
          <p:spPr bwMode="auto">
            <a:xfrm flipH="1">
              <a:off x="3120" y="2832"/>
              <a:ext cx="768" cy="1152"/>
            </a:xfrm>
            <a:prstGeom prst="line">
              <a:avLst/>
            </a:prstGeom>
            <a:noFill/>
            <a:ln w="38100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11" name="Group 231"/>
          <p:cNvGrpSpPr>
            <a:grpSpLocks/>
          </p:cNvGrpSpPr>
          <p:nvPr/>
        </p:nvGrpSpPr>
        <p:grpSpPr bwMode="auto">
          <a:xfrm>
            <a:off x="6400800" y="4754563"/>
            <a:ext cx="2133600" cy="1112837"/>
            <a:chOff x="4032" y="2995"/>
            <a:chExt cx="1344" cy="701"/>
          </a:xfrm>
        </p:grpSpPr>
        <p:sp>
          <p:nvSpPr>
            <p:cNvPr id="11491" name="Text Box 227"/>
            <p:cNvSpPr txBox="1">
              <a:spLocks noChangeArrowheads="1"/>
            </p:cNvSpPr>
            <p:nvPr/>
          </p:nvSpPr>
          <p:spPr bwMode="auto">
            <a:xfrm>
              <a:off x="4080" y="3283"/>
              <a:ext cx="115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1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hlinkClick r:id="rId2" action="ppaction://hlinkpres?slideindex=1&amp;slidetitle=6"/>
                </a:rPr>
                <a:t>к ромбу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492" name="Text Box 228"/>
            <p:cNvSpPr txBox="1">
              <a:spLocks noChangeArrowheads="1"/>
            </p:cNvSpPr>
            <p:nvPr/>
          </p:nvSpPr>
          <p:spPr bwMode="auto">
            <a:xfrm>
              <a:off x="4032" y="3523"/>
              <a:ext cx="120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1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hlinkClick r:id="rId2" action="ppaction://hlinkpres?slideindex=1&amp;slidetitle=5"/>
                </a:rPr>
                <a:t>к прямоугольнику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1494" name="Text Box 230"/>
            <p:cNvSpPr txBox="1">
              <a:spLocks noChangeArrowheads="1"/>
            </p:cNvSpPr>
            <p:nvPr/>
          </p:nvSpPr>
          <p:spPr bwMode="auto">
            <a:xfrm>
              <a:off x="4080" y="2995"/>
              <a:ext cx="129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1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Перейти: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0" fill="hold"/>
                                        <p:tgtEl>
                                          <p:spTgt spid="11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0" fill="hold"/>
                                        <p:tgtEl>
                                          <p:spTgt spid="11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0" fill="hold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0" fill="hold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0" grpId="0" autoUpdateAnimBg="0"/>
      <p:bldP spid="11281" grpId="0" autoUpdateAnimBg="0"/>
      <p:bldP spid="11282" grpId="0" autoUpdateAnimBg="0"/>
      <p:bldP spid="11283" grpId="0" autoUpdateAnimBg="0"/>
      <p:bldP spid="11284" grpId="0" autoUpdateAnimBg="0"/>
      <p:bldP spid="113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09600" y="1371600"/>
            <a:ext cx="784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Прямоугольник –это параллелограмм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-152400" y="1981200"/>
            <a:ext cx="7315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kumimoji="1"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Свойства прямоугольника: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0" y="25908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1.Углы прямые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-228600" y="30480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2.Диагонали равны.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219200" y="3581400"/>
            <a:ext cx="7391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kumimoji="1"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hlinkClick r:id="rId2" action="ppaction://hlinkpres?slideindex=1&amp;slidetitle=4"/>
              </a:rPr>
              <a:t>3.Все свойства параллелограмма</a:t>
            </a:r>
            <a:endParaRPr kumimoji="1" lang="ru-RU" sz="32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cxnSp>
        <p:nvCxnSpPr>
          <p:cNvPr id="21510" name="AutoShape 20"/>
          <p:cNvCxnSpPr>
            <a:cxnSpLocks noChangeShapeType="1"/>
          </p:cNvCxnSpPr>
          <p:nvPr/>
        </p:nvCxnSpPr>
        <p:spPr bwMode="auto">
          <a:xfrm rot="10800000" flipH="1" flipV="1">
            <a:off x="1981200" y="5600700"/>
            <a:ext cx="1588" cy="1588"/>
          </a:xfrm>
          <a:prstGeom prst="bentConnector3">
            <a:avLst>
              <a:gd name="adj1" fmla="val -14400005"/>
            </a:avLst>
          </a:prstGeom>
          <a:noFill/>
          <a:ln w="9525">
            <a:noFill/>
            <a:miter lim="800000"/>
            <a:headEnd/>
            <a:tailEnd/>
          </a:ln>
        </p:spPr>
      </p:cxnSp>
      <p:cxnSp>
        <p:nvCxnSpPr>
          <p:cNvPr id="21511" name="AutoShape 21"/>
          <p:cNvCxnSpPr>
            <a:cxnSpLocks noChangeShapeType="1"/>
          </p:cNvCxnSpPr>
          <p:nvPr/>
        </p:nvCxnSpPr>
        <p:spPr bwMode="auto">
          <a:xfrm>
            <a:off x="1981200" y="5600700"/>
            <a:ext cx="0" cy="0"/>
          </a:xfrm>
          <a:prstGeom prst="straightConnector1">
            <a:avLst/>
          </a:prstGeom>
          <a:noFill/>
          <a:ln w="9525">
            <a:noFill/>
            <a:round/>
            <a:headEnd/>
            <a:tailEnd/>
          </a:ln>
        </p:spPr>
      </p:cxnSp>
      <p:cxnSp>
        <p:nvCxnSpPr>
          <p:cNvPr id="21512" name="AutoShape 24"/>
          <p:cNvCxnSpPr>
            <a:cxnSpLocks noChangeShapeType="1"/>
          </p:cNvCxnSpPr>
          <p:nvPr/>
        </p:nvCxnSpPr>
        <p:spPr bwMode="auto">
          <a:xfrm rot="10800000" flipH="1" flipV="1">
            <a:off x="1981200" y="5600700"/>
            <a:ext cx="1588" cy="1588"/>
          </a:xfrm>
          <a:prstGeom prst="bentConnector3">
            <a:avLst>
              <a:gd name="adj1" fmla="val -14400005"/>
            </a:avLst>
          </a:prstGeom>
          <a:noFill/>
          <a:ln w="9525">
            <a:noFill/>
            <a:miter lim="800000"/>
            <a:headEnd/>
            <a:tailEnd/>
          </a:ln>
        </p:spPr>
      </p:cxnSp>
      <p:cxnSp>
        <p:nvCxnSpPr>
          <p:cNvPr id="21513" name="AutoShape 25"/>
          <p:cNvCxnSpPr>
            <a:cxnSpLocks noChangeShapeType="1"/>
          </p:cNvCxnSpPr>
          <p:nvPr/>
        </p:nvCxnSpPr>
        <p:spPr bwMode="auto">
          <a:xfrm rot="10800000" flipH="1" flipV="1">
            <a:off x="1981200" y="5600700"/>
            <a:ext cx="1588" cy="1588"/>
          </a:xfrm>
          <a:prstGeom prst="bentConnector3">
            <a:avLst>
              <a:gd name="adj1" fmla="val -14400005"/>
            </a:avLst>
          </a:prstGeom>
          <a:noFill/>
          <a:ln w="9525">
            <a:noFill/>
            <a:miter lim="800000"/>
            <a:headEnd/>
            <a:tailEnd/>
          </a:ln>
        </p:spPr>
      </p:cxnSp>
      <p:cxnSp>
        <p:nvCxnSpPr>
          <p:cNvPr id="21514" name="AutoShape 26"/>
          <p:cNvCxnSpPr>
            <a:cxnSpLocks noChangeShapeType="1"/>
          </p:cNvCxnSpPr>
          <p:nvPr/>
        </p:nvCxnSpPr>
        <p:spPr bwMode="auto">
          <a:xfrm rot="10800000" flipH="1" flipV="1">
            <a:off x="1981200" y="5600700"/>
            <a:ext cx="1588" cy="1588"/>
          </a:xfrm>
          <a:prstGeom prst="bentConnector3">
            <a:avLst>
              <a:gd name="adj1" fmla="val -14400005"/>
            </a:avLst>
          </a:prstGeom>
          <a:noFill/>
          <a:ln w="9525">
            <a:noFill/>
            <a:miter lim="800000"/>
            <a:headEnd/>
            <a:tailEnd/>
          </a:ln>
        </p:spPr>
      </p:cxnSp>
      <p:cxnSp>
        <p:nvCxnSpPr>
          <p:cNvPr id="21515" name="AutoShape 27"/>
          <p:cNvCxnSpPr>
            <a:cxnSpLocks noChangeShapeType="1"/>
          </p:cNvCxnSpPr>
          <p:nvPr/>
        </p:nvCxnSpPr>
        <p:spPr bwMode="auto">
          <a:xfrm rot="10800000" flipH="1" flipV="1">
            <a:off x="1981200" y="5600700"/>
            <a:ext cx="1588" cy="1588"/>
          </a:xfrm>
          <a:prstGeom prst="bentConnector3">
            <a:avLst>
              <a:gd name="adj1" fmla="val -14400005"/>
            </a:avLst>
          </a:prstGeom>
          <a:noFill/>
          <a:ln w="9525">
            <a:noFill/>
            <a:miter lim="800000"/>
            <a:headEnd/>
            <a:tailEnd/>
          </a:ln>
        </p:spPr>
      </p:cxnSp>
      <p:sp>
        <p:nvSpPr>
          <p:cNvPr id="14386" name="WordArt 50"/>
          <p:cNvSpPr>
            <a:spLocks noChangeArrowheads="1" noChangeShapeType="1" noTextEdit="1"/>
          </p:cNvSpPr>
          <p:nvPr/>
        </p:nvSpPr>
        <p:spPr bwMode="auto">
          <a:xfrm>
            <a:off x="2209800" y="228600"/>
            <a:ext cx="4953000" cy="990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44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ПРЯМОУГОЛЬНИК</a:t>
            </a:r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1447800" y="4114800"/>
            <a:ext cx="4724400" cy="2362200"/>
            <a:chOff x="912" y="2592"/>
            <a:chExt cx="2976" cy="1488"/>
          </a:xfrm>
        </p:grpSpPr>
        <p:sp>
          <p:nvSpPr>
            <p:cNvPr id="14396" name="Rectangle 60"/>
            <p:cNvSpPr>
              <a:spLocks noChangeArrowheads="1"/>
            </p:cNvSpPr>
            <p:nvPr/>
          </p:nvSpPr>
          <p:spPr bwMode="auto">
            <a:xfrm>
              <a:off x="1200" y="2784"/>
              <a:ext cx="2352" cy="110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4397" name="Text Box 61"/>
            <p:cNvSpPr txBox="1">
              <a:spLocks noChangeArrowheads="1"/>
            </p:cNvSpPr>
            <p:nvPr/>
          </p:nvSpPr>
          <p:spPr bwMode="auto">
            <a:xfrm>
              <a:off x="960" y="2592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B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4398" name="Text Box 62"/>
            <p:cNvSpPr txBox="1">
              <a:spLocks noChangeArrowheads="1"/>
            </p:cNvSpPr>
            <p:nvPr/>
          </p:nvSpPr>
          <p:spPr bwMode="auto">
            <a:xfrm>
              <a:off x="3504" y="2592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C</a:t>
              </a:r>
            </a:p>
          </p:txBody>
        </p:sp>
        <p:sp>
          <p:nvSpPr>
            <p:cNvPr id="14399" name="Text Box 63"/>
            <p:cNvSpPr txBox="1">
              <a:spLocks noChangeArrowheads="1"/>
            </p:cNvSpPr>
            <p:nvPr/>
          </p:nvSpPr>
          <p:spPr bwMode="auto">
            <a:xfrm>
              <a:off x="3504" y="3667"/>
              <a:ext cx="38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D</a:t>
              </a:r>
            </a:p>
          </p:txBody>
        </p:sp>
        <p:sp>
          <p:nvSpPr>
            <p:cNvPr id="14400" name="Text Box 64"/>
            <p:cNvSpPr txBox="1">
              <a:spLocks noChangeArrowheads="1"/>
            </p:cNvSpPr>
            <p:nvPr/>
          </p:nvSpPr>
          <p:spPr bwMode="auto">
            <a:xfrm>
              <a:off x="912" y="3715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</a:t>
              </a: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905000" y="4419600"/>
            <a:ext cx="228600" cy="228600"/>
            <a:chOff x="1200" y="2784"/>
            <a:chExt cx="144" cy="144"/>
          </a:xfrm>
        </p:grpSpPr>
        <p:sp>
          <p:nvSpPr>
            <p:cNvPr id="14401" name="Line 65"/>
            <p:cNvSpPr>
              <a:spLocks noChangeShapeType="1"/>
            </p:cNvSpPr>
            <p:nvPr/>
          </p:nvSpPr>
          <p:spPr bwMode="auto">
            <a:xfrm>
              <a:off x="1344" y="2784"/>
              <a:ext cx="0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4402" name="Line 66"/>
            <p:cNvSpPr>
              <a:spLocks noChangeShapeType="1"/>
            </p:cNvSpPr>
            <p:nvPr/>
          </p:nvSpPr>
          <p:spPr bwMode="auto">
            <a:xfrm flipH="1">
              <a:off x="1200" y="2928"/>
              <a:ext cx="14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5410200" y="4419600"/>
            <a:ext cx="228600" cy="228600"/>
            <a:chOff x="3408" y="2784"/>
            <a:chExt cx="144" cy="144"/>
          </a:xfrm>
        </p:grpSpPr>
        <p:sp>
          <p:nvSpPr>
            <p:cNvPr id="14403" name="Line 67"/>
            <p:cNvSpPr>
              <a:spLocks noChangeShapeType="1"/>
            </p:cNvSpPr>
            <p:nvPr/>
          </p:nvSpPr>
          <p:spPr bwMode="auto">
            <a:xfrm>
              <a:off x="3408" y="2784"/>
              <a:ext cx="0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4404" name="Line 68"/>
            <p:cNvSpPr>
              <a:spLocks noChangeShapeType="1"/>
            </p:cNvSpPr>
            <p:nvPr/>
          </p:nvSpPr>
          <p:spPr bwMode="auto">
            <a:xfrm>
              <a:off x="3408" y="2928"/>
              <a:ext cx="14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14405" name="Line 69"/>
          <p:cNvSpPr>
            <a:spLocks noChangeShapeType="1"/>
          </p:cNvSpPr>
          <p:nvPr/>
        </p:nvSpPr>
        <p:spPr bwMode="auto">
          <a:xfrm>
            <a:off x="1905000" y="5943600"/>
            <a:ext cx="228600" cy="7620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grpSp>
        <p:nvGrpSpPr>
          <p:cNvPr id="5" name="Group 78"/>
          <p:cNvGrpSpPr>
            <a:grpSpLocks/>
          </p:cNvGrpSpPr>
          <p:nvPr/>
        </p:nvGrpSpPr>
        <p:grpSpPr bwMode="auto">
          <a:xfrm>
            <a:off x="1905000" y="5943600"/>
            <a:ext cx="228600" cy="228600"/>
            <a:chOff x="1200" y="3744"/>
            <a:chExt cx="144" cy="144"/>
          </a:xfrm>
        </p:grpSpPr>
        <p:sp>
          <p:nvSpPr>
            <p:cNvPr id="14406" name="Line 70"/>
            <p:cNvSpPr>
              <a:spLocks noChangeShapeType="1"/>
            </p:cNvSpPr>
            <p:nvPr/>
          </p:nvSpPr>
          <p:spPr bwMode="auto">
            <a:xfrm>
              <a:off x="1200" y="3744"/>
              <a:ext cx="14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4407" name="Line 71"/>
            <p:cNvSpPr>
              <a:spLocks noChangeShapeType="1"/>
            </p:cNvSpPr>
            <p:nvPr/>
          </p:nvSpPr>
          <p:spPr bwMode="auto">
            <a:xfrm>
              <a:off x="1344" y="3744"/>
              <a:ext cx="0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6" name="Group 77"/>
          <p:cNvGrpSpPr>
            <a:grpSpLocks/>
          </p:cNvGrpSpPr>
          <p:nvPr/>
        </p:nvGrpSpPr>
        <p:grpSpPr bwMode="auto">
          <a:xfrm>
            <a:off x="5410200" y="5943600"/>
            <a:ext cx="228600" cy="228600"/>
            <a:chOff x="3408" y="3744"/>
            <a:chExt cx="144" cy="144"/>
          </a:xfrm>
        </p:grpSpPr>
        <p:sp>
          <p:nvSpPr>
            <p:cNvPr id="14409" name="Line 73"/>
            <p:cNvSpPr>
              <a:spLocks noChangeShapeType="1"/>
            </p:cNvSpPr>
            <p:nvPr/>
          </p:nvSpPr>
          <p:spPr bwMode="auto">
            <a:xfrm flipH="1">
              <a:off x="3408" y="3744"/>
              <a:ext cx="14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4410" name="Line 74"/>
            <p:cNvSpPr>
              <a:spLocks noChangeShapeType="1"/>
            </p:cNvSpPr>
            <p:nvPr/>
          </p:nvSpPr>
          <p:spPr bwMode="auto">
            <a:xfrm>
              <a:off x="3408" y="3744"/>
              <a:ext cx="0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7" name="Group 82"/>
          <p:cNvGrpSpPr>
            <a:grpSpLocks/>
          </p:cNvGrpSpPr>
          <p:nvPr/>
        </p:nvGrpSpPr>
        <p:grpSpPr bwMode="auto">
          <a:xfrm>
            <a:off x="1905000" y="4419600"/>
            <a:ext cx="3733800" cy="1752600"/>
            <a:chOff x="1200" y="2784"/>
            <a:chExt cx="2352" cy="1104"/>
          </a:xfrm>
        </p:grpSpPr>
        <p:sp>
          <p:nvSpPr>
            <p:cNvPr id="14415" name="Line 79"/>
            <p:cNvSpPr>
              <a:spLocks noChangeShapeType="1"/>
            </p:cNvSpPr>
            <p:nvPr/>
          </p:nvSpPr>
          <p:spPr bwMode="auto">
            <a:xfrm flipV="1">
              <a:off x="1200" y="2784"/>
              <a:ext cx="2352" cy="110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4417" name="Line 81"/>
            <p:cNvSpPr>
              <a:spLocks noChangeShapeType="1"/>
            </p:cNvSpPr>
            <p:nvPr/>
          </p:nvSpPr>
          <p:spPr bwMode="auto">
            <a:xfrm>
              <a:off x="1200" y="2784"/>
              <a:ext cx="2352" cy="110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8" name="Group 86"/>
          <p:cNvGrpSpPr>
            <a:grpSpLocks/>
          </p:cNvGrpSpPr>
          <p:nvPr/>
        </p:nvGrpSpPr>
        <p:grpSpPr bwMode="auto">
          <a:xfrm>
            <a:off x="6324600" y="4419600"/>
            <a:ext cx="1981200" cy="960438"/>
            <a:chOff x="3984" y="2784"/>
            <a:chExt cx="1248" cy="605"/>
          </a:xfrm>
        </p:grpSpPr>
        <p:sp>
          <p:nvSpPr>
            <p:cNvPr id="14420" name="Text Box 84"/>
            <p:cNvSpPr txBox="1">
              <a:spLocks noChangeArrowheads="1"/>
            </p:cNvSpPr>
            <p:nvPr/>
          </p:nvSpPr>
          <p:spPr bwMode="auto">
            <a:xfrm>
              <a:off x="4032" y="2784"/>
              <a:ext cx="115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1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Перейти: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4421" name="Text Box 85"/>
            <p:cNvSpPr txBox="1">
              <a:spLocks noChangeArrowheads="1"/>
            </p:cNvSpPr>
            <p:nvPr/>
          </p:nvSpPr>
          <p:spPr bwMode="auto">
            <a:xfrm>
              <a:off x="3984" y="3216"/>
              <a:ext cx="124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1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hlinkClick r:id="rId2" action="ppaction://hlinkpres?slideindex=1&amp;slidetitle=7"/>
                </a:rPr>
                <a:t>К квадрату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  <p:bldP spid="14340" grpId="0" autoUpdateAnimBg="0"/>
      <p:bldP spid="14341" grpId="0" autoUpdateAnimBg="0"/>
      <p:bldP spid="14342" grpId="0" autoUpdateAnimBg="0"/>
      <p:bldP spid="143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2514600" y="304800"/>
            <a:ext cx="3962400" cy="6286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44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РОМБ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990600" y="990600"/>
            <a:ext cx="678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Ромб - это параллелограмм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371600" y="1524000"/>
            <a:ext cx="617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kumimoji="1"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Свойства ромба: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28600" y="20574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1.Диагонали ромба пересекаются под прямым углом.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81000" y="2514600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24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2.Диагонали ромба являются биссектрисами его углов.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62000" y="2971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kumimoji="1"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hlinkClick r:id="rId2" action="ppaction://hlinkpres?slideindex=1&amp;slidetitle=4"/>
              </a:rPr>
              <a:t>3. У ромба все свойства параллелограмма.</a:t>
            </a:r>
            <a:endParaRPr kumimoji="1" lang="ru-RU" sz="32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 flipV="1">
            <a:off x="5410200" y="4618038"/>
            <a:ext cx="152400" cy="15240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grpSp>
        <p:nvGrpSpPr>
          <p:cNvPr id="2" name="Group 84"/>
          <p:cNvGrpSpPr>
            <a:grpSpLocks/>
          </p:cNvGrpSpPr>
          <p:nvPr/>
        </p:nvGrpSpPr>
        <p:grpSpPr bwMode="auto">
          <a:xfrm>
            <a:off x="2743200" y="3200400"/>
            <a:ext cx="3581400" cy="3733800"/>
            <a:chOff x="1728" y="2016"/>
            <a:chExt cx="2256" cy="2352"/>
          </a:xfrm>
        </p:grpSpPr>
        <p:sp>
          <p:nvSpPr>
            <p:cNvPr id="15420" name="Text Box 60"/>
            <p:cNvSpPr txBox="1">
              <a:spLocks noChangeArrowheads="1"/>
            </p:cNvSpPr>
            <p:nvPr/>
          </p:nvSpPr>
          <p:spPr bwMode="auto">
            <a:xfrm>
              <a:off x="1728" y="2976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21" name="Text Box 61"/>
            <p:cNvSpPr txBox="1">
              <a:spLocks noChangeArrowheads="1"/>
            </p:cNvSpPr>
            <p:nvPr/>
          </p:nvSpPr>
          <p:spPr bwMode="auto">
            <a:xfrm>
              <a:off x="2832" y="2016"/>
              <a:ext cx="1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B</a:t>
              </a:r>
            </a:p>
          </p:txBody>
        </p:sp>
        <p:sp>
          <p:nvSpPr>
            <p:cNvPr id="15422" name="Text Box 62"/>
            <p:cNvSpPr txBox="1">
              <a:spLocks noChangeArrowheads="1"/>
            </p:cNvSpPr>
            <p:nvPr/>
          </p:nvSpPr>
          <p:spPr bwMode="auto">
            <a:xfrm>
              <a:off x="3744" y="2928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C</a:t>
              </a:r>
            </a:p>
          </p:txBody>
        </p:sp>
        <p:sp>
          <p:nvSpPr>
            <p:cNvPr id="15423" name="Text Box 63"/>
            <p:cNvSpPr txBox="1">
              <a:spLocks noChangeArrowheads="1"/>
            </p:cNvSpPr>
            <p:nvPr/>
          </p:nvSpPr>
          <p:spPr bwMode="auto">
            <a:xfrm>
              <a:off x="2784" y="4003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D</a:t>
              </a:r>
            </a:p>
          </p:txBody>
        </p:sp>
        <p:sp>
          <p:nvSpPr>
            <p:cNvPr id="15396" name="AutoShape 36"/>
            <p:cNvSpPr>
              <a:spLocks noChangeArrowheads="1"/>
            </p:cNvSpPr>
            <p:nvPr/>
          </p:nvSpPr>
          <p:spPr bwMode="auto">
            <a:xfrm>
              <a:off x="2016" y="2333"/>
              <a:ext cx="1728" cy="1728"/>
            </a:xfrm>
            <a:prstGeom prst="diamond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3" name="Group 85"/>
          <p:cNvGrpSpPr>
            <a:grpSpLocks/>
          </p:cNvGrpSpPr>
          <p:nvPr/>
        </p:nvGrpSpPr>
        <p:grpSpPr bwMode="auto">
          <a:xfrm>
            <a:off x="3200400" y="3703638"/>
            <a:ext cx="2743200" cy="2743200"/>
            <a:chOff x="2016" y="2333"/>
            <a:chExt cx="1728" cy="1728"/>
          </a:xfrm>
        </p:grpSpPr>
        <p:sp>
          <p:nvSpPr>
            <p:cNvPr id="15397" name="Line 37"/>
            <p:cNvSpPr>
              <a:spLocks noChangeShapeType="1"/>
            </p:cNvSpPr>
            <p:nvPr/>
          </p:nvSpPr>
          <p:spPr bwMode="auto">
            <a:xfrm>
              <a:off x="2016" y="3197"/>
              <a:ext cx="17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19" name="Line 59"/>
            <p:cNvSpPr>
              <a:spLocks noChangeShapeType="1"/>
            </p:cNvSpPr>
            <p:nvPr/>
          </p:nvSpPr>
          <p:spPr bwMode="auto">
            <a:xfrm>
              <a:off x="2880" y="2333"/>
              <a:ext cx="0" cy="172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4" name="Group 86"/>
          <p:cNvGrpSpPr>
            <a:grpSpLocks/>
          </p:cNvGrpSpPr>
          <p:nvPr/>
        </p:nvGrpSpPr>
        <p:grpSpPr bwMode="auto">
          <a:xfrm>
            <a:off x="4572000" y="4876800"/>
            <a:ext cx="152400" cy="228600"/>
            <a:chOff x="2880" y="3053"/>
            <a:chExt cx="96" cy="144"/>
          </a:xfrm>
        </p:grpSpPr>
        <p:sp>
          <p:nvSpPr>
            <p:cNvPr id="15424" name="Line 64"/>
            <p:cNvSpPr>
              <a:spLocks noChangeShapeType="1"/>
            </p:cNvSpPr>
            <p:nvPr/>
          </p:nvSpPr>
          <p:spPr bwMode="auto">
            <a:xfrm>
              <a:off x="2880" y="3053"/>
              <a:ext cx="96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25" name="Line 65"/>
            <p:cNvSpPr>
              <a:spLocks noChangeShapeType="1"/>
            </p:cNvSpPr>
            <p:nvPr/>
          </p:nvSpPr>
          <p:spPr bwMode="auto">
            <a:xfrm>
              <a:off x="2976" y="3053"/>
              <a:ext cx="0" cy="14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15430" name="Arc 70"/>
          <p:cNvSpPr>
            <a:spLocks/>
          </p:cNvSpPr>
          <p:nvPr/>
        </p:nvSpPr>
        <p:spPr bwMode="auto">
          <a:xfrm>
            <a:off x="4648200" y="3856038"/>
            <a:ext cx="76200" cy="76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5431" name="Arc 71"/>
          <p:cNvSpPr>
            <a:spLocks/>
          </p:cNvSpPr>
          <p:nvPr/>
        </p:nvSpPr>
        <p:spPr bwMode="auto">
          <a:xfrm>
            <a:off x="4419600" y="3779838"/>
            <a:ext cx="152400" cy="152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5432" name="Line 72"/>
          <p:cNvSpPr>
            <a:spLocks noChangeShapeType="1"/>
          </p:cNvSpPr>
          <p:nvPr/>
        </p:nvSpPr>
        <p:spPr bwMode="auto">
          <a:xfrm>
            <a:off x="4419600" y="3856038"/>
            <a:ext cx="152400" cy="152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5433" name="Line 73"/>
          <p:cNvSpPr>
            <a:spLocks noChangeShapeType="1"/>
          </p:cNvSpPr>
          <p:nvPr/>
        </p:nvSpPr>
        <p:spPr bwMode="auto">
          <a:xfrm flipH="1">
            <a:off x="4572000" y="3856038"/>
            <a:ext cx="152400" cy="152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5435" name="Text Box 75"/>
          <p:cNvSpPr txBox="1">
            <a:spLocks noChangeArrowheads="1"/>
          </p:cNvSpPr>
          <p:nvPr/>
        </p:nvSpPr>
        <p:spPr bwMode="auto">
          <a:xfrm>
            <a:off x="4191000" y="4541838"/>
            <a:ext cx="381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o</a:t>
            </a:r>
          </a:p>
        </p:txBody>
      </p:sp>
      <p:sp>
        <p:nvSpPr>
          <p:cNvPr id="15437" name="Oval 77"/>
          <p:cNvSpPr>
            <a:spLocks noChangeArrowheads="1"/>
          </p:cNvSpPr>
          <p:nvPr/>
        </p:nvSpPr>
        <p:spPr bwMode="auto">
          <a:xfrm>
            <a:off x="4495800" y="4999038"/>
            <a:ext cx="76200" cy="762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grpSp>
        <p:nvGrpSpPr>
          <p:cNvPr id="5" name="Group 87"/>
          <p:cNvGrpSpPr>
            <a:grpSpLocks/>
          </p:cNvGrpSpPr>
          <p:nvPr/>
        </p:nvGrpSpPr>
        <p:grpSpPr bwMode="auto">
          <a:xfrm>
            <a:off x="4572000" y="4876800"/>
            <a:ext cx="152400" cy="228600"/>
            <a:chOff x="2880" y="3053"/>
            <a:chExt cx="96" cy="144"/>
          </a:xfrm>
        </p:grpSpPr>
        <p:sp>
          <p:nvSpPr>
            <p:cNvPr id="15448" name="Line 88"/>
            <p:cNvSpPr>
              <a:spLocks noChangeShapeType="1"/>
            </p:cNvSpPr>
            <p:nvPr/>
          </p:nvSpPr>
          <p:spPr bwMode="auto">
            <a:xfrm>
              <a:off x="2880" y="3053"/>
              <a:ext cx="96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49" name="Line 89"/>
            <p:cNvSpPr>
              <a:spLocks noChangeShapeType="1"/>
            </p:cNvSpPr>
            <p:nvPr/>
          </p:nvSpPr>
          <p:spPr bwMode="auto">
            <a:xfrm>
              <a:off x="2976" y="3053"/>
              <a:ext cx="0" cy="14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6" name="Group 90"/>
          <p:cNvGrpSpPr>
            <a:grpSpLocks/>
          </p:cNvGrpSpPr>
          <p:nvPr/>
        </p:nvGrpSpPr>
        <p:grpSpPr bwMode="auto">
          <a:xfrm>
            <a:off x="4572000" y="4876800"/>
            <a:ext cx="152400" cy="228600"/>
            <a:chOff x="2880" y="3053"/>
            <a:chExt cx="96" cy="144"/>
          </a:xfrm>
        </p:grpSpPr>
        <p:sp>
          <p:nvSpPr>
            <p:cNvPr id="15451" name="Line 91"/>
            <p:cNvSpPr>
              <a:spLocks noChangeShapeType="1"/>
            </p:cNvSpPr>
            <p:nvPr/>
          </p:nvSpPr>
          <p:spPr bwMode="auto">
            <a:xfrm>
              <a:off x="2880" y="3053"/>
              <a:ext cx="96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52" name="Line 92"/>
            <p:cNvSpPr>
              <a:spLocks noChangeShapeType="1"/>
            </p:cNvSpPr>
            <p:nvPr/>
          </p:nvSpPr>
          <p:spPr bwMode="auto">
            <a:xfrm>
              <a:off x="2976" y="3053"/>
              <a:ext cx="0" cy="14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7" name="Group 93"/>
          <p:cNvGrpSpPr>
            <a:grpSpLocks/>
          </p:cNvGrpSpPr>
          <p:nvPr/>
        </p:nvGrpSpPr>
        <p:grpSpPr bwMode="auto">
          <a:xfrm>
            <a:off x="4572000" y="4876800"/>
            <a:ext cx="152400" cy="228600"/>
            <a:chOff x="2880" y="3053"/>
            <a:chExt cx="96" cy="144"/>
          </a:xfrm>
        </p:grpSpPr>
        <p:sp>
          <p:nvSpPr>
            <p:cNvPr id="15454" name="Line 94"/>
            <p:cNvSpPr>
              <a:spLocks noChangeShapeType="1"/>
            </p:cNvSpPr>
            <p:nvPr/>
          </p:nvSpPr>
          <p:spPr bwMode="auto">
            <a:xfrm>
              <a:off x="2880" y="3053"/>
              <a:ext cx="96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55" name="Line 95"/>
            <p:cNvSpPr>
              <a:spLocks noChangeShapeType="1"/>
            </p:cNvSpPr>
            <p:nvPr/>
          </p:nvSpPr>
          <p:spPr bwMode="auto">
            <a:xfrm>
              <a:off x="2976" y="3053"/>
              <a:ext cx="0" cy="14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8" name="Group 96"/>
          <p:cNvGrpSpPr>
            <a:grpSpLocks/>
          </p:cNvGrpSpPr>
          <p:nvPr/>
        </p:nvGrpSpPr>
        <p:grpSpPr bwMode="auto">
          <a:xfrm>
            <a:off x="4572000" y="4876800"/>
            <a:ext cx="152400" cy="228600"/>
            <a:chOff x="2880" y="3053"/>
            <a:chExt cx="96" cy="144"/>
          </a:xfrm>
        </p:grpSpPr>
        <p:sp>
          <p:nvSpPr>
            <p:cNvPr id="15457" name="Line 97"/>
            <p:cNvSpPr>
              <a:spLocks noChangeShapeType="1"/>
            </p:cNvSpPr>
            <p:nvPr/>
          </p:nvSpPr>
          <p:spPr bwMode="auto">
            <a:xfrm>
              <a:off x="2880" y="3053"/>
              <a:ext cx="96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58" name="Line 98"/>
            <p:cNvSpPr>
              <a:spLocks noChangeShapeType="1"/>
            </p:cNvSpPr>
            <p:nvPr/>
          </p:nvSpPr>
          <p:spPr bwMode="auto">
            <a:xfrm>
              <a:off x="2976" y="3053"/>
              <a:ext cx="0" cy="14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9" name="Group 99"/>
          <p:cNvGrpSpPr>
            <a:grpSpLocks/>
          </p:cNvGrpSpPr>
          <p:nvPr/>
        </p:nvGrpSpPr>
        <p:grpSpPr bwMode="auto">
          <a:xfrm>
            <a:off x="4572000" y="4876800"/>
            <a:ext cx="152400" cy="228600"/>
            <a:chOff x="2880" y="3053"/>
            <a:chExt cx="96" cy="144"/>
          </a:xfrm>
        </p:grpSpPr>
        <p:sp>
          <p:nvSpPr>
            <p:cNvPr id="15460" name="Line 100"/>
            <p:cNvSpPr>
              <a:spLocks noChangeShapeType="1"/>
            </p:cNvSpPr>
            <p:nvPr/>
          </p:nvSpPr>
          <p:spPr bwMode="auto">
            <a:xfrm>
              <a:off x="2880" y="3053"/>
              <a:ext cx="96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61" name="Line 101"/>
            <p:cNvSpPr>
              <a:spLocks noChangeShapeType="1"/>
            </p:cNvSpPr>
            <p:nvPr/>
          </p:nvSpPr>
          <p:spPr bwMode="auto">
            <a:xfrm>
              <a:off x="2976" y="3053"/>
              <a:ext cx="0" cy="14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</p:grpSp>
      <p:grpSp>
        <p:nvGrpSpPr>
          <p:cNvPr id="10" name="Group 106"/>
          <p:cNvGrpSpPr>
            <a:grpSpLocks/>
          </p:cNvGrpSpPr>
          <p:nvPr/>
        </p:nvGrpSpPr>
        <p:grpSpPr bwMode="auto">
          <a:xfrm>
            <a:off x="4191000" y="3810000"/>
            <a:ext cx="2895600" cy="609600"/>
            <a:chOff x="2640" y="2400"/>
            <a:chExt cx="1824" cy="384"/>
          </a:xfrm>
        </p:grpSpPr>
        <p:sp>
          <p:nvSpPr>
            <p:cNvPr id="15462" name="Text Box 102"/>
            <p:cNvSpPr txBox="1">
              <a:spLocks noChangeArrowheads="1"/>
            </p:cNvSpPr>
            <p:nvPr/>
          </p:nvSpPr>
          <p:spPr bwMode="auto">
            <a:xfrm>
              <a:off x="2640" y="2400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sym typeface="Symbol" pitchFamily="18" charset="2"/>
                </a:rPr>
                <a:t>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63" name="Text Box 103"/>
            <p:cNvSpPr txBox="1">
              <a:spLocks noChangeArrowheads="1"/>
            </p:cNvSpPr>
            <p:nvPr/>
          </p:nvSpPr>
          <p:spPr bwMode="auto">
            <a:xfrm>
              <a:off x="2880" y="2419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sym typeface="Symbol" pitchFamily="18" charset="2"/>
                </a:rPr>
                <a:t>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5465" name="Text Box 105"/>
            <p:cNvSpPr txBox="1">
              <a:spLocks noChangeArrowheads="1"/>
            </p:cNvSpPr>
            <p:nvPr/>
          </p:nvSpPr>
          <p:spPr bwMode="auto">
            <a:xfrm>
              <a:off x="3072" y="2400"/>
              <a:ext cx="1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  <a:sym typeface="Symbol" pitchFamily="18" charset="2"/>
                </a:rPr>
                <a:t> = 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utoUpdateAnimBg="0"/>
      <p:bldP spid="15367" grpId="0" autoUpdateAnimBg="0"/>
      <p:bldP spid="15368" grpId="0" autoUpdateAnimBg="0"/>
      <p:bldP spid="15369" grpId="0" autoUpdateAnimBg="0"/>
      <p:bldP spid="1537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2743200" y="152400"/>
            <a:ext cx="4114800" cy="8382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44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Квадрат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43000" y="1401763"/>
            <a:ext cx="6248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kumimoji="1"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Свойства квадрата: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1905000"/>
            <a:ext cx="701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1.Все стороны равны.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066800" y="2362200"/>
            <a:ext cx="693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/>
              <a:buNone/>
            </a:pPr>
            <a:r>
              <a:rPr kumimoji="1"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hlinkClick r:id="rId2" action="ppaction://hlinkpres?slideindex=1&amp;slidetitle=5"/>
              </a:rPr>
              <a:t>2.Все свойства прямоугольника.</a:t>
            </a:r>
            <a:endParaRPr kumimoji="1" lang="ru-RU" sz="32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905000" y="914400"/>
            <a:ext cx="579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r>
              <a: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Квадрат - это прямоугольник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143000" y="2971800"/>
            <a:ext cx="2590800" cy="1905000"/>
            <a:chOff x="720" y="1872"/>
            <a:chExt cx="1632" cy="1200"/>
          </a:xfrm>
        </p:grpSpPr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1008" y="2016"/>
              <a:ext cx="1008" cy="96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endParaRPr kumimoji="1" lang="ru-RU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720" y="2688"/>
              <a:ext cx="24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A</a:t>
              </a:r>
              <a:endParaRPr kumimoji="1"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>
              <a:off x="720" y="1872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B</a:t>
              </a:r>
            </a:p>
          </p:txBody>
        </p: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2064" y="1872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C</a:t>
              </a:r>
            </a:p>
          </p:txBody>
        </p:sp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2112" y="2707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None/>
                <a:defRPr/>
              </a:pPr>
              <a:r>
                <a:rPr kumimoji="1" lang="ru-RU" sz="3200"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D</a:t>
              </a:r>
            </a:p>
          </p:txBody>
        </p:sp>
      </p:grp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600200" y="3200400"/>
            <a:ext cx="16002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3200400" y="3200400"/>
            <a:ext cx="0" cy="15240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 flipH="1">
            <a:off x="1600200" y="4724400"/>
            <a:ext cx="16002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600200" y="3200400"/>
            <a:ext cx="0" cy="15240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Monotype Sorts" pitchFamily="2" charset="2"/>
              <a:buNone/>
              <a:defRPr/>
            </a:pPr>
            <a:endParaRPr kumimoji="1"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autoUpdateAnimBg="0"/>
      <p:bldP spid="16389" grpId="0" autoUpdateAnimBg="0"/>
      <p:bldP spid="16390" grpId="0" autoUpdateAnimBg="0"/>
      <p:bldP spid="16392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110</TotalTime>
  <Words>724</Words>
  <Application>Microsoft Office PowerPoint</Application>
  <PresentationFormat>Экран (4:3)</PresentationFormat>
  <Paragraphs>201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Трек</vt:lpstr>
      <vt:lpstr>Формула</vt:lpstr>
      <vt:lpstr>Слайд 1</vt:lpstr>
      <vt:lpstr>Слайд 2</vt:lpstr>
      <vt:lpstr>Слайд 3</vt:lpstr>
      <vt:lpstr>Слайд 4</vt:lpstr>
      <vt:lpstr>Виды четырехугольников:</vt:lpstr>
      <vt:lpstr>Слайд 6</vt:lpstr>
      <vt:lpstr>Слайд 7</vt:lpstr>
      <vt:lpstr>Слайд 8</vt:lpstr>
      <vt:lpstr>Слайд 9</vt:lpstr>
      <vt:lpstr>Слайд 10</vt:lpstr>
      <vt:lpstr>   Заполнить таблицу, отметив «да» или «нет».</vt:lpstr>
      <vt:lpstr>Танграм      старинная китайская игра-головоломка. Она возникла 4 тысячи лет назад. Известно около семи тысяч различных комбинаций. Суть этой игры не только и не столько в собирании первоначальной фигуры — из разрезанных кусочков можно собирать разнообразные силуэты людей, животных, предметов домашнего обихода, игрушек, цифр, букв и т. д. </vt:lpstr>
      <vt:lpstr>Слайд 13</vt:lpstr>
      <vt:lpstr>Слайд 14</vt:lpstr>
      <vt:lpstr>Задача 1</vt:lpstr>
      <vt:lpstr>Задача 2</vt:lpstr>
      <vt:lpstr>Слайд 17</vt:lpstr>
      <vt:lpstr>Слайд 18</vt:lpstr>
      <vt:lpstr>Слайд 19</vt:lpstr>
      <vt:lpstr>Сказка - вопрос</vt:lpstr>
      <vt:lpstr>четырёхугольники вокруг нас</vt:lpstr>
      <vt:lpstr>Орнамент</vt:lpstr>
      <vt:lpstr>Кроссворд</vt:lpstr>
      <vt:lpstr>Задача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Антонина</cp:lastModifiedBy>
  <cp:revision>37</cp:revision>
  <dcterms:modified xsi:type="dcterms:W3CDTF">2012-01-02T18:28:19Z</dcterms:modified>
</cp:coreProperties>
</file>