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1" r:id="rId2"/>
    <p:sldId id="256" r:id="rId3"/>
    <p:sldId id="290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72" r:id="rId13"/>
    <p:sldId id="266" r:id="rId14"/>
    <p:sldId id="271" r:id="rId15"/>
    <p:sldId id="267" r:id="rId16"/>
    <p:sldId id="268" r:id="rId17"/>
    <p:sldId id="269" r:id="rId18"/>
    <p:sldId id="270" r:id="rId19"/>
    <p:sldId id="273" r:id="rId20"/>
    <p:sldId id="276" r:id="rId21"/>
    <p:sldId id="274" r:id="rId22"/>
    <p:sldId id="275" r:id="rId23"/>
    <p:sldId id="277" r:id="rId24"/>
    <p:sldId id="279" r:id="rId25"/>
    <p:sldId id="281" r:id="rId26"/>
    <p:sldId id="282" r:id="rId27"/>
    <p:sldId id="284" r:id="rId28"/>
    <p:sldId id="287" r:id="rId29"/>
    <p:sldId id="289" r:id="rId3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44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Monotype Corsiva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44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Monotype Corsiva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44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Monotype Corsiva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44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Monotype Corsiva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44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Monotype Corsiva" pitchFamily="66" charset="0"/>
        <a:ea typeface="+mn-ea"/>
        <a:cs typeface="+mn-cs"/>
      </a:defRPr>
    </a:lvl5pPr>
    <a:lvl6pPr marL="2286000" algn="l" defTabSz="914400" rtl="0" eaLnBrk="1" latinLnBrk="0" hangingPunct="1">
      <a:defRPr sz="44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Monotype Corsiva" pitchFamily="66" charset="0"/>
        <a:ea typeface="+mn-ea"/>
        <a:cs typeface="+mn-cs"/>
      </a:defRPr>
    </a:lvl6pPr>
    <a:lvl7pPr marL="2743200" algn="l" defTabSz="914400" rtl="0" eaLnBrk="1" latinLnBrk="0" hangingPunct="1">
      <a:defRPr sz="44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Monotype Corsiva" pitchFamily="66" charset="0"/>
        <a:ea typeface="+mn-ea"/>
        <a:cs typeface="+mn-cs"/>
      </a:defRPr>
    </a:lvl7pPr>
    <a:lvl8pPr marL="3200400" algn="l" defTabSz="914400" rtl="0" eaLnBrk="1" latinLnBrk="0" hangingPunct="1">
      <a:defRPr sz="44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Monotype Corsiva" pitchFamily="66" charset="0"/>
        <a:ea typeface="+mn-ea"/>
        <a:cs typeface="+mn-cs"/>
      </a:defRPr>
    </a:lvl8pPr>
    <a:lvl9pPr marL="3657600" algn="l" defTabSz="914400" rtl="0" eaLnBrk="1" latinLnBrk="0" hangingPunct="1">
      <a:defRPr sz="44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Monotype Corsiva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B7997B-7EB3-4F40-8794-5E849B23ABE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6A35CD-16A6-4CFE-8F39-73F7AD7F32C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B74DED-E263-469D-AE59-EB60AA6ED14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A428ACC-ED6A-4CDF-A79D-6EFEFEBFBFC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B3988C0-B606-4183-9B28-2BF2EAFFE78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9DD5BA-025D-491B-836F-A77982FA8C3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6D3770-6AF9-492B-B2F2-735F0492C63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9E4F36-E32C-496A-887F-478E8ADBDD2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1207E0-0EB7-4CE0-AAA9-3FE91FC3552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418EF8-73B7-4883-9279-3A077E2630E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C5E450-284A-4D09-97F2-5E17F23FCC5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EDE6C3-330D-446C-B009-3D3C0177366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1563B7-D74F-4036-9A04-F7C1C9B046F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effectLst/>
                <a:latin typeface="+mn-lt"/>
              </a:defRPr>
            </a:lvl1pPr>
          </a:lstStyle>
          <a:p>
            <a:fld id="{F3591887-CEDB-427C-ABD9-97F16E7FC6D0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214290"/>
            <a:ext cx="8643998" cy="6500858"/>
          </a:xfrm>
        </p:spPr>
        <p:txBody>
          <a:bodyPr/>
          <a:lstStyle/>
          <a:p>
            <a:r>
              <a:rPr lang="ru-RU" sz="3200" dirty="0" smtClean="0"/>
              <a:t>Урок русского языка в 9 классе</a:t>
            </a:r>
            <a:br>
              <a:rPr lang="ru-RU" sz="3200" dirty="0" smtClean="0"/>
            </a:br>
            <a:r>
              <a:rPr lang="ru-RU" sz="3200" dirty="0" smtClean="0"/>
              <a:t>(</a:t>
            </a:r>
            <a:r>
              <a:rPr lang="ru-RU" sz="3200" dirty="0" smtClean="0"/>
              <a:t>с </a:t>
            </a:r>
            <a:r>
              <a:rPr lang="ru-RU" sz="3200" dirty="0" smtClean="0"/>
              <a:t>использованием </a:t>
            </a:r>
            <a:r>
              <a:rPr lang="ru-RU" sz="3200" dirty="0" smtClean="0"/>
              <a:t>интерактивной доски)        </a:t>
            </a:r>
            <a:r>
              <a:rPr lang="ru-RU" sz="3200" i="1" dirty="0" smtClean="0"/>
              <a:t>«</a:t>
            </a:r>
            <a:r>
              <a:rPr lang="ru-RU" sz="3200" i="1" dirty="0" smtClean="0">
                <a:solidFill>
                  <a:schemeClr val="tx2">
                    <a:satMod val="130000"/>
                  </a:schemeClr>
                </a:solidFill>
              </a:rPr>
              <a:t>Обобщение и систематизация знаний, умений и навыков  по теме  «Сложносочиненное предложение»</a:t>
            </a:r>
            <a:br>
              <a:rPr lang="ru-RU" sz="3200" i="1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3200" i="1" dirty="0" smtClean="0">
                <a:solidFill>
                  <a:schemeClr val="tx2">
                    <a:satMod val="130000"/>
                  </a:schemeClr>
                </a:solidFill>
              </a:rPr>
              <a:t>разработан учителем русского языка и литературы МОУ»Средняя школа №16» города Балаково</a:t>
            </a:r>
            <a:br>
              <a:rPr lang="ru-RU" sz="3200" i="1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3200" i="1" dirty="0" err="1" smtClean="0">
                <a:solidFill>
                  <a:schemeClr val="tx2">
                    <a:satMod val="130000"/>
                  </a:schemeClr>
                </a:solidFill>
              </a:rPr>
              <a:t>Жулёвой</a:t>
            </a:r>
            <a:r>
              <a:rPr lang="ru-RU" sz="3200" i="1" dirty="0" smtClean="0">
                <a:solidFill>
                  <a:schemeClr val="tx2">
                    <a:satMod val="130000"/>
                  </a:schemeClr>
                </a:solidFill>
              </a:rPr>
              <a:t> Ириной Евгеньевной</a:t>
            </a:r>
            <a:br>
              <a:rPr lang="ru-RU" sz="3200" i="1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1600" i="1" dirty="0" smtClean="0">
                <a:solidFill>
                  <a:schemeClr val="tx2">
                    <a:satMod val="130000"/>
                  </a:schemeClr>
                </a:solidFill>
              </a:rPr>
              <a:t>Данный урок является заключительным при изучении ССП. В течение урока формируются языковая, информационная, коммуникативная компетенции, также компетенция личностного самосовершенствования.</a:t>
            </a:r>
            <a:endParaRPr lang="ru-RU" sz="3200" i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81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5" name="Picture 3" descr="театрвльный фон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pic>
        <p:nvPicPr>
          <p:cNvPr id="11" name="Содержимое 10"/>
          <p:cNvPicPr>
            <a:picLocks noGrp="1"/>
          </p:cNvPicPr>
          <p:nvPr>
            <p:ph sz="quarter" idx="3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071538" y="1000108"/>
            <a:ext cx="4357712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2928934"/>
            <a:ext cx="4000528" cy="3929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9" name="Picture 3" descr="театрвльный фон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>
            <a:solidFill>
              <a:srgbClr val="CC0066"/>
            </a:solidFill>
          </a:ln>
        </p:spPr>
      </p:pic>
      <p:pic>
        <p:nvPicPr>
          <p:cNvPr id="10" name="Рисунок 9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714356"/>
            <a:ext cx="4429156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48" y="2786058"/>
            <a:ext cx="4500594" cy="4071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90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6084" name="Picture 4" descr="театрвльный фон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pic>
        <p:nvPicPr>
          <p:cNvPr id="46089" name="Рисунок 9" descr="an1_stopkaknig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14348" y="5381625"/>
            <a:ext cx="2160588" cy="1476375"/>
          </a:xfrm>
          <a:noFill/>
          <a:ln/>
        </p:spPr>
      </p:pic>
      <p:pic>
        <p:nvPicPr>
          <p:cNvPr id="7" name="Рисунок 6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48" y="428604"/>
            <a:ext cx="4714908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57686" y="2857496"/>
            <a:ext cx="4357718" cy="4000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73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6875" name="Text Box 11"/>
          <p:cNvSpPr txBox="1">
            <a:spLocks noChangeArrowheads="1"/>
          </p:cNvSpPr>
          <p:nvPr/>
        </p:nvSpPr>
        <p:spPr bwMode="auto">
          <a:xfrm>
            <a:off x="1235075" y="2055813"/>
            <a:ext cx="193675" cy="4064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 sz="2000" b="0">
              <a:effectLst/>
              <a:latin typeface="Arial Narrow" pitchFamily="34" charset="0"/>
            </a:endParaRPr>
          </a:p>
        </p:txBody>
      </p:sp>
      <p:pic>
        <p:nvPicPr>
          <p:cNvPr id="36879" name="Picture 15" descr="театрвльный фон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pic>
        <p:nvPicPr>
          <p:cNvPr id="12" name="Рисунок 11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428604"/>
            <a:ext cx="4913342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00496" y="2500306"/>
            <a:ext cx="4929222" cy="4357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5892800"/>
            <a:ext cx="977900" cy="96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42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4036" name="Picture 4" descr="театрвльный фон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pic>
        <p:nvPicPr>
          <p:cNvPr id="44041" name="Рисунок 9" descr="an1_stopkaknig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14348" y="5338762"/>
            <a:ext cx="2222500" cy="1519238"/>
          </a:xfrm>
          <a:noFill/>
          <a:ln/>
        </p:spPr>
      </p:pic>
      <p:pic>
        <p:nvPicPr>
          <p:cNvPr id="9" name="Рисунок 8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785794"/>
            <a:ext cx="4071966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2143116"/>
            <a:ext cx="4071966" cy="4714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8915" name="Picture 3" descr="театрвльный фон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323388" cy="6973888"/>
          </a:xfrm>
          <a:noFill/>
          <a:ln/>
        </p:spPr>
      </p:pic>
      <p:pic>
        <p:nvPicPr>
          <p:cNvPr id="22" name="Рисунок 21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714356"/>
            <a:ext cx="4572032" cy="6143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Рисунок 22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714356"/>
            <a:ext cx="4500562" cy="6143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51" name="Rectangle 1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9939" name="Picture 3" descr="театрвльный фон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pic>
        <p:nvPicPr>
          <p:cNvPr id="39950" name="Рисунок 9" descr="an1_stopkaknig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50825" y="5300663"/>
            <a:ext cx="1763713" cy="1204912"/>
          </a:xfrm>
          <a:noFill/>
          <a:ln/>
        </p:spPr>
      </p:pic>
      <p:pic>
        <p:nvPicPr>
          <p:cNvPr id="14" name="Рисунок 13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500042"/>
            <a:ext cx="4143404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29124" y="1714488"/>
            <a:ext cx="4357718" cy="514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8" name="Rectangle 18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63" name="Picture 3" descr="театрвльный фон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pic>
        <p:nvPicPr>
          <p:cNvPr id="13" name="Рисунок 12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500562" cy="5500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2214530"/>
            <a:ext cx="4572000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1987" name="Picture 3" descr="театрвльный фон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pic>
        <p:nvPicPr>
          <p:cNvPr id="9" name="Рисунок 8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500562" cy="4929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1500174"/>
            <a:ext cx="4572000" cy="5357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5880100"/>
            <a:ext cx="1435100" cy="97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3251" name="Picture 3" descr="театрвльный фон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pic>
        <p:nvPicPr>
          <p:cNvPr id="53253" name="Picture 6" descr="J0076130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8661400" y="3978275"/>
            <a:ext cx="482600" cy="2879725"/>
          </a:xfrm>
          <a:noFill/>
          <a:ln/>
        </p:spPr>
      </p:pic>
      <p:pic>
        <p:nvPicPr>
          <p:cNvPr id="8" name="Рисунок 7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857232"/>
            <a:ext cx="4071966" cy="6000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00562" y="857232"/>
            <a:ext cx="4071966" cy="6000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 descr="Островски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613" y="3068638"/>
            <a:ext cx="2160587" cy="2879725"/>
          </a:xfrm>
          <a:prstGeom prst="rect">
            <a:avLst/>
          </a:prstGeom>
          <a:noFill/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театрвльный фон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642910" y="1643050"/>
            <a:ext cx="400052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Обобщение и систематизация знаний, умений и навыков  по теме  «Сложносочинен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-</a:t>
            </a:r>
            <a:r>
              <a:rPr lang="ru-RU" dirty="0" err="1" smtClean="0">
                <a:solidFill>
                  <a:schemeClr val="tx2">
                    <a:satMod val="130000"/>
                  </a:schemeClr>
                </a:solidFill>
              </a:rPr>
              <a:t>ное</a:t>
            </a: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 предложение»</a:t>
            </a:r>
          </a:p>
          <a:p>
            <a:pPr algn="ctr"/>
            <a:endParaRPr lang="ru-RU" dirty="0"/>
          </a:p>
        </p:txBody>
      </p:sp>
      <p:pic>
        <p:nvPicPr>
          <p:cNvPr id="11" name="Picture 3" descr="C:\Documents and Settings\Admin\Рабочий стол\пушкин\id102572_w190[1]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4" y="1643050"/>
            <a:ext cx="3480313" cy="4572032"/>
          </a:xfrm>
          <a:prstGeom prst="rect">
            <a:avLst/>
          </a:prstGeom>
          <a:noFill/>
        </p:spPr>
      </p:pic>
      <p:pic>
        <p:nvPicPr>
          <p:cNvPr id="12" name="Picture 13" descr="Feather_writes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5572132" y="785794"/>
            <a:ext cx="2087562" cy="1128713"/>
          </a:xfrm>
          <a:prstGeom prst="rect">
            <a:avLst/>
          </a:prstGeom>
          <a:noFill/>
          <a:ln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80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8372" name="Picture 4" descr="театрвльный фон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pic>
        <p:nvPicPr>
          <p:cNvPr id="58379" name="Picture 11" descr="дождь"/>
          <p:cNvPicPr>
            <a:picLocks noGrp="1" noChangeAspect="1" noChangeArrowheads="1" noCrop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00562" y="3286124"/>
            <a:ext cx="3929090" cy="3571876"/>
          </a:xfrm>
          <a:noFill/>
          <a:ln/>
        </p:spPr>
      </p:pic>
      <p:pic>
        <p:nvPicPr>
          <p:cNvPr id="58376" name="Picture 8" descr="гроза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785786" y="1071546"/>
            <a:ext cx="3643338" cy="3500462"/>
          </a:xfrm>
          <a:noFill/>
          <a:ln/>
        </p:spPr>
      </p:pic>
    </p:spTree>
  </p:cSld>
  <p:clrMapOvr>
    <a:masterClrMapping/>
  </p:clrMapOvr>
  <p:transition spd="med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83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83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8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83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83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4275" name="Picture 3" descr="театрвльный фон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pic>
        <p:nvPicPr>
          <p:cNvPr id="7" name="Рисунок 6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857232"/>
            <a:ext cx="3571900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4" y="2428868"/>
            <a:ext cx="4000528" cy="4429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6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5299" name="Picture 3" descr="театрвльный фон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>
            <a:solidFill>
              <a:srgbClr val="CC0066"/>
            </a:solidFill>
          </a:ln>
        </p:spPr>
      </p:pic>
      <p:pic>
        <p:nvPicPr>
          <p:cNvPr id="10" name="Рисунок 9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500562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30" y="0"/>
            <a:ext cx="4643470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00562" y="3286124"/>
            <a:ext cx="4643438" cy="3571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3429000"/>
            <a:ext cx="4500562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6434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0"/>
            <a:ext cx="471487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4275" name="Picture 3" descr="театрвльный фон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pic>
        <p:nvPicPr>
          <p:cNvPr id="6" name="Рисунок 5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500042"/>
            <a:ext cx="4143404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2" y="3000372"/>
            <a:ext cx="4286280" cy="3857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43570" y="714356"/>
            <a:ext cx="2071702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357290" y="4714884"/>
            <a:ext cx="2143140" cy="2143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4275" name="Picture 3" descr="театрвльный фон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pic>
        <p:nvPicPr>
          <p:cNvPr id="6" name="Рисунок 5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928670"/>
            <a:ext cx="3929090" cy="5929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14810" y="928670"/>
            <a:ext cx="4500594" cy="5929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1987" name="Picture 3" descr="театрвльный фон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pic>
        <p:nvPicPr>
          <p:cNvPr id="7" name="Рисунок 6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946376"/>
            <a:ext cx="4500594" cy="3911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4275" name="Picture 3" descr="театрвльный фон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sp>
        <p:nvSpPr>
          <p:cNvPr id="8" name="Прямоугольник 7"/>
          <p:cNvSpPr/>
          <p:nvPr/>
        </p:nvSpPr>
        <p:spPr>
          <a:xfrm>
            <a:off x="2285984" y="0"/>
            <a:ext cx="4358057" cy="769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071538" y="1351508"/>
            <a:ext cx="7072362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Выпишите из романа А.С. Пушкина «Евгений Онегин» 5 ССП, подготовьтесь к тестированию.</a:t>
            </a:r>
            <a:endParaRPr lang="ru-RU" dirty="0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4275" name="Picture 3" descr="театрвльный фон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sp>
        <p:nvSpPr>
          <p:cNvPr id="6" name="Прямоугольник 5"/>
          <p:cNvSpPr/>
          <p:nvPr/>
        </p:nvSpPr>
        <p:spPr>
          <a:xfrm>
            <a:off x="1928794" y="214290"/>
            <a:ext cx="5786478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0" dirty="0" smtClean="0"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Рефлексия</a:t>
            </a:r>
          </a:p>
          <a:p>
            <a:pPr lvl="0"/>
            <a:endParaRPr lang="ru-RU" sz="3200" b="0" dirty="0" smtClean="0"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/>
            <a:r>
              <a:rPr lang="ru-RU" sz="3200" b="0" dirty="0" smtClean="0"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Хоть выйди ты не в белый свет, </a:t>
            </a:r>
            <a:endParaRPr lang="ru-RU" sz="3200" b="0" dirty="0" smtClean="0">
              <a:effectLst/>
              <a:latin typeface="Arial" pitchFamily="34" charset="0"/>
            </a:endParaRPr>
          </a:p>
          <a:p>
            <a:pPr lvl="0" eaLnBrk="0" hangingPunct="0"/>
            <a:r>
              <a:rPr lang="ru-RU" sz="3200" b="0" dirty="0" smtClean="0"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А в поле за околицей,</a:t>
            </a:r>
            <a:endParaRPr lang="ru-RU" sz="3200" b="0" dirty="0" smtClean="0">
              <a:effectLst/>
              <a:latin typeface="Arial" pitchFamily="34" charset="0"/>
            </a:endParaRPr>
          </a:p>
          <a:p>
            <a:pPr lvl="0" eaLnBrk="0" hangingPunct="0"/>
            <a:r>
              <a:rPr lang="ru-RU" sz="3200" b="0" dirty="0" smtClean="0"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Пока идешь за кем-то вслед,</a:t>
            </a:r>
            <a:endParaRPr lang="ru-RU" sz="3200" b="0" dirty="0" smtClean="0">
              <a:effectLst/>
              <a:latin typeface="Arial" pitchFamily="34" charset="0"/>
            </a:endParaRPr>
          </a:p>
          <a:p>
            <a:pPr lvl="0" eaLnBrk="0" hangingPunct="0"/>
            <a:r>
              <a:rPr lang="ru-RU" sz="3200" b="0" dirty="0" smtClean="0"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Дорога не запомнится.</a:t>
            </a:r>
            <a:endParaRPr lang="ru-RU" sz="3200" b="0" dirty="0" smtClean="0">
              <a:effectLst/>
              <a:latin typeface="Arial" pitchFamily="34" charset="0"/>
            </a:endParaRPr>
          </a:p>
          <a:p>
            <a:pPr lvl="0" eaLnBrk="0" hangingPunct="0"/>
            <a:r>
              <a:rPr lang="ru-RU" sz="3200" b="0" dirty="0" smtClean="0"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Зато, куда б ты ни попал</a:t>
            </a:r>
            <a:endParaRPr lang="ru-RU" sz="3200" b="0" dirty="0" smtClean="0">
              <a:effectLst/>
              <a:latin typeface="Arial" pitchFamily="34" charset="0"/>
            </a:endParaRPr>
          </a:p>
          <a:p>
            <a:pPr lvl="0" eaLnBrk="0" hangingPunct="0"/>
            <a:r>
              <a:rPr lang="ru-RU" sz="3200" b="0" dirty="0" smtClean="0"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И по какой распутице,</a:t>
            </a:r>
            <a:endParaRPr lang="ru-RU" sz="3200" b="0" dirty="0" smtClean="0">
              <a:effectLst/>
              <a:latin typeface="Arial" pitchFamily="34" charset="0"/>
            </a:endParaRPr>
          </a:p>
          <a:p>
            <a:pPr lvl="0" eaLnBrk="0" hangingPunct="0"/>
            <a:r>
              <a:rPr lang="ru-RU" sz="3200" b="0" dirty="0" smtClean="0"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Дорога та, что сам искал,</a:t>
            </a:r>
            <a:endParaRPr lang="ru-RU" sz="3200" b="0" dirty="0" smtClean="0">
              <a:effectLst/>
              <a:latin typeface="Arial" pitchFamily="34" charset="0"/>
            </a:endParaRPr>
          </a:p>
          <a:p>
            <a:pPr lvl="0" eaLnBrk="0" hangingPunct="0"/>
            <a:r>
              <a:rPr lang="ru-RU" sz="3200" b="0" dirty="0" smtClean="0"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Вовек не позабудется.</a:t>
            </a:r>
            <a:endParaRPr lang="ru-RU" sz="3200" b="0" dirty="0" smtClean="0">
              <a:effectLst/>
              <a:latin typeface="Arial" pitchFamily="34" charset="0"/>
            </a:endParaRPr>
          </a:p>
          <a:p>
            <a:pPr lvl="0" eaLnBrk="0" hangingPunct="0"/>
            <a:endParaRPr lang="ru-RU" sz="2400" b="0" dirty="0" smtClean="0"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4275" name="Picture 3" descr="театрвльный фон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sp>
        <p:nvSpPr>
          <p:cNvPr id="10" name="Прямоугольник 9"/>
          <p:cNvSpPr/>
          <p:nvPr/>
        </p:nvSpPr>
        <p:spPr>
          <a:xfrm>
            <a:off x="1071538" y="857232"/>
            <a:ext cx="707236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               СПАСИБО </a:t>
            </a:r>
          </a:p>
          <a:p>
            <a:r>
              <a:rPr lang="ru-RU" dirty="0" smtClean="0"/>
              <a:t>                       ЗА </a:t>
            </a:r>
          </a:p>
          <a:p>
            <a:r>
              <a:rPr lang="ru-RU" dirty="0" smtClean="0"/>
              <a:t>     СОТРУДНИЧЕСТВО!</a:t>
            </a:r>
            <a:endParaRPr lang="ru-RU" dirty="0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</p:nvPr>
        </p:nvGraphicFramePr>
        <p:xfrm>
          <a:off x="-1140" y="0"/>
          <a:ext cx="9145140" cy="6910351"/>
        </p:xfrm>
        <a:graphic>
          <a:graphicData uri="http://schemas.openxmlformats.org/drawingml/2006/table">
            <a:tbl>
              <a:tblPr/>
              <a:tblGrid>
                <a:gridCol w="501174"/>
                <a:gridCol w="330099"/>
                <a:gridCol w="831273"/>
                <a:gridCol w="831274"/>
                <a:gridCol w="292232"/>
                <a:gridCol w="352935"/>
                <a:gridCol w="186106"/>
                <a:gridCol w="390791"/>
                <a:gridCol w="440482"/>
                <a:gridCol w="831273"/>
                <a:gridCol w="812689"/>
                <a:gridCol w="271873"/>
                <a:gridCol w="25400"/>
                <a:gridCol w="553720"/>
                <a:gridCol w="831273"/>
                <a:gridCol w="831273"/>
                <a:gridCol w="188363"/>
                <a:gridCol w="642910"/>
              </a:tblGrid>
              <a:tr h="65184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2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11">
                  <a:txBody>
                    <a:bodyPr/>
                    <a:lstStyle/>
                    <a:p>
                      <a:pPr algn="l" fontAlgn="b"/>
                      <a:r>
                        <a:rPr lang="ru-RU" sz="2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Сложные </a:t>
                      </a:r>
                      <a:r>
                        <a:rPr lang="ru-RU" sz="2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предложение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9136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2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endParaRPr lang="ru-RU" sz="2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2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2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2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2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2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9136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9">
                  <a:txBody>
                    <a:bodyPr/>
                    <a:lstStyle/>
                    <a:p>
                      <a:pPr algn="l" fontAlgn="b"/>
                      <a:r>
                        <a:rPr lang="ru-RU" sz="2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2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2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l" fontAlgn="b"/>
                      <a:r>
                        <a:rPr lang="ru-RU" sz="2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      Бессоюзные</a:t>
                      </a:r>
                      <a:endParaRPr lang="ru-RU" sz="2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2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9136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2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2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2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2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2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2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2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2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2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59136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ru-RU" sz="2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2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2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2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ru-RU" sz="2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      СПП</a:t>
                      </a:r>
                      <a:endParaRPr lang="ru-RU" sz="2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2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2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2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2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2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9136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2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2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2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2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2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2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2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2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9136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2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2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2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2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2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2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2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2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91367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2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2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2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2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2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2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2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2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91367">
                <a:tc rowSpan="3" gridSpan="5">
                  <a:txBody>
                    <a:bodyPr/>
                    <a:lstStyle/>
                    <a:p>
                      <a:pPr algn="l" fontAlgn="b"/>
                      <a:r>
                        <a:rPr lang="ru-RU" sz="2100" b="0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ru-RU" sz="21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                                     </a:t>
                      </a:r>
                      <a:endParaRPr lang="ru-RU" sz="2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pPr algn="l" fontAlgn="b"/>
                      <a:endParaRPr lang="ru-RU" sz="2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 hMerge="1">
                  <a:txBody>
                    <a:bodyPr/>
                    <a:lstStyle/>
                    <a:p>
                      <a:pPr algn="l" fontAlgn="t"/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 gridSpan="5">
                  <a:txBody>
                    <a:bodyPr/>
                    <a:lstStyle/>
                    <a:p>
                      <a:pPr algn="l" fontAlgn="t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   с разделительными</a:t>
                      </a:r>
                      <a:r>
                        <a:rPr lang="ru-RU" sz="2000" b="1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  <a:p>
                      <a:pPr algn="l" fontAlgn="t"/>
                      <a:r>
                        <a:rPr lang="ru-RU" sz="2000" b="1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              союзами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pPr algn="l" fontAlgn="b"/>
                      <a:endParaRPr lang="ru-RU" sz="2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 gridSpan="5"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а</a:t>
                      </a:r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, не только…но и, </a:t>
                      </a:r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но, </a:t>
                      </a:r>
                      <a:r>
                        <a:rPr lang="ru-RU" sz="2000" b="1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   </a:t>
                      </a:r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да</a:t>
                      </a:r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(</a:t>
                      </a:r>
                      <a:r>
                        <a:rPr lang="ru-RU" sz="20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=но</a:t>
                      </a:r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), однако, </a:t>
                      </a:r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зато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pPr algn="l" fontAlgn="b"/>
                      <a:endParaRPr lang="ru-RU" sz="2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91367">
                <a:tc gridSpan="5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l" fontAlgn="b"/>
                      <a:endParaRPr lang="ru-RU" sz="2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l" fontAlgn="b"/>
                      <a:endParaRPr lang="ru-RU" sz="2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l" fontAlgn="b"/>
                      <a:endParaRPr lang="ru-RU" sz="2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26683">
                <a:tc gridSpan="5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l" fontAlgn="b"/>
                      <a:endParaRPr lang="ru-RU" sz="2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l" fontAlgn="b"/>
                      <a:endParaRPr lang="ru-RU" sz="2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l" fontAlgn="b"/>
                      <a:endParaRPr lang="ru-RU" sz="2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9517">
                <a:tc gridSpan="2"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6" name="Стрелка вниз 5"/>
          <p:cNvSpPr/>
          <p:nvPr/>
        </p:nvSpPr>
        <p:spPr bwMode="auto">
          <a:xfrm rot="1675807">
            <a:off x="1197593" y="1944999"/>
            <a:ext cx="785818" cy="428628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7" name="Стрелка вниз 6"/>
          <p:cNvSpPr/>
          <p:nvPr/>
        </p:nvSpPr>
        <p:spPr bwMode="auto">
          <a:xfrm rot="19440061">
            <a:off x="4194874" y="1916574"/>
            <a:ext cx="785818" cy="428628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3" name="Стрелка вниз 12"/>
          <p:cNvSpPr/>
          <p:nvPr/>
        </p:nvSpPr>
        <p:spPr bwMode="auto">
          <a:xfrm rot="1863991">
            <a:off x="1042524" y="2984825"/>
            <a:ext cx="484632" cy="196037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5" name="Стрелка вниз 14"/>
          <p:cNvSpPr/>
          <p:nvPr/>
        </p:nvSpPr>
        <p:spPr bwMode="auto">
          <a:xfrm rot="18215246">
            <a:off x="2945644" y="2637106"/>
            <a:ext cx="484632" cy="2529707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6" name="Стрелка вниз 15"/>
          <p:cNvSpPr/>
          <p:nvPr/>
        </p:nvSpPr>
        <p:spPr bwMode="auto">
          <a:xfrm rot="17180850">
            <a:off x="4017955" y="1181279"/>
            <a:ext cx="484632" cy="5312838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1" name="Rectangle 17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8" name="Picture 4" descr="театрвльный фон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pic>
        <p:nvPicPr>
          <p:cNvPr id="11277" name="Picture 13" descr="Feather_writes"/>
          <p:cNvPicPr>
            <a:picLocks noGrp="1" noChangeAspect="1" noChangeArrowheads="1" noCrop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443663" y="5013325"/>
            <a:ext cx="2087562" cy="1128713"/>
          </a:xfrm>
          <a:noFill/>
          <a:ln/>
        </p:spPr>
      </p:pic>
      <p:sp>
        <p:nvSpPr>
          <p:cNvPr id="11" name="Содержимое 10"/>
          <p:cNvSpPr>
            <a:spLocks noGrp="1"/>
          </p:cNvSpPr>
          <p:nvPr>
            <p:ph sz="quarter" idx="4"/>
          </p:nvPr>
        </p:nvSpPr>
        <p:spPr>
          <a:xfrm>
            <a:off x="785786" y="142852"/>
            <a:ext cx="7901014" cy="4286281"/>
          </a:xfrm>
        </p:spPr>
        <p:txBody>
          <a:bodyPr/>
          <a:lstStyle/>
          <a:p>
            <a:r>
              <a:rPr lang="ru-RU" dirty="0" smtClean="0"/>
              <a:t>                Слуховой диктант</a:t>
            </a:r>
            <a:endParaRPr lang="ru-RU" dirty="0"/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1524000" y="1397000"/>
          <a:ext cx="6096000" cy="36036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603636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Смысловые отношения</a:t>
                      </a:r>
                    </a:p>
                    <a:p>
                      <a:endParaRPr lang="ru-RU" b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Одновременность</a:t>
                      </a:r>
                    </a:p>
                    <a:p>
                      <a:endParaRPr lang="ru-RU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b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Последовательность</a:t>
                      </a:r>
                    </a:p>
                    <a:p>
                      <a:endParaRPr lang="ru-RU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b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Чередование</a:t>
                      </a:r>
                    </a:p>
                    <a:p>
                      <a:endParaRPr lang="ru-RU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b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Противопоставление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    Номера предложений            </a:t>
                      </a:r>
                      <a:r>
                        <a:rPr lang="ru-RU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endParaRPr lang="ru-RU" b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                   </a:t>
                      </a:r>
                    </a:p>
                    <a:p>
                      <a:endParaRPr lang="ru-RU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b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                    </a:t>
                      </a:r>
                    </a:p>
                    <a:p>
                      <a:endParaRPr lang="ru-RU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b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                   </a:t>
                      </a:r>
                    </a:p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endParaRPr lang="ru-RU" b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                   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1514901" y="1392072"/>
          <a:ext cx="6127845" cy="491319"/>
        </p:xfrm>
        <a:graphic>
          <a:graphicData uri="http://schemas.openxmlformats.org/drawingml/2006/table">
            <a:tbl>
              <a:tblPr/>
              <a:tblGrid>
                <a:gridCol w="6127845"/>
              </a:tblGrid>
              <a:tr h="49131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5715008" y="1928802"/>
            <a:ext cx="609576" cy="285752"/>
          </a:xfrm>
        </p:spPr>
        <p:txBody>
          <a:bodyPr/>
          <a:lstStyle/>
          <a:p>
            <a:pPr>
              <a:buNone/>
            </a:pPr>
            <a:r>
              <a:rPr lang="en-US" sz="2000" b="1" dirty="0" smtClean="0"/>
              <a:t>1</a:t>
            </a:r>
            <a:endParaRPr lang="ru-RU" sz="2000" b="1" dirty="0"/>
          </a:p>
        </p:txBody>
      </p:sp>
      <p:sp>
        <p:nvSpPr>
          <p:cNvPr id="14" name="Содержимое 13"/>
          <p:cNvSpPr>
            <a:spLocks noGrp="1"/>
          </p:cNvSpPr>
          <p:nvPr>
            <p:ph sz="quarter" idx="1"/>
          </p:nvPr>
        </p:nvSpPr>
        <p:spPr>
          <a:xfrm>
            <a:off x="5715008" y="2714620"/>
            <a:ext cx="471462" cy="614354"/>
          </a:xfrm>
        </p:spPr>
        <p:txBody>
          <a:bodyPr/>
          <a:lstStyle/>
          <a:p>
            <a:pPr>
              <a:buNone/>
            </a:pPr>
            <a:r>
              <a:rPr lang="en-US" sz="2000" b="1" dirty="0" smtClean="0"/>
              <a:t>4</a:t>
            </a:r>
            <a:endParaRPr lang="ru-RU" sz="2000" b="1" dirty="0"/>
          </a:p>
        </p:txBody>
      </p:sp>
      <p:sp>
        <p:nvSpPr>
          <p:cNvPr id="16" name="Содержимое 15"/>
          <p:cNvSpPr>
            <a:spLocks noGrp="1"/>
          </p:cNvSpPr>
          <p:nvPr>
            <p:ph sz="quarter" idx="1"/>
          </p:nvPr>
        </p:nvSpPr>
        <p:spPr>
          <a:xfrm>
            <a:off x="5715008" y="3571876"/>
            <a:ext cx="357190" cy="428628"/>
          </a:xfrm>
        </p:spPr>
        <p:txBody>
          <a:bodyPr/>
          <a:lstStyle/>
          <a:p>
            <a:pPr>
              <a:buNone/>
            </a:pPr>
            <a:r>
              <a:rPr lang="en-US" sz="2000" b="1" dirty="0" smtClean="0"/>
              <a:t>3</a:t>
            </a:r>
            <a:endParaRPr lang="ru-RU" sz="2000" b="1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5715008" y="4357694"/>
            <a:ext cx="400024" cy="400040"/>
          </a:xfrm>
        </p:spPr>
        <p:txBody>
          <a:bodyPr/>
          <a:lstStyle/>
          <a:p>
            <a:pPr>
              <a:buNone/>
            </a:pPr>
            <a:r>
              <a:rPr lang="en-US" sz="2000" b="1" dirty="0" smtClean="0"/>
              <a:t>2</a:t>
            </a:r>
            <a:endParaRPr lang="ru-RU" sz="2000" b="1" dirty="0"/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4" grpId="0" build="p"/>
      <p:bldP spid="16" grpId="0" build="p"/>
      <p:bldP spid="1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22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5" name="Picture 3" descr="театрвльный фон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-387350"/>
            <a:ext cx="9144000" cy="7245350"/>
          </a:xfrm>
          <a:noFill/>
          <a:ln/>
        </p:spPr>
      </p:pic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1285852" y="-214338"/>
            <a:ext cx="663736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Конструирование предложений</a:t>
            </a:r>
            <a:endParaRPr lang="ru-RU" sz="3200" dirty="0">
              <a:solidFill>
                <a:srgbClr val="CC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3924300" y="1557338"/>
            <a:ext cx="4895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ru-RU" sz="3200" dirty="0">
                <a:solidFill>
                  <a:schemeClr val="bg1"/>
                </a:solidFill>
                <a:effectLst/>
              </a:rPr>
              <a:t>               </a:t>
            </a:r>
            <a:endParaRPr lang="ru-RU" sz="2400" b="0" dirty="0">
              <a:solidFill>
                <a:schemeClr val="bg1"/>
              </a:solidFill>
              <a:effectLst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785786" y="1214422"/>
          <a:ext cx="7715304" cy="5357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57652"/>
                <a:gridCol w="3857652"/>
              </a:tblGrid>
              <a:tr h="5357850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   Начала предложений</a:t>
                      </a:r>
                    </a:p>
                    <a:p>
                      <a:pPr marL="342900" indent="-342900">
                        <a:buAutoNum type="arabicPeriod"/>
                      </a:pPr>
                      <a:endParaRPr lang="ru-RU" sz="24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С колесницы пал Додон, охнул раз…</a:t>
                      </a:r>
                    </a:p>
                    <a:p>
                      <a:pPr marL="342900" indent="-342900">
                        <a:buAutoNum type="arabicPeriod"/>
                      </a:pPr>
                      <a:endParaRPr lang="ru-RU" sz="24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Блеснет заутра луч денницы…</a:t>
                      </a:r>
                    </a:p>
                    <a:p>
                      <a:pPr marL="342900" indent="-342900">
                        <a:buAutoNum type="arabicPeriod"/>
                      </a:pPr>
                      <a:endParaRPr lang="ru-RU" sz="24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Обед в поле под палаткою также не удался…</a:t>
                      </a:r>
                      <a:endParaRPr lang="en-US" sz="24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342900" indent="-342900">
                        <a:buNone/>
                      </a:pPr>
                      <a:endParaRPr lang="en-US" sz="24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342900" indent="-342900">
                        <a:buNone/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                           </a:t>
                      </a:r>
                      <a:r>
                        <a:rPr lang="ru-RU" sz="24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2400" b="1" dirty="0" smtClean="0">
                          <a:solidFill>
                            <a:srgbClr val="FF0000"/>
                          </a:solidFill>
                        </a:rPr>
                        <a:t>И, или, и</a:t>
                      </a:r>
                      <a:endParaRPr lang="ru-RU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Завершение</a:t>
                      </a:r>
                      <a:r>
                        <a:rPr lang="ru-RU" sz="2400" b="1" baseline="0" dirty="0" smtClean="0">
                          <a:solidFill>
                            <a:schemeClr val="tx1"/>
                          </a:solidFill>
                        </a:rPr>
                        <a:t> предложений</a:t>
                      </a:r>
                      <a:endParaRPr lang="ru-RU" sz="2400" b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…    по крайней мере был не по</a:t>
                      </a:r>
                      <a:r>
                        <a:rPr lang="ru-RU" sz="2400" b="1" baseline="0" dirty="0" smtClean="0">
                          <a:solidFill>
                            <a:schemeClr val="tx1"/>
                          </a:solidFill>
                        </a:rPr>
                        <a:t> вкусу Кирила Петровича.</a:t>
                      </a:r>
                    </a:p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…    умер</a:t>
                      </a:r>
                      <a:r>
                        <a:rPr lang="ru-RU" sz="2400" b="1" baseline="0" dirty="0" smtClean="0">
                          <a:solidFill>
                            <a:schemeClr val="tx1"/>
                          </a:solidFill>
                        </a:rPr>
                        <a:t> он.</a:t>
                      </a:r>
                    </a:p>
                    <a:p>
                      <a:endParaRPr lang="ru-RU" sz="24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24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sz="2400" b="1" baseline="0" dirty="0" smtClean="0">
                          <a:solidFill>
                            <a:schemeClr val="tx1"/>
                          </a:solidFill>
                        </a:rPr>
                        <a:t>…    заиграет яркий день.</a:t>
                      </a:r>
                    </a:p>
                    <a:p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771525" y="1142984"/>
          <a:ext cx="7743825" cy="785829"/>
        </p:xfrm>
        <a:graphic>
          <a:graphicData uri="http://schemas.openxmlformats.org/drawingml/2006/table">
            <a:tbl>
              <a:tblPr/>
              <a:tblGrid>
                <a:gridCol w="7743825"/>
              </a:tblGrid>
              <a:tr h="78582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6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9" name="Picture 3" descr="театрвльный фон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785786" y="714356"/>
            <a:ext cx="7643866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4000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</a:t>
            </a:r>
            <a:r>
              <a:rPr lang="ru-RU" sz="4000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 это время  из-за высоты, находившейся  в  </a:t>
            </a:r>
            <a:r>
              <a:rPr lang="ru-RU" sz="4000" dirty="0" err="1" smtClean="0">
                <a:solidFill>
                  <a:srgbClr val="CC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полверсте</a:t>
            </a:r>
            <a:r>
              <a:rPr lang="ru-RU" sz="4000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от крепости, показались  новые конные  толпы -  и  вскоре  вся  степь  усеялась  множеством людей, вооруженных  копьями  и  сайдаками.  </a:t>
            </a:r>
          </a:p>
          <a:p>
            <a:r>
              <a:rPr lang="ru-RU" sz="4000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  <a:r>
              <a:rPr lang="en-US" sz="4000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ru-RU" sz="4000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«Капитанская дочка» </a:t>
            </a:r>
            <a:r>
              <a:rPr lang="en-US" sz="4000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  <a:p>
            <a:endParaRPr lang="en-US" sz="4000" dirty="0" smtClean="0">
              <a:solidFill>
                <a:srgbClr val="CC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endParaRPr lang="en-US" sz="4000" dirty="0" smtClean="0">
              <a:solidFill>
                <a:srgbClr val="CC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endParaRPr lang="ru-RU" sz="4000" dirty="0">
              <a:solidFill>
                <a:srgbClr val="CC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4352" name="Text Box 16"/>
          <p:cNvSpPr txBox="1">
            <a:spLocks noChangeArrowheads="1"/>
          </p:cNvSpPr>
          <p:nvPr/>
        </p:nvSpPr>
        <p:spPr bwMode="auto">
          <a:xfrm>
            <a:off x="1547813" y="5019675"/>
            <a:ext cx="719296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 sz="2800" i="1" dirty="0">
              <a:solidFill>
                <a:schemeClr val="bg1"/>
              </a:soli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85786" y="5286388"/>
            <a:ext cx="771530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[…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/~~~/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,= -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] 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[- =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/~~~/].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43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83" name="Rectangle 2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3" name="Picture 3" descr="театрвльный фон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sp>
        <p:nvSpPr>
          <p:cNvPr id="14" name="Содержимое 13"/>
          <p:cNvSpPr>
            <a:spLocks noGrp="1"/>
          </p:cNvSpPr>
          <p:nvPr>
            <p:ph sz="quarter" idx="2"/>
          </p:nvPr>
        </p:nvSpPr>
        <p:spPr>
          <a:xfrm>
            <a:off x="571472" y="928670"/>
            <a:ext cx="8072494" cy="592933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4400" b="1" dirty="0" smtClean="0">
                <a:solidFill>
                  <a:srgbClr val="FF0000"/>
                </a:solidFill>
                <a:latin typeface="Monotype Corsiva" pitchFamily="66" charset="0"/>
              </a:rPr>
              <a:t>Я велел ехать к коменданту, и через минуту кибитка остановилась перед деревянным домиком, выстроенным на высоком месте, близ деревянной же церкви.</a:t>
            </a:r>
            <a:r>
              <a:rPr lang="en-US" sz="4400" b="1" dirty="0" smtClean="0">
                <a:solidFill>
                  <a:srgbClr val="FF0000"/>
                </a:solidFill>
                <a:latin typeface="Monotype Corsiva" pitchFamily="66" charset="0"/>
              </a:rPr>
              <a:t> </a:t>
            </a:r>
          </a:p>
          <a:p>
            <a:pPr>
              <a:buNone/>
            </a:pPr>
            <a:r>
              <a:rPr lang="en-US" sz="4400" b="1" dirty="0" smtClean="0">
                <a:solidFill>
                  <a:srgbClr val="FF0000"/>
                </a:solidFill>
                <a:latin typeface="Monotype Corsiva" pitchFamily="66" charset="0"/>
              </a:rPr>
              <a:t>          </a:t>
            </a:r>
            <a:r>
              <a:rPr lang="ru-RU" sz="4400" b="1" dirty="0" smtClean="0">
                <a:solidFill>
                  <a:srgbClr val="FF0000"/>
                </a:solidFill>
                <a:latin typeface="Monotype Corsiva" pitchFamily="66" charset="0"/>
              </a:rPr>
              <a:t>(«Капитанская дочка»)</a:t>
            </a:r>
          </a:p>
          <a:p>
            <a:pPr>
              <a:buNone/>
            </a:pP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[- 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]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[- = </a:t>
            </a: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/~~~/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,…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].</a:t>
            </a:r>
            <a:endParaRPr lang="ru-RU" sz="4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4400" b="1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>
              <a:buNone/>
            </a:pPr>
            <a:r>
              <a:rPr lang="ru-RU" sz="4400" b="1" dirty="0" smtClean="0">
                <a:solidFill>
                  <a:srgbClr val="FF0000"/>
                </a:solidFill>
                <a:latin typeface="Monotype Corsiva" pitchFamily="66" charset="0"/>
              </a:rPr>
              <a:t>         </a:t>
            </a:r>
            <a:endParaRPr lang="ru-RU" sz="4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66100" y="0"/>
            <a:ext cx="977900" cy="96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7" name="Picture 3" descr="театрвльный фон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42852"/>
            <a:ext cx="9144000" cy="6858000"/>
          </a:xfrm>
          <a:noFill/>
          <a:ln/>
        </p:spPr>
      </p:pic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785786" y="954088"/>
            <a:ext cx="764386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ru-RU" dirty="0">
              <a:solidFill>
                <a:srgbClr val="CC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6389" name="Picture 5" descr="Feather_writes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14348" y="5143512"/>
            <a:ext cx="2520950" cy="1363663"/>
          </a:xfrm>
          <a:noFill/>
          <a:ln/>
        </p:spPr>
      </p:pic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785787" y="1142984"/>
            <a:ext cx="7786742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effectLst/>
              </a:rPr>
              <a:t>Батюшка </a:t>
            </a:r>
            <a:r>
              <a:rPr lang="en-US" dirty="0" smtClean="0">
                <a:solidFill>
                  <a:srgbClr val="FF0000"/>
                </a:solidFill>
                <a:effectLst/>
              </a:rPr>
              <a:t> </a:t>
            </a:r>
            <a:r>
              <a:rPr lang="ru-RU" dirty="0" smtClean="0">
                <a:solidFill>
                  <a:srgbClr val="FF0000"/>
                </a:solidFill>
                <a:effectLst/>
              </a:rPr>
              <a:t>за</a:t>
            </a:r>
            <a:r>
              <a:rPr lang="en-US" dirty="0" smtClean="0">
                <a:solidFill>
                  <a:srgbClr val="FF0000"/>
                </a:solidFill>
                <a:effectLst/>
              </a:rPr>
              <a:t> </a:t>
            </a:r>
            <a:r>
              <a:rPr lang="ru-RU" dirty="0" smtClean="0">
                <a:solidFill>
                  <a:srgbClr val="FF0000"/>
                </a:solidFill>
                <a:effectLst/>
              </a:rPr>
              <a:t> ворот </a:t>
            </a:r>
            <a:r>
              <a:rPr lang="en-US" dirty="0" smtClean="0">
                <a:solidFill>
                  <a:srgbClr val="FF0000"/>
                </a:solidFill>
                <a:effectLst/>
              </a:rPr>
              <a:t> </a:t>
            </a:r>
            <a:r>
              <a:rPr lang="ru-RU" dirty="0" smtClean="0">
                <a:solidFill>
                  <a:srgbClr val="FF0000"/>
                </a:solidFill>
                <a:effectLst/>
              </a:rPr>
              <a:t>приподнял его</a:t>
            </a:r>
            <a:r>
              <a:rPr lang="en-US" dirty="0" smtClean="0">
                <a:solidFill>
                  <a:srgbClr val="FF0000"/>
                </a:solidFill>
                <a:effectLst/>
              </a:rPr>
              <a:t> </a:t>
            </a:r>
            <a:r>
              <a:rPr lang="ru-RU" dirty="0" smtClean="0">
                <a:solidFill>
                  <a:srgbClr val="FF0000"/>
                </a:solidFill>
                <a:effectLst/>
              </a:rPr>
              <a:t>(</a:t>
            </a:r>
            <a:r>
              <a:rPr lang="ru-RU" dirty="0" err="1" smtClean="0">
                <a:solidFill>
                  <a:srgbClr val="FF0000"/>
                </a:solidFill>
                <a:effectLst/>
              </a:rPr>
              <a:t>Бопре</a:t>
            </a:r>
            <a:r>
              <a:rPr lang="ru-RU" dirty="0" smtClean="0">
                <a:solidFill>
                  <a:srgbClr val="FF0000"/>
                </a:solidFill>
                <a:effectLst/>
              </a:rPr>
              <a:t>) </a:t>
            </a:r>
            <a:r>
              <a:rPr lang="en-US" dirty="0" smtClean="0">
                <a:solidFill>
                  <a:srgbClr val="FF0000"/>
                </a:solidFill>
                <a:effectLst/>
              </a:rPr>
              <a:t> </a:t>
            </a:r>
            <a:r>
              <a:rPr lang="ru-RU" dirty="0" smtClean="0">
                <a:solidFill>
                  <a:srgbClr val="FF0000"/>
                </a:solidFill>
                <a:effectLst/>
              </a:rPr>
              <a:t>с </a:t>
            </a:r>
            <a:r>
              <a:rPr lang="en-US" dirty="0" smtClean="0">
                <a:solidFill>
                  <a:srgbClr val="FF0000"/>
                </a:solidFill>
                <a:effectLst/>
              </a:rPr>
              <a:t> </a:t>
            </a:r>
            <a:r>
              <a:rPr lang="ru-RU" dirty="0" smtClean="0">
                <a:solidFill>
                  <a:srgbClr val="FF0000"/>
                </a:solidFill>
                <a:effectLst/>
              </a:rPr>
              <a:t>кровати, </a:t>
            </a:r>
            <a:r>
              <a:rPr lang="en-US" dirty="0" smtClean="0">
                <a:solidFill>
                  <a:srgbClr val="FF0000"/>
                </a:solidFill>
                <a:effectLst/>
              </a:rPr>
              <a:t> </a:t>
            </a:r>
            <a:r>
              <a:rPr lang="ru-RU" dirty="0" smtClean="0">
                <a:solidFill>
                  <a:srgbClr val="FF0000"/>
                </a:solidFill>
                <a:effectLst/>
              </a:rPr>
              <a:t>вытолкал </a:t>
            </a:r>
            <a:r>
              <a:rPr lang="en-US" dirty="0" smtClean="0">
                <a:solidFill>
                  <a:srgbClr val="FF0000"/>
                </a:solidFill>
                <a:effectLst/>
              </a:rPr>
              <a:t> </a:t>
            </a:r>
            <a:r>
              <a:rPr lang="ru-RU" dirty="0" smtClean="0">
                <a:solidFill>
                  <a:srgbClr val="FF0000"/>
                </a:solidFill>
                <a:effectLst/>
              </a:rPr>
              <a:t>из дверей, </a:t>
            </a:r>
            <a:r>
              <a:rPr lang="en-US" dirty="0" smtClean="0">
                <a:solidFill>
                  <a:srgbClr val="FF0000"/>
                </a:solidFill>
                <a:effectLst/>
              </a:rPr>
              <a:t> </a:t>
            </a:r>
            <a:r>
              <a:rPr lang="ru-RU" dirty="0" smtClean="0">
                <a:solidFill>
                  <a:srgbClr val="FF0000"/>
                </a:solidFill>
                <a:effectLst/>
              </a:rPr>
              <a:t>и </a:t>
            </a:r>
            <a:r>
              <a:rPr lang="en-US" dirty="0" smtClean="0">
                <a:solidFill>
                  <a:srgbClr val="FF0000"/>
                </a:solidFill>
                <a:effectLst/>
              </a:rPr>
              <a:t> </a:t>
            </a:r>
            <a:r>
              <a:rPr lang="ru-RU" dirty="0" smtClean="0">
                <a:solidFill>
                  <a:srgbClr val="FF0000"/>
                </a:solidFill>
                <a:effectLst/>
              </a:rPr>
              <a:t>в </a:t>
            </a:r>
            <a:r>
              <a:rPr lang="en-US" dirty="0" smtClean="0">
                <a:solidFill>
                  <a:srgbClr val="FF0000"/>
                </a:solidFill>
                <a:effectLst/>
              </a:rPr>
              <a:t> </a:t>
            </a:r>
            <a:r>
              <a:rPr lang="ru-RU" dirty="0" smtClean="0">
                <a:solidFill>
                  <a:srgbClr val="FF0000"/>
                </a:solidFill>
                <a:effectLst/>
              </a:rPr>
              <a:t>тот </a:t>
            </a:r>
            <a:r>
              <a:rPr lang="en-US" dirty="0" smtClean="0">
                <a:solidFill>
                  <a:srgbClr val="FF0000"/>
                </a:solidFill>
                <a:effectLst/>
              </a:rPr>
              <a:t> </a:t>
            </a:r>
            <a:r>
              <a:rPr lang="ru-RU" dirty="0" smtClean="0">
                <a:solidFill>
                  <a:srgbClr val="FF0000"/>
                </a:solidFill>
                <a:effectLst/>
              </a:rPr>
              <a:t>же </a:t>
            </a:r>
            <a:r>
              <a:rPr lang="en-US" dirty="0" smtClean="0">
                <a:solidFill>
                  <a:srgbClr val="FF0000"/>
                </a:solidFill>
                <a:effectLst/>
              </a:rPr>
              <a:t> </a:t>
            </a:r>
            <a:r>
              <a:rPr lang="ru-RU" dirty="0" smtClean="0">
                <a:solidFill>
                  <a:srgbClr val="FF0000"/>
                </a:solidFill>
                <a:effectLst/>
              </a:rPr>
              <a:t>день </a:t>
            </a:r>
            <a:r>
              <a:rPr lang="en-US" dirty="0" smtClean="0">
                <a:solidFill>
                  <a:srgbClr val="FF0000"/>
                </a:solidFill>
                <a:effectLst/>
              </a:rPr>
              <a:t> </a:t>
            </a:r>
            <a:r>
              <a:rPr lang="ru-RU" dirty="0" smtClean="0">
                <a:solidFill>
                  <a:srgbClr val="FF0000"/>
                </a:solidFill>
                <a:effectLst/>
              </a:rPr>
              <a:t>прогнал со </a:t>
            </a:r>
            <a:r>
              <a:rPr lang="en-US" dirty="0" smtClean="0">
                <a:solidFill>
                  <a:srgbClr val="FF0000"/>
                </a:solidFill>
                <a:effectLst/>
              </a:rPr>
              <a:t> </a:t>
            </a:r>
            <a:r>
              <a:rPr lang="ru-RU" dirty="0" smtClean="0">
                <a:solidFill>
                  <a:srgbClr val="FF0000"/>
                </a:solidFill>
                <a:effectLst/>
              </a:rPr>
              <a:t>двора </a:t>
            </a:r>
            <a:r>
              <a:rPr lang="en-US" dirty="0" smtClean="0">
                <a:solidFill>
                  <a:srgbClr val="FF0000"/>
                </a:solidFill>
                <a:effectLst/>
              </a:rPr>
              <a:t> </a:t>
            </a:r>
            <a:r>
              <a:rPr lang="ru-RU" dirty="0" smtClean="0">
                <a:solidFill>
                  <a:srgbClr val="FF0000"/>
                </a:solidFill>
                <a:effectLst/>
              </a:rPr>
              <a:t>к </a:t>
            </a:r>
            <a:r>
              <a:rPr lang="en-US" dirty="0" smtClean="0">
                <a:solidFill>
                  <a:srgbClr val="FF0000"/>
                </a:solidFill>
                <a:effectLst/>
              </a:rPr>
              <a:t> </a:t>
            </a:r>
            <a:r>
              <a:rPr lang="ru-RU" dirty="0" smtClean="0">
                <a:solidFill>
                  <a:srgbClr val="FF0000"/>
                </a:solidFill>
                <a:effectLst/>
              </a:rPr>
              <a:t>неописуемой </a:t>
            </a:r>
            <a:r>
              <a:rPr lang="en-US" dirty="0" smtClean="0">
                <a:solidFill>
                  <a:srgbClr val="FF0000"/>
                </a:solidFill>
                <a:effectLst/>
              </a:rPr>
              <a:t> </a:t>
            </a:r>
            <a:r>
              <a:rPr lang="ru-RU" dirty="0" smtClean="0">
                <a:solidFill>
                  <a:srgbClr val="FF0000"/>
                </a:solidFill>
                <a:effectLst/>
              </a:rPr>
              <a:t>радости  Савельича.</a:t>
            </a:r>
          </a:p>
          <a:p>
            <a:r>
              <a:rPr lang="ru-RU" dirty="0" smtClean="0">
                <a:solidFill>
                  <a:srgbClr val="FF0000"/>
                </a:solidFill>
                <a:effectLst/>
              </a:rPr>
              <a:t> </a:t>
            </a:r>
            <a:r>
              <a:rPr lang="en-US" dirty="0" smtClean="0">
                <a:solidFill>
                  <a:srgbClr val="FF0000"/>
                </a:solidFill>
                <a:effectLst/>
              </a:rPr>
              <a:t>         </a:t>
            </a:r>
            <a:r>
              <a:rPr lang="ru-RU" dirty="0" smtClean="0">
                <a:solidFill>
                  <a:srgbClr val="FF0000"/>
                </a:solidFill>
                <a:effectLst/>
              </a:rPr>
              <a:t>(«Капитанская  дочка»)</a:t>
            </a:r>
          </a:p>
          <a:p>
            <a:endParaRPr lang="ru-RU" dirty="0" smtClean="0">
              <a:solidFill>
                <a:srgbClr val="FF0000"/>
              </a:solidFill>
              <a:effectLst/>
            </a:endParaRPr>
          </a:p>
          <a:p>
            <a:r>
              <a:rPr lang="ru-RU" dirty="0">
                <a:solidFill>
                  <a:srgbClr val="FF0000"/>
                </a:solidFill>
                <a:effectLst/>
              </a:rPr>
              <a:t> </a:t>
            </a:r>
            <a:r>
              <a:rPr lang="ru-RU" dirty="0" smtClean="0">
                <a:solidFill>
                  <a:srgbClr val="FF0000"/>
                </a:solidFill>
                <a:effectLst/>
              </a:rPr>
              <a:t>                   </a:t>
            </a:r>
          </a:p>
        </p:txBody>
      </p:sp>
      <p:sp>
        <p:nvSpPr>
          <p:cNvPr id="16396" name="Text Box 12"/>
          <p:cNvSpPr txBox="1">
            <a:spLocks noChangeArrowheads="1"/>
          </p:cNvSpPr>
          <p:nvPr/>
        </p:nvSpPr>
        <p:spPr bwMode="auto">
          <a:xfrm>
            <a:off x="2365375" y="42211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 sz="1800" b="0">
              <a:effectLst/>
              <a:latin typeface="Arial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428992" y="5286388"/>
            <a:ext cx="457203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[- O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O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].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63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22" name="Rectangle 14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1" name="Picture 3" descr="театрвльный фон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714348" y="214290"/>
            <a:ext cx="8143932" cy="357189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     Творческая работа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ru-RU" dirty="0" smtClean="0"/>
              <a:t>Напишите сочинение-миниатюру на тему</a:t>
            </a:r>
          </a:p>
          <a:p>
            <a:pPr>
              <a:buNone/>
            </a:pPr>
            <a:r>
              <a:rPr lang="ru-RU" dirty="0" smtClean="0"/>
              <a:t>           «Мой</a:t>
            </a:r>
            <a:endParaRPr lang="ru-RU" dirty="0"/>
          </a:p>
        </p:txBody>
      </p:sp>
      <p:pic>
        <p:nvPicPr>
          <p:cNvPr id="14" name="Рисунок 1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2143116"/>
            <a:ext cx="3500462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44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Monotype Corsiva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44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Monotype Corsiva" pitchFamily="66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961</TotalTime>
  <Words>357</Words>
  <Application>Microsoft Office PowerPoint</Application>
  <PresentationFormat>Экран (4:3)</PresentationFormat>
  <Paragraphs>93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Оформление по умолчанию</vt:lpstr>
      <vt:lpstr>Урок русского языка в 9 классе (с использованием интерактивной доски)        «Обобщение и систематизация знаний, умений и навыков  по теме  «Сложносочиненное предложение» разработан учителем русского языка и литературы МОУ»Средняя школа №16» города Балаково Жулёвой Ириной Евгеньевной Данный урок является заключительным при изучении ССП. В течение урока формируются языковая, информационная, коммуникативная компетенции, также компетенция личностного самосовершенствования.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Zver</cp:lastModifiedBy>
  <cp:revision>237</cp:revision>
  <dcterms:created xsi:type="dcterms:W3CDTF">2009-07-01T03:38:59Z</dcterms:created>
  <dcterms:modified xsi:type="dcterms:W3CDTF">2011-05-16T16:49:27Z</dcterms:modified>
</cp:coreProperties>
</file>