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sldIdLst>
    <p:sldId id="295" r:id="rId3"/>
    <p:sldId id="274" r:id="rId4"/>
    <p:sldId id="276" r:id="rId5"/>
    <p:sldId id="278" r:id="rId6"/>
    <p:sldId id="285" r:id="rId7"/>
    <p:sldId id="280" r:id="rId8"/>
    <p:sldId id="286" r:id="rId9"/>
    <p:sldId id="287" r:id="rId10"/>
    <p:sldId id="288" r:id="rId11"/>
    <p:sldId id="290" r:id="rId12"/>
    <p:sldId id="291" r:id="rId13"/>
    <p:sldId id="292" r:id="rId14"/>
    <p:sldId id="293" r:id="rId15"/>
    <p:sldId id="29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14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554" y="-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Группа 17"/>
          <p:cNvGrpSpPr/>
          <p:nvPr userDrawn="1"/>
        </p:nvGrpSpPr>
        <p:grpSpPr>
          <a:xfrm>
            <a:off x="-463230" y="-685800"/>
            <a:ext cx="16465230" cy="13240444"/>
            <a:chOff x="-518160" y="-457199"/>
            <a:chExt cx="16465230" cy="13240444"/>
          </a:xfrm>
        </p:grpSpPr>
        <p:sp>
          <p:nvSpPr>
            <p:cNvPr id="15" name="Скругленный прямоугольник 14"/>
            <p:cNvSpPr>
              <a:spLocks noChangeAspect="1"/>
            </p:cNvSpPr>
            <p:nvPr userDrawn="1"/>
          </p:nvSpPr>
          <p:spPr>
            <a:xfrm rot="16200000" flipH="1">
              <a:off x="8522208" y="-1261937"/>
              <a:ext cx="6620123" cy="8229600"/>
            </a:xfrm>
            <a:prstGeom prst="roundRect">
              <a:avLst>
                <a:gd name="adj" fmla="val 3679"/>
              </a:avLst>
            </a:prstGeom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00000">
                  <a:schemeClr val="accent1">
                    <a:lumMod val="87000"/>
                    <a:lumOff val="13000"/>
                    <a:alpha val="90000"/>
                  </a:schemeClr>
                </a:gs>
              </a:gsLst>
              <a:lin ang="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Скругленный прямоугольник 16"/>
            <p:cNvSpPr>
              <a:spLocks noChangeAspect="1"/>
            </p:cNvSpPr>
            <p:nvPr userDrawn="1"/>
          </p:nvSpPr>
          <p:spPr>
            <a:xfrm rot="16200000" flipH="1">
              <a:off x="8522208" y="5358384"/>
              <a:ext cx="6620123" cy="8229600"/>
            </a:xfrm>
            <a:prstGeom prst="roundRect">
              <a:avLst>
                <a:gd name="adj" fmla="val 3679"/>
              </a:avLst>
            </a:prstGeom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00000">
                  <a:schemeClr val="accent1">
                    <a:lumMod val="87000"/>
                    <a:lumOff val="13000"/>
                    <a:alpha val="90000"/>
                  </a:schemeClr>
                </a:gs>
              </a:gsLst>
              <a:lin ang="108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Скругленный прямоугольник 15"/>
            <p:cNvSpPr>
              <a:spLocks noChangeAspect="1"/>
            </p:cNvSpPr>
            <p:nvPr userDrawn="1"/>
          </p:nvSpPr>
          <p:spPr>
            <a:xfrm rot="16200000" flipH="1">
              <a:off x="286578" y="5358384"/>
              <a:ext cx="6620123" cy="8229600"/>
            </a:xfrm>
            <a:prstGeom prst="roundRect">
              <a:avLst>
                <a:gd name="adj" fmla="val 3679"/>
              </a:avLst>
            </a:prstGeom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00000">
                  <a:schemeClr val="accent1">
                    <a:lumMod val="87000"/>
                    <a:lumOff val="13000"/>
                    <a:alpha val="90000"/>
                  </a:schemeClr>
                </a:gs>
              </a:gsLst>
              <a:lin ang="108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Скругленный прямоугольник 10"/>
            <p:cNvSpPr>
              <a:spLocks noChangeAspect="1"/>
            </p:cNvSpPr>
            <p:nvPr userDrawn="1"/>
          </p:nvSpPr>
          <p:spPr>
            <a:xfrm rot="16200000" flipH="1">
              <a:off x="286578" y="-1261937"/>
              <a:ext cx="6620123" cy="8229600"/>
            </a:xfrm>
            <a:prstGeom prst="roundRect">
              <a:avLst>
                <a:gd name="adj" fmla="val 3679"/>
              </a:avLst>
            </a:prstGeom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00000">
                  <a:schemeClr val="accent1">
                    <a:lumMod val="87000"/>
                    <a:lumOff val="13000"/>
                    <a:alpha val="90000"/>
                  </a:schemeClr>
                </a:gs>
              </a:gsLst>
              <a:lin ang="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7" name="Скругленный прямоугольник 6"/>
          <p:cNvSpPr/>
          <p:nvPr userDrawn="1"/>
        </p:nvSpPr>
        <p:spPr>
          <a:xfrm>
            <a:off x="1219200" y="5029200"/>
            <a:ext cx="7467600" cy="1447800"/>
          </a:xfrm>
          <a:prstGeom prst="round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 userDrawn="1">
            <p:ph type="ctrTitle"/>
          </p:nvPr>
        </p:nvSpPr>
        <p:spPr>
          <a:xfrm>
            <a:off x="1219200" y="4648200"/>
            <a:ext cx="7467600" cy="1470025"/>
          </a:xfrm>
        </p:spPr>
        <p:txBody>
          <a:bodyPr/>
          <a:lstStyle>
            <a:lvl1pPr>
              <a:defRPr b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 userDrawn="1">
            <p:ph type="subTitle" idx="1"/>
          </p:nvPr>
        </p:nvSpPr>
        <p:spPr>
          <a:xfrm>
            <a:off x="1790700" y="5867400"/>
            <a:ext cx="6438900" cy="762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52744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A4713-50AE-4181-988A-1CC761AFEC1E}" type="datetimeFigureOut">
              <a:rPr lang="ru-RU" smtClean="0"/>
              <a:t>07.01.2012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33D5-26D7-4BB0-90F3-8034E9A4F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993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A4713-50AE-4181-988A-1CC761AFEC1E}" type="datetimeFigureOut">
              <a:rPr lang="ru-RU" smtClean="0"/>
              <a:t>07.01.2012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33D5-26D7-4BB0-90F3-8034E9A4F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34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A4713-50AE-4181-988A-1CC761AFEC1E}" type="datetimeFigureOut">
              <a:rPr lang="ru-RU" smtClean="0"/>
              <a:t>07.01.2012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33D5-26D7-4BB0-90F3-8034E9A4F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599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A4713-50AE-4181-988A-1CC761AFEC1E}" type="datetimeFigureOut">
              <a:rPr lang="ru-RU" smtClean="0"/>
              <a:t>07.01.2012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33D5-26D7-4BB0-90F3-8034E9A4F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15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A4713-50AE-4181-988A-1CC761AFEC1E}" type="datetimeFigureOut">
              <a:rPr lang="ru-RU" smtClean="0"/>
              <a:t>07.01.2012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33D5-26D7-4BB0-90F3-8034E9A4F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532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A4713-50AE-4181-988A-1CC761AFEC1E}" type="datetimeFigureOut">
              <a:rPr lang="ru-RU" smtClean="0"/>
              <a:t>07.01.2012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33D5-26D7-4BB0-90F3-8034E9A4F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4232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A4713-50AE-4181-988A-1CC761AFEC1E}" type="datetimeFigureOut">
              <a:rPr lang="ru-RU" smtClean="0"/>
              <a:t>07.01.2012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33D5-26D7-4BB0-90F3-8034E9A4F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065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A4713-50AE-4181-988A-1CC761AFEC1E}" type="datetimeFigureOut">
              <a:rPr lang="ru-RU" smtClean="0"/>
              <a:t>07.01.2012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33D5-26D7-4BB0-90F3-8034E9A4F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916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A4713-50AE-4181-988A-1CC761AFEC1E}" type="datetimeFigureOut">
              <a:rPr lang="ru-RU" smtClean="0"/>
              <a:t>07.01.2012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33D5-26D7-4BB0-90F3-8034E9A4F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296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A4713-50AE-4181-988A-1CC761AFEC1E}" type="datetimeFigureOut">
              <a:rPr lang="ru-RU" smtClean="0"/>
              <a:t>07.01.2012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33D5-26D7-4BB0-90F3-8034E9A4F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664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-253529" y="-1143000"/>
            <a:ext cx="17246129" cy="13868400"/>
            <a:chOff x="-518160" y="-457199"/>
            <a:chExt cx="16465230" cy="13240444"/>
          </a:xfrm>
        </p:grpSpPr>
        <p:sp>
          <p:nvSpPr>
            <p:cNvPr id="16" name="Скругленный прямоугольник 15"/>
            <p:cNvSpPr>
              <a:spLocks noChangeAspect="1"/>
            </p:cNvSpPr>
            <p:nvPr userDrawn="1"/>
          </p:nvSpPr>
          <p:spPr>
            <a:xfrm rot="16200000" flipH="1">
              <a:off x="8522208" y="-1261937"/>
              <a:ext cx="6620123" cy="8229600"/>
            </a:xfrm>
            <a:prstGeom prst="roundRect">
              <a:avLst>
                <a:gd name="adj" fmla="val 3679"/>
              </a:avLst>
            </a:prstGeom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00000">
                  <a:schemeClr val="accent1">
                    <a:lumMod val="87000"/>
                    <a:lumOff val="13000"/>
                    <a:alpha val="90000"/>
                  </a:schemeClr>
                </a:gs>
              </a:gsLst>
              <a:lin ang="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Скругленный прямоугольник 16"/>
            <p:cNvSpPr>
              <a:spLocks noChangeAspect="1"/>
            </p:cNvSpPr>
            <p:nvPr userDrawn="1"/>
          </p:nvSpPr>
          <p:spPr>
            <a:xfrm rot="16200000" flipH="1">
              <a:off x="8522208" y="5358384"/>
              <a:ext cx="6620123" cy="8229600"/>
            </a:xfrm>
            <a:prstGeom prst="roundRect">
              <a:avLst>
                <a:gd name="adj" fmla="val 3679"/>
              </a:avLst>
            </a:prstGeom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00000">
                  <a:schemeClr val="accent1">
                    <a:lumMod val="87000"/>
                    <a:lumOff val="13000"/>
                    <a:alpha val="90000"/>
                  </a:schemeClr>
                </a:gs>
              </a:gsLst>
              <a:lin ang="108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Скругленный прямоугольник 17"/>
            <p:cNvSpPr>
              <a:spLocks noChangeAspect="1"/>
            </p:cNvSpPr>
            <p:nvPr userDrawn="1"/>
          </p:nvSpPr>
          <p:spPr>
            <a:xfrm rot="16200000" flipH="1">
              <a:off x="286578" y="5358384"/>
              <a:ext cx="6620123" cy="8229600"/>
            </a:xfrm>
            <a:prstGeom prst="roundRect">
              <a:avLst>
                <a:gd name="adj" fmla="val 3679"/>
              </a:avLst>
            </a:prstGeom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00000">
                  <a:schemeClr val="accent1">
                    <a:lumMod val="87000"/>
                    <a:lumOff val="13000"/>
                    <a:alpha val="90000"/>
                  </a:schemeClr>
                </a:gs>
              </a:gsLst>
              <a:lin ang="108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Скругленный прямоугольник 18"/>
            <p:cNvSpPr>
              <a:spLocks noChangeAspect="1"/>
            </p:cNvSpPr>
            <p:nvPr userDrawn="1"/>
          </p:nvSpPr>
          <p:spPr>
            <a:xfrm rot="16200000" flipH="1">
              <a:off x="286578" y="-1261937"/>
              <a:ext cx="6620123" cy="8229600"/>
            </a:xfrm>
            <a:prstGeom prst="roundRect">
              <a:avLst>
                <a:gd name="adj" fmla="val 3679"/>
              </a:avLst>
            </a:prstGeom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00000">
                  <a:schemeClr val="accent1">
                    <a:lumMod val="87000"/>
                    <a:lumOff val="13000"/>
                    <a:alpha val="90000"/>
                  </a:schemeClr>
                </a:gs>
              </a:gsLst>
              <a:lin ang="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1" name="Скругленный прямоугольник 10"/>
          <p:cNvSpPr/>
          <p:nvPr/>
        </p:nvSpPr>
        <p:spPr>
          <a:xfrm>
            <a:off x="381000" y="228600"/>
            <a:ext cx="8382000" cy="6096000"/>
          </a:xfrm>
          <a:prstGeom prst="roundRect">
            <a:avLst>
              <a:gd name="adj" fmla="val 3355"/>
            </a:avLst>
          </a:prstGeom>
          <a:solidFill>
            <a:schemeClr val="bg1">
              <a:alpha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BFA4713-50AE-4181-988A-1CC761AFEC1E}" type="datetimeFigureOut">
              <a:rPr lang="ru-RU" smtClean="0"/>
              <a:pPr/>
              <a:t>07.01.2012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D8933D5-26D7-4BB0-90F3-8034E9A4F4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4454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accent1">
              <a:lumMod val="50000"/>
            </a:schemeClr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stihi.ru/pics/2005/04/13-899.jpg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modelmen.ru/school/do/astronomiya/sozvezdiya_gif/voznichiy.jpg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hyperlink" Target="http://www.astrogalaxy.ru/fotorass/tcefey_kass.gif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bms.24open.ru/images/f599e6d69d047a2a988d813d6222498b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hyperlink" Target="http://www.astrogalaxy.ru/fotorass/Big_small_Medveditc.gif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stihi.ru/pics/2005/03/31-1402.jpg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hyperlink" Target="http://www.astrogalaxy.ru/fotorass/lev.gif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50306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/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6000" dirty="0" smtClean="0">
                <a:solidFill>
                  <a:srgbClr val="FF0000"/>
                </a:solidFill>
              </a:rPr>
              <a:t/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6000" dirty="0">
                <a:solidFill>
                  <a:srgbClr val="FF0000"/>
                </a:solidFill>
              </a:rPr>
              <a:t/>
            </a:r>
            <a:br>
              <a:rPr lang="ru-RU" sz="6000" dirty="0">
                <a:solidFill>
                  <a:srgbClr val="FF0000"/>
                </a:solidFill>
              </a:rPr>
            </a:br>
            <a:r>
              <a:rPr lang="ru-RU" sz="7300" dirty="0" smtClean="0">
                <a:solidFill>
                  <a:srgbClr val="FF0000"/>
                </a:solidFill>
              </a:rPr>
              <a:t>КООРДИНАТНАЯ </a:t>
            </a:r>
            <a:br>
              <a:rPr lang="ru-RU" sz="7300" dirty="0" smtClean="0">
                <a:solidFill>
                  <a:srgbClr val="FF0000"/>
                </a:solidFill>
              </a:rPr>
            </a:br>
            <a:r>
              <a:rPr lang="ru-RU" sz="7300" dirty="0" smtClean="0">
                <a:solidFill>
                  <a:srgbClr val="FF0000"/>
                </a:solidFill>
              </a:rPr>
              <a:t>ПЛОСКОСТЬ </a:t>
            </a:r>
            <a:endParaRPr lang="ru-RU" sz="73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56992"/>
            <a:ext cx="8229600" cy="2769171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pPr algn="r"/>
            <a:r>
              <a:rPr lang="ru-RU" dirty="0" smtClean="0"/>
              <a:t>Автор: </a:t>
            </a:r>
            <a:r>
              <a:rPr lang="ru-RU" dirty="0" err="1" smtClean="0"/>
              <a:t>Нургалеева</a:t>
            </a:r>
            <a:r>
              <a:rPr lang="ru-RU" dirty="0" smtClean="0"/>
              <a:t> А.Р.</a:t>
            </a:r>
          </a:p>
        </p:txBody>
      </p:sp>
    </p:spTree>
    <p:extLst>
      <p:ext uri="{BB962C8B-B14F-4D97-AF65-F5344CB8AC3E}">
        <p14:creationId xmlns:p14="http://schemas.microsoft.com/office/powerpoint/2010/main" val="377375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Картинка 6 из 3675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20688"/>
            <a:ext cx="5076825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332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Картинка 12 из 545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548680"/>
            <a:ext cx="7118142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879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Картинка 6 из 519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20688"/>
            <a:ext cx="6628336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486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Картинка 40 из 1965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76672"/>
            <a:ext cx="6637187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980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7584" y="764704"/>
            <a:ext cx="7416824" cy="4312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solidFill>
                  <a:srgbClr val="FF0000"/>
                </a:solidFill>
                <a:ea typeface="Calibri"/>
                <a:cs typeface="Times New Roman"/>
              </a:rPr>
              <a:t>Задание на дом</a:t>
            </a:r>
            <a:r>
              <a:rPr lang="ru-RU" sz="3200" dirty="0" smtClean="0">
                <a:solidFill>
                  <a:srgbClr val="FF0000"/>
                </a:solidFill>
                <a:ea typeface="Calibri"/>
                <a:cs typeface="Times New Roman"/>
              </a:rPr>
              <a:t>: 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solidFill>
                  <a:srgbClr val="7030A0"/>
                </a:solidFill>
                <a:ea typeface="Calibri"/>
                <a:cs typeface="Times New Roman"/>
              </a:rPr>
              <a:t>найти </a:t>
            </a:r>
            <a:r>
              <a:rPr lang="ru-RU" sz="3200" b="1" dirty="0">
                <a:solidFill>
                  <a:srgbClr val="7030A0"/>
                </a:solidFill>
                <a:ea typeface="Calibri"/>
                <a:cs typeface="Times New Roman"/>
              </a:rPr>
              <a:t>материалы об одном из созвездий, ее расположении, мифы и легенды, связанные с </a:t>
            </a:r>
            <a:r>
              <a:rPr lang="ru-RU" sz="3200" b="1" dirty="0" smtClean="0">
                <a:solidFill>
                  <a:srgbClr val="7030A0"/>
                </a:solidFill>
                <a:ea typeface="Calibri"/>
                <a:cs typeface="Times New Roman"/>
              </a:rPr>
              <a:t>ней,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solidFill>
                  <a:srgbClr val="7030A0"/>
                </a:solidFill>
                <a:ea typeface="Calibri"/>
                <a:cs typeface="Times New Roman"/>
              </a:rPr>
              <a:t>построить </a:t>
            </a:r>
            <a:r>
              <a:rPr lang="ru-RU" sz="3200" b="1" dirty="0">
                <a:solidFill>
                  <a:srgbClr val="7030A0"/>
                </a:solidFill>
                <a:ea typeface="Calibri"/>
                <a:cs typeface="Times New Roman"/>
              </a:rPr>
              <a:t>ее на координатной </a:t>
            </a:r>
            <a:r>
              <a:rPr lang="ru-RU" sz="3200" b="1" dirty="0" smtClean="0">
                <a:solidFill>
                  <a:srgbClr val="7030A0"/>
                </a:solidFill>
                <a:ea typeface="Calibri"/>
                <a:cs typeface="Times New Roman"/>
              </a:rPr>
              <a:t>плоскости, все оформить в виде сообщения.</a:t>
            </a:r>
            <a:endParaRPr lang="ru-RU" sz="3200" b="1" dirty="0">
              <a:solidFill>
                <a:srgbClr val="7030A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4140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Line 2"/>
          <p:cNvSpPr>
            <a:spLocks noChangeShapeType="1"/>
          </p:cNvSpPr>
          <p:nvPr/>
        </p:nvSpPr>
        <p:spPr bwMode="auto">
          <a:xfrm>
            <a:off x="4573588" y="0"/>
            <a:ext cx="0" cy="6858000"/>
          </a:xfrm>
          <a:prstGeom prst="line">
            <a:avLst/>
          </a:prstGeom>
          <a:noFill/>
          <a:ln w="88900">
            <a:solidFill>
              <a:schemeClr val="tx1"/>
            </a:solidFill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67" name="Line 4"/>
          <p:cNvSpPr>
            <a:spLocks noChangeShapeType="1"/>
          </p:cNvSpPr>
          <p:nvPr/>
        </p:nvSpPr>
        <p:spPr bwMode="auto">
          <a:xfrm>
            <a:off x="0" y="3429000"/>
            <a:ext cx="9144000" cy="0"/>
          </a:xfrm>
          <a:prstGeom prst="line">
            <a:avLst/>
          </a:prstGeom>
          <a:noFill/>
          <a:ln w="952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8917" name="Line 5"/>
          <p:cNvSpPr>
            <a:spLocks noChangeShapeType="1"/>
          </p:cNvSpPr>
          <p:nvPr/>
        </p:nvSpPr>
        <p:spPr bwMode="auto">
          <a:xfrm>
            <a:off x="0" y="3429000"/>
            <a:ext cx="8458200" cy="0"/>
          </a:xfrm>
          <a:prstGeom prst="line">
            <a:avLst/>
          </a:prstGeom>
          <a:noFill/>
          <a:ln w="88900">
            <a:solidFill>
              <a:schemeClr val="tx1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4392613" y="3429000"/>
            <a:ext cx="48593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2400" b="1">
                <a:solidFill>
                  <a:srgbClr val="6600FF"/>
                </a:solidFill>
              </a:rPr>
              <a:t>     1  2  3  4   5  6  7</a:t>
            </a:r>
          </a:p>
        </p:txBody>
      </p:sp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71438" y="3429000"/>
            <a:ext cx="457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sz="2000" b="1">
                <a:solidFill>
                  <a:srgbClr val="CC0000"/>
                </a:solidFill>
              </a:rPr>
              <a:t>                                   </a:t>
            </a:r>
            <a:r>
              <a:rPr lang="ru-RU" sz="2400" b="1">
                <a:solidFill>
                  <a:srgbClr val="CC0000"/>
                </a:solidFill>
              </a:rPr>
              <a:t>-5 -4 -3 -2 -1</a:t>
            </a:r>
          </a:p>
        </p:txBody>
      </p:sp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7994650" y="2889250"/>
            <a:ext cx="5397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2400" b="1"/>
              <a:t> </a:t>
            </a:r>
            <a:r>
              <a:rPr lang="en-US" sz="2800" b="1" i="1"/>
              <a:t>X</a:t>
            </a:r>
            <a:endParaRPr lang="ru-RU" sz="2800" b="1" i="1"/>
          </a:p>
        </p:txBody>
      </p:sp>
      <p:sp>
        <p:nvSpPr>
          <p:cNvPr id="38921" name="Text Box 9"/>
          <p:cNvSpPr txBox="1">
            <a:spLocks noChangeArrowheads="1"/>
          </p:cNvSpPr>
          <p:nvPr/>
        </p:nvSpPr>
        <p:spPr bwMode="auto">
          <a:xfrm>
            <a:off x="4572000" y="0"/>
            <a:ext cx="5397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2400" b="1"/>
              <a:t> </a:t>
            </a:r>
            <a:r>
              <a:rPr lang="en-US" sz="2800" b="1" i="1"/>
              <a:t>Y</a:t>
            </a:r>
            <a:endParaRPr lang="ru-RU" sz="2800" b="1" i="1"/>
          </a:p>
        </p:txBody>
      </p:sp>
      <p:grpSp>
        <p:nvGrpSpPr>
          <p:cNvPr id="38922" name="Group 10"/>
          <p:cNvGrpSpPr>
            <a:grpSpLocks/>
          </p:cNvGrpSpPr>
          <p:nvPr/>
        </p:nvGrpSpPr>
        <p:grpSpPr bwMode="auto">
          <a:xfrm>
            <a:off x="4032250" y="3608388"/>
            <a:ext cx="615950" cy="2257425"/>
            <a:chOff x="2607" y="2273"/>
            <a:chExt cx="388" cy="1422"/>
          </a:xfrm>
        </p:grpSpPr>
        <p:sp>
          <p:nvSpPr>
            <p:cNvPr id="11339" name="Text Box 11"/>
            <p:cNvSpPr txBox="1">
              <a:spLocks noChangeArrowheads="1"/>
            </p:cNvSpPr>
            <p:nvPr/>
          </p:nvSpPr>
          <p:spPr bwMode="auto">
            <a:xfrm>
              <a:off x="2607" y="2954"/>
              <a:ext cx="34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ru-RU" sz="2400" b="1">
                  <a:solidFill>
                    <a:srgbClr val="CC0000"/>
                  </a:solidFill>
                </a:rPr>
                <a:t> -4</a:t>
              </a:r>
            </a:p>
          </p:txBody>
        </p:sp>
        <p:sp>
          <p:nvSpPr>
            <p:cNvPr id="11340" name="Text Box 12"/>
            <p:cNvSpPr txBox="1">
              <a:spLocks noChangeArrowheads="1"/>
            </p:cNvSpPr>
            <p:nvPr/>
          </p:nvSpPr>
          <p:spPr bwMode="auto">
            <a:xfrm>
              <a:off x="2653" y="2273"/>
              <a:ext cx="34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ru-RU" sz="2400" b="1">
                  <a:solidFill>
                    <a:srgbClr val="CC0000"/>
                  </a:solidFill>
                </a:rPr>
                <a:t>-1</a:t>
              </a:r>
            </a:p>
          </p:txBody>
        </p:sp>
        <p:sp>
          <p:nvSpPr>
            <p:cNvPr id="11341" name="Text Box 13"/>
            <p:cNvSpPr txBox="1">
              <a:spLocks noChangeArrowheads="1"/>
            </p:cNvSpPr>
            <p:nvPr/>
          </p:nvSpPr>
          <p:spPr bwMode="auto">
            <a:xfrm>
              <a:off x="2653" y="3407"/>
              <a:ext cx="34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ru-RU" sz="2400" b="1">
                  <a:solidFill>
                    <a:srgbClr val="CC0000"/>
                  </a:solidFill>
                </a:rPr>
                <a:t>-6</a:t>
              </a:r>
            </a:p>
          </p:txBody>
        </p:sp>
        <p:sp>
          <p:nvSpPr>
            <p:cNvPr id="11342" name="Text Box 14"/>
            <p:cNvSpPr txBox="1">
              <a:spLocks noChangeArrowheads="1"/>
            </p:cNvSpPr>
            <p:nvPr/>
          </p:nvSpPr>
          <p:spPr bwMode="auto">
            <a:xfrm>
              <a:off x="2653" y="2727"/>
              <a:ext cx="34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ru-RU" sz="2400" b="1">
                  <a:solidFill>
                    <a:srgbClr val="CC0000"/>
                  </a:solidFill>
                </a:rPr>
                <a:t>-3</a:t>
              </a:r>
            </a:p>
          </p:txBody>
        </p:sp>
        <p:sp>
          <p:nvSpPr>
            <p:cNvPr id="11343" name="Text Box 15"/>
            <p:cNvSpPr txBox="1">
              <a:spLocks noChangeArrowheads="1"/>
            </p:cNvSpPr>
            <p:nvPr/>
          </p:nvSpPr>
          <p:spPr bwMode="auto">
            <a:xfrm>
              <a:off x="2653" y="2500"/>
              <a:ext cx="34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ru-RU" sz="2400" b="1">
                  <a:solidFill>
                    <a:srgbClr val="CC0000"/>
                  </a:solidFill>
                </a:rPr>
                <a:t>-2</a:t>
              </a:r>
            </a:p>
          </p:txBody>
        </p:sp>
        <p:sp>
          <p:nvSpPr>
            <p:cNvPr id="11344" name="Text Box 16"/>
            <p:cNvSpPr txBox="1">
              <a:spLocks noChangeArrowheads="1"/>
            </p:cNvSpPr>
            <p:nvPr/>
          </p:nvSpPr>
          <p:spPr bwMode="auto">
            <a:xfrm>
              <a:off x="2653" y="3181"/>
              <a:ext cx="34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ru-RU" sz="2400" b="1">
                  <a:solidFill>
                    <a:srgbClr val="CC0000"/>
                  </a:solidFill>
                </a:rPr>
                <a:t>-5</a:t>
              </a:r>
            </a:p>
          </p:txBody>
        </p:sp>
      </p:grpSp>
      <p:grpSp>
        <p:nvGrpSpPr>
          <p:cNvPr id="11274" name="Group 17"/>
          <p:cNvGrpSpPr>
            <a:grpSpLocks/>
          </p:cNvGrpSpPr>
          <p:nvPr/>
        </p:nvGrpSpPr>
        <p:grpSpPr bwMode="auto">
          <a:xfrm>
            <a:off x="0" y="7938"/>
            <a:ext cx="9144000" cy="6858000"/>
            <a:chOff x="0" y="0"/>
            <a:chExt cx="5760" cy="4320"/>
          </a:xfrm>
        </p:grpSpPr>
        <p:sp>
          <p:nvSpPr>
            <p:cNvPr id="11298" name="Line 18"/>
            <p:cNvSpPr>
              <a:spLocks noChangeShapeType="1"/>
            </p:cNvSpPr>
            <p:nvPr/>
          </p:nvSpPr>
          <p:spPr bwMode="auto">
            <a:xfrm>
              <a:off x="3107" y="0"/>
              <a:ext cx="0" cy="432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99" name="Line 19"/>
            <p:cNvSpPr>
              <a:spLocks noChangeShapeType="1"/>
            </p:cNvSpPr>
            <p:nvPr/>
          </p:nvSpPr>
          <p:spPr bwMode="auto">
            <a:xfrm>
              <a:off x="3334" y="0"/>
              <a:ext cx="0" cy="432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00" name="Line 20"/>
            <p:cNvSpPr>
              <a:spLocks noChangeShapeType="1"/>
            </p:cNvSpPr>
            <p:nvPr/>
          </p:nvSpPr>
          <p:spPr bwMode="auto">
            <a:xfrm>
              <a:off x="3560" y="0"/>
              <a:ext cx="0" cy="432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01" name="Line 21"/>
            <p:cNvSpPr>
              <a:spLocks noChangeShapeType="1"/>
            </p:cNvSpPr>
            <p:nvPr/>
          </p:nvSpPr>
          <p:spPr bwMode="auto">
            <a:xfrm>
              <a:off x="3785" y="0"/>
              <a:ext cx="0" cy="432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02" name="Line 22"/>
            <p:cNvSpPr>
              <a:spLocks noChangeShapeType="1"/>
            </p:cNvSpPr>
            <p:nvPr/>
          </p:nvSpPr>
          <p:spPr bwMode="auto">
            <a:xfrm>
              <a:off x="4014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03" name="Line 23"/>
            <p:cNvSpPr>
              <a:spLocks noChangeShapeType="1"/>
            </p:cNvSpPr>
            <p:nvPr/>
          </p:nvSpPr>
          <p:spPr bwMode="auto">
            <a:xfrm>
              <a:off x="4241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04" name="Line 24"/>
            <p:cNvSpPr>
              <a:spLocks noChangeShapeType="1"/>
            </p:cNvSpPr>
            <p:nvPr/>
          </p:nvSpPr>
          <p:spPr bwMode="auto">
            <a:xfrm>
              <a:off x="4468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05" name="Line 25"/>
            <p:cNvSpPr>
              <a:spLocks noChangeShapeType="1"/>
            </p:cNvSpPr>
            <p:nvPr/>
          </p:nvSpPr>
          <p:spPr bwMode="auto">
            <a:xfrm>
              <a:off x="4694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06" name="Line 26"/>
            <p:cNvSpPr>
              <a:spLocks noChangeShapeType="1"/>
            </p:cNvSpPr>
            <p:nvPr/>
          </p:nvSpPr>
          <p:spPr bwMode="auto">
            <a:xfrm>
              <a:off x="4921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07" name="Line 27"/>
            <p:cNvSpPr>
              <a:spLocks noChangeShapeType="1"/>
            </p:cNvSpPr>
            <p:nvPr/>
          </p:nvSpPr>
          <p:spPr bwMode="auto">
            <a:xfrm>
              <a:off x="5148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08" name="Line 28"/>
            <p:cNvSpPr>
              <a:spLocks noChangeShapeType="1"/>
            </p:cNvSpPr>
            <p:nvPr/>
          </p:nvSpPr>
          <p:spPr bwMode="auto">
            <a:xfrm>
              <a:off x="2653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09" name="Line 29"/>
            <p:cNvSpPr>
              <a:spLocks noChangeShapeType="1"/>
            </p:cNvSpPr>
            <p:nvPr/>
          </p:nvSpPr>
          <p:spPr bwMode="auto">
            <a:xfrm>
              <a:off x="2426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10" name="Line 30"/>
            <p:cNvSpPr>
              <a:spLocks noChangeShapeType="1"/>
            </p:cNvSpPr>
            <p:nvPr/>
          </p:nvSpPr>
          <p:spPr bwMode="auto">
            <a:xfrm>
              <a:off x="2200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11" name="Line 31"/>
            <p:cNvSpPr>
              <a:spLocks noChangeShapeType="1"/>
            </p:cNvSpPr>
            <p:nvPr/>
          </p:nvSpPr>
          <p:spPr bwMode="auto">
            <a:xfrm>
              <a:off x="1973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12" name="Line 32"/>
            <p:cNvSpPr>
              <a:spLocks noChangeShapeType="1"/>
            </p:cNvSpPr>
            <p:nvPr/>
          </p:nvSpPr>
          <p:spPr bwMode="auto">
            <a:xfrm>
              <a:off x="1746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13" name="Line 33"/>
            <p:cNvSpPr>
              <a:spLocks noChangeShapeType="1"/>
            </p:cNvSpPr>
            <p:nvPr/>
          </p:nvSpPr>
          <p:spPr bwMode="auto">
            <a:xfrm>
              <a:off x="1519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14" name="Line 34"/>
            <p:cNvSpPr>
              <a:spLocks noChangeShapeType="1"/>
            </p:cNvSpPr>
            <p:nvPr/>
          </p:nvSpPr>
          <p:spPr bwMode="auto">
            <a:xfrm>
              <a:off x="1292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15" name="Line 35"/>
            <p:cNvSpPr>
              <a:spLocks noChangeShapeType="1"/>
            </p:cNvSpPr>
            <p:nvPr/>
          </p:nvSpPr>
          <p:spPr bwMode="auto">
            <a:xfrm>
              <a:off x="1066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16" name="Line 36"/>
            <p:cNvSpPr>
              <a:spLocks noChangeShapeType="1"/>
            </p:cNvSpPr>
            <p:nvPr/>
          </p:nvSpPr>
          <p:spPr bwMode="auto">
            <a:xfrm>
              <a:off x="839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17" name="Line 37"/>
            <p:cNvSpPr>
              <a:spLocks noChangeShapeType="1"/>
            </p:cNvSpPr>
            <p:nvPr/>
          </p:nvSpPr>
          <p:spPr bwMode="auto">
            <a:xfrm>
              <a:off x="612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18" name="Line 38"/>
            <p:cNvSpPr>
              <a:spLocks noChangeShapeType="1"/>
            </p:cNvSpPr>
            <p:nvPr/>
          </p:nvSpPr>
          <p:spPr bwMode="auto">
            <a:xfrm>
              <a:off x="0" y="1933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19" name="Line 39"/>
            <p:cNvSpPr>
              <a:spLocks noChangeShapeType="1"/>
            </p:cNvSpPr>
            <p:nvPr/>
          </p:nvSpPr>
          <p:spPr bwMode="auto">
            <a:xfrm>
              <a:off x="0" y="1706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20" name="Line 40"/>
            <p:cNvSpPr>
              <a:spLocks noChangeShapeType="1"/>
            </p:cNvSpPr>
            <p:nvPr/>
          </p:nvSpPr>
          <p:spPr bwMode="auto">
            <a:xfrm>
              <a:off x="0" y="1480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21" name="Line 41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22" name="Line 42"/>
            <p:cNvSpPr>
              <a:spLocks noChangeShapeType="1"/>
            </p:cNvSpPr>
            <p:nvPr/>
          </p:nvSpPr>
          <p:spPr bwMode="auto">
            <a:xfrm>
              <a:off x="0" y="1026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23" name="Line 43"/>
            <p:cNvSpPr>
              <a:spLocks noChangeShapeType="1"/>
            </p:cNvSpPr>
            <p:nvPr/>
          </p:nvSpPr>
          <p:spPr bwMode="auto">
            <a:xfrm>
              <a:off x="0" y="799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24" name="Line 44"/>
            <p:cNvSpPr>
              <a:spLocks noChangeShapeType="1"/>
            </p:cNvSpPr>
            <p:nvPr/>
          </p:nvSpPr>
          <p:spPr bwMode="auto">
            <a:xfrm>
              <a:off x="0" y="572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25" name="Line 45"/>
            <p:cNvSpPr>
              <a:spLocks noChangeShapeType="1"/>
            </p:cNvSpPr>
            <p:nvPr/>
          </p:nvSpPr>
          <p:spPr bwMode="auto">
            <a:xfrm>
              <a:off x="0" y="346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26" name="Line 46"/>
            <p:cNvSpPr>
              <a:spLocks noChangeShapeType="1"/>
            </p:cNvSpPr>
            <p:nvPr/>
          </p:nvSpPr>
          <p:spPr bwMode="auto">
            <a:xfrm>
              <a:off x="0" y="2387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27" name="Line 47"/>
            <p:cNvSpPr>
              <a:spLocks noChangeShapeType="1"/>
            </p:cNvSpPr>
            <p:nvPr/>
          </p:nvSpPr>
          <p:spPr bwMode="auto">
            <a:xfrm>
              <a:off x="0" y="2840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28" name="Line 48"/>
            <p:cNvSpPr>
              <a:spLocks noChangeShapeType="1"/>
            </p:cNvSpPr>
            <p:nvPr/>
          </p:nvSpPr>
          <p:spPr bwMode="auto">
            <a:xfrm>
              <a:off x="0" y="3067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29" name="Line 49"/>
            <p:cNvSpPr>
              <a:spLocks noChangeShapeType="1"/>
            </p:cNvSpPr>
            <p:nvPr/>
          </p:nvSpPr>
          <p:spPr bwMode="auto">
            <a:xfrm>
              <a:off x="0" y="3294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30" name="Line 50"/>
            <p:cNvSpPr>
              <a:spLocks noChangeShapeType="1"/>
            </p:cNvSpPr>
            <p:nvPr/>
          </p:nvSpPr>
          <p:spPr bwMode="auto">
            <a:xfrm>
              <a:off x="0" y="3521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31" name="Line 51"/>
            <p:cNvSpPr>
              <a:spLocks noChangeShapeType="1"/>
            </p:cNvSpPr>
            <p:nvPr/>
          </p:nvSpPr>
          <p:spPr bwMode="auto">
            <a:xfrm>
              <a:off x="0" y="3748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32" name="Line 52"/>
            <p:cNvSpPr>
              <a:spLocks noChangeShapeType="1"/>
            </p:cNvSpPr>
            <p:nvPr/>
          </p:nvSpPr>
          <p:spPr bwMode="auto">
            <a:xfrm>
              <a:off x="0" y="3974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33" name="Line 53"/>
            <p:cNvSpPr>
              <a:spLocks noChangeShapeType="1"/>
            </p:cNvSpPr>
            <p:nvPr/>
          </p:nvSpPr>
          <p:spPr bwMode="auto">
            <a:xfrm>
              <a:off x="0" y="4201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34" name="Line 54"/>
            <p:cNvSpPr>
              <a:spLocks noChangeShapeType="1"/>
            </p:cNvSpPr>
            <p:nvPr/>
          </p:nvSpPr>
          <p:spPr bwMode="auto">
            <a:xfrm>
              <a:off x="5375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35" name="Line 55"/>
            <p:cNvSpPr>
              <a:spLocks noChangeShapeType="1"/>
            </p:cNvSpPr>
            <p:nvPr/>
          </p:nvSpPr>
          <p:spPr bwMode="auto">
            <a:xfrm>
              <a:off x="5602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36" name="Line 56"/>
            <p:cNvSpPr>
              <a:spLocks noChangeShapeType="1"/>
            </p:cNvSpPr>
            <p:nvPr/>
          </p:nvSpPr>
          <p:spPr bwMode="auto">
            <a:xfrm>
              <a:off x="385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37" name="Line 57"/>
            <p:cNvSpPr>
              <a:spLocks noChangeShapeType="1"/>
            </p:cNvSpPr>
            <p:nvPr/>
          </p:nvSpPr>
          <p:spPr bwMode="auto">
            <a:xfrm>
              <a:off x="158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38" name="Line 58"/>
            <p:cNvSpPr>
              <a:spLocks noChangeShapeType="1"/>
            </p:cNvSpPr>
            <p:nvPr/>
          </p:nvSpPr>
          <p:spPr bwMode="auto">
            <a:xfrm>
              <a:off x="0" y="2614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8971" name="Group 59"/>
          <p:cNvGrpSpPr>
            <a:grpSpLocks/>
          </p:cNvGrpSpPr>
          <p:nvPr/>
        </p:nvGrpSpPr>
        <p:grpSpPr bwMode="auto">
          <a:xfrm>
            <a:off x="4211638" y="992188"/>
            <a:ext cx="360362" cy="2257425"/>
            <a:chOff x="2653" y="686"/>
            <a:chExt cx="227" cy="1422"/>
          </a:xfrm>
        </p:grpSpPr>
        <p:sp>
          <p:nvSpPr>
            <p:cNvPr id="11292" name="Text Box 60"/>
            <p:cNvSpPr txBox="1">
              <a:spLocks noChangeArrowheads="1"/>
            </p:cNvSpPr>
            <p:nvPr/>
          </p:nvSpPr>
          <p:spPr bwMode="auto">
            <a:xfrm>
              <a:off x="2653" y="1820"/>
              <a:ext cx="22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ru-RU" sz="2400" b="1">
                  <a:solidFill>
                    <a:srgbClr val="6600FF"/>
                  </a:solidFill>
                </a:rPr>
                <a:t>1</a:t>
              </a:r>
            </a:p>
          </p:txBody>
        </p:sp>
        <p:sp>
          <p:nvSpPr>
            <p:cNvPr id="11293" name="Text Box 61"/>
            <p:cNvSpPr txBox="1">
              <a:spLocks noChangeArrowheads="1"/>
            </p:cNvSpPr>
            <p:nvPr/>
          </p:nvSpPr>
          <p:spPr bwMode="auto">
            <a:xfrm>
              <a:off x="2653" y="1593"/>
              <a:ext cx="22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ru-RU" sz="2400" b="1">
                  <a:solidFill>
                    <a:srgbClr val="6600FF"/>
                  </a:solidFill>
                </a:rPr>
                <a:t>2</a:t>
              </a:r>
            </a:p>
          </p:txBody>
        </p:sp>
        <p:sp>
          <p:nvSpPr>
            <p:cNvPr id="11294" name="Text Box 62"/>
            <p:cNvSpPr txBox="1">
              <a:spLocks noChangeArrowheads="1"/>
            </p:cNvSpPr>
            <p:nvPr/>
          </p:nvSpPr>
          <p:spPr bwMode="auto">
            <a:xfrm>
              <a:off x="2653" y="1366"/>
              <a:ext cx="22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ru-RU" sz="2400" b="1">
                  <a:solidFill>
                    <a:srgbClr val="6600FF"/>
                  </a:solidFill>
                </a:rPr>
                <a:t>3</a:t>
              </a:r>
            </a:p>
          </p:txBody>
        </p:sp>
        <p:sp>
          <p:nvSpPr>
            <p:cNvPr id="11295" name="Text Box 63"/>
            <p:cNvSpPr txBox="1">
              <a:spLocks noChangeArrowheads="1"/>
            </p:cNvSpPr>
            <p:nvPr/>
          </p:nvSpPr>
          <p:spPr bwMode="auto">
            <a:xfrm>
              <a:off x="2653" y="1139"/>
              <a:ext cx="22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ru-RU" sz="2400" b="1">
                  <a:solidFill>
                    <a:srgbClr val="6600FF"/>
                  </a:solidFill>
                </a:rPr>
                <a:t>4</a:t>
              </a:r>
            </a:p>
          </p:txBody>
        </p:sp>
        <p:sp>
          <p:nvSpPr>
            <p:cNvPr id="11296" name="Text Box 64"/>
            <p:cNvSpPr txBox="1">
              <a:spLocks noChangeArrowheads="1"/>
            </p:cNvSpPr>
            <p:nvPr/>
          </p:nvSpPr>
          <p:spPr bwMode="auto">
            <a:xfrm>
              <a:off x="2653" y="913"/>
              <a:ext cx="22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ru-RU" sz="2400" b="1">
                  <a:solidFill>
                    <a:srgbClr val="6600FF"/>
                  </a:solidFill>
                </a:rPr>
                <a:t>5</a:t>
              </a:r>
            </a:p>
          </p:txBody>
        </p:sp>
        <p:sp>
          <p:nvSpPr>
            <p:cNvPr id="11297" name="Text Box 65"/>
            <p:cNvSpPr txBox="1">
              <a:spLocks noChangeArrowheads="1"/>
            </p:cNvSpPr>
            <p:nvPr/>
          </p:nvSpPr>
          <p:spPr bwMode="auto">
            <a:xfrm>
              <a:off x="2653" y="686"/>
              <a:ext cx="22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ru-RU" sz="2400" b="1">
                  <a:solidFill>
                    <a:srgbClr val="6600FF"/>
                  </a:solidFill>
                </a:rPr>
                <a:t>6</a:t>
              </a:r>
            </a:p>
          </p:txBody>
        </p:sp>
      </p:grpSp>
      <p:sp>
        <p:nvSpPr>
          <p:cNvPr id="38978" name="Text Box 66"/>
          <p:cNvSpPr txBox="1">
            <a:spLocks noChangeArrowheads="1"/>
          </p:cNvSpPr>
          <p:nvPr/>
        </p:nvSpPr>
        <p:spPr bwMode="auto">
          <a:xfrm>
            <a:off x="4572000" y="3429000"/>
            <a:ext cx="3603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 sz="2400" b="1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0</a:t>
            </a:r>
          </a:p>
        </p:txBody>
      </p:sp>
      <p:sp>
        <p:nvSpPr>
          <p:cNvPr id="38979" name="Rectangle 67"/>
          <p:cNvSpPr>
            <a:spLocks noChangeArrowheads="1"/>
          </p:cNvSpPr>
          <p:nvPr/>
        </p:nvSpPr>
        <p:spPr bwMode="auto">
          <a:xfrm>
            <a:off x="4572000" y="3105150"/>
            <a:ext cx="287338" cy="287338"/>
          </a:xfrm>
          <a:prstGeom prst="rect">
            <a:avLst/>
          </a:prstGeom>
          <a:solidFill>
            <a:schemeClr val="bg1"/>
          </a:solidFill>
          <a:ln w="57150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8" name="Line 68"/>
          <p:cNvSpPr>
            <a:spLocks noChangeShapeType="1"/>
          </p:cNvSpPr>
          <p:nvPr/>
        </p:nvSpPr>
        <p:spPr bwMode="auto">
          <a:xfrm>
            <a:off x="2592388" y="576897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9" name="Text Box 69"/>
          <p:cNvSpPr txBox="1">
            <a:spLocks noChangeArrowheads="1"/>
          </p:cNvSpPr>
          <p:nvPr/>
        </p:nvSpPr>
        <p:spPr bwMode="auto">
          <a:xfrm>
            <a:off x="431800" y="4689475"/>
            <a:ext cx="7191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ru-RU"/>
          </a:p>
        </p:txBody>
      </p:sp>
      <p:sp>
        <p:nvSpPr>
          <p:cNvPr id="11280" name="Text Box 70"/>
          <p:cNvSpPr txBox="1">
            <a:spLocks noChangeArrowheads="1"/>
          </p:cNvSpPr>
          <p:nvPr/>
        </p:nvSpPr>
        <p:spPr bwMode="auto">
          <a:xfrm>
            <a:off x="611188" y="4508500"/>
            <a:ext cx="12604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ru-RU"/>
          </a:p>
        </p:txBody>
      </p:sp>
      <p:sp>
        <p:nvSpPr>
          <p:cNvPr id="11281" name="Text Box 71"/>
          <p:cNvSpPr txBox="1">
            <a:spLocks noChangeArrowheads="1"/>
          </p:cNvSpPr>
          <p:nvPr/>
        </p:nvSpPr>
        <p:spPr bwMode="auto">
          <a:xfrm>
            <a:off x="971550" y="4508500"/>
            <a:ext cx="16208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ru-RU"/>
          </a:p>
        </p:txBody>
      </p:sp>
      <p:sp>
        <p:nvSpPr>
          <p:cNvPr id="38984" name="Line 72"/>
          <p:cNvSpPr>
            <a:spLocks noChangeShapeType="1"/>
          </p:cNvSpPr>
          <p:nvPr/>
        </p:nvSpPr>
        <p:spPr bwMode="auto">
          <a:xfrm>
            <a:off x="250825" y="1628775"/>
            <a:ext cx="8461375" cy="0"/>
          </a:xfrm>
          <a:prstGeom prst="line">
            <a:avLst/>
          </a:prstGeom>
          <a:noFill/>
          <a:ln w="76200">
            <a:solidFill>
              <a:srgbClr val="00FF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8985" name="Line 73"/>
          <p:cNvSpPr>
            <a:spLocks noChangeShapeType="1"/>
          </p:cNvSpPr>
          <p:nvPr/>
        </p:nvSpPr>
        <p:spPr bwMode="auto">
          <a:xfrm>
            <a:off x="3132138" y="549275"/>
            <a:ext cx="0" cy="5580063"/>
          </a:xfrm>
          <a:prstGeom prst="line">
            <a:avLst/>
          </a:prstGeom>
          <a:noFill/>
          <a:ln w="76200">
            <a:solidFill>
              <a:srgbClr val="00FF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8986" name="Text Box 74"/>
          <p:cNvSpPr txBox="1">
            <a:spLocks noChangeArrowheads="1"/>
          </p:cNvSpPr>
          <p:nvPr/>
        </p:nvSpPr>
        <p:spPr bwMode="auto">
          <a:xfrm>
            <a:off x="4751388" y="927100"/>
            <a:ext cx="439261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4000" b="1"/>
              <a:t>5 - </a:t>
            </a:r>
            <a:r>
              <a:rPr lang="ru-RU" sz="4000" b="1">
                <a:solidFill>
                  <a:srgbClr val="CC0000"/>
                </a:solidFill>
              </a:rPr>
              <a:t>ОРДИНАТА</a:t>
            </a:r>
          </a:p>
        </p:txBody>
      </p:sp>
      <p:sp>
        <p:nvSpPr>
          <p:cNvPr id="38987" name="Text Box 75"/>
          <p:cNvSpPr txBox="1">
            <a:spLocks noChangeArrowheads="1"/>
          </p:cNvSpPr>
          <p:nvPr/>
        </p:nvSpPr>
        <p:spPr bwMode="auto">
          <a:xfrm>
            <a:off x="0" y="3789363"/>
            <a:ext cx="43926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4000" b="1"/>
              <a:t>-4 - </a:t>
            </a:r>
            <a:r>
              <a:rPr lang="ru-RU" sz="4000" b="1">
                <a:solidFill>
                  <a:srgbClr val="CC0000"/>
                </a:solidFill>
              </a:rPr>
              <a:t>АБСЦИССА</a:t>
            </a:r>
          </a:p>
        </p:txBody>
      </p:sp>
      <p:sp>
        <p:nvSpPr>
          <p:cNvPr id="38988" name="Text Box 76"/>
          <p:cNvSpPr txBox="1">
            <a:spLocks noChangeArrowheads="1"/>
          </p:cNvSpPr>
          <p:nvPr/>
        </p:nvSpPr>
        <p:spPr bwMode="auto">
          <a:xfrm>
            <a:off x="3311525" y="1089025"/>
            <a:ext cx="32400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2800" b="1">
                <a:solidFill>
                  <a:srgbClr val="000099"/>
                </a:solidFill>
              </a:rPr>
              <a:t>(-4;5)</a:t>
            </a:r>
          </a:p>
        </p:txBody>
      </p:sp>
      <p:sp>
        <p:nvSpPr>
          <p:cNvPr id="38989" name="Line 77"/>
          <p:cNvSpPr>
            <a:spLocks noChangeShapeType="1"/>
          </p:cNvSpPr>
          <p:nvPr/>
        </p:nvSpPr>
        <p:spPr bwMode="auto">
          <a:xfrm>
            <a:off x="3132138" y="549275"/>
            <a:ext cx="0" cy="5580063"/>
          </a:xfrm>
          <a:prstGeom prst="line">
            <a:avLst/>
          </a:prstGeom>
          <a:noFill/>
          <a:ln w="76200">
            <a:solidFill>
              <a:srgbClr val="00FF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8990" name="Oval 78"/>
          <p:cNvSpPr>
            <a:spLocks noChangeArrowheads="1"/>
          </p:cNvSpPr>
          <p:nvPr/>
        </p:nvSpPr>
        <p:spPr bwMode="auto">
          <a:xfrm>
            <a:off x="2986088" y="1520825"/>
            <a:ext cx="252412" cy="25241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8991" name="Text Box 79"/>
          <p:cNvSpPr txBox="1">
            <a:spLocks noChangeArrowheads="1"/>
          </p:cNvSpPr>
          <p:nvPr/>
        </p:nvSpPr>
        <p:spPr bwMode="auto">
          <a:xfrm>
            <a:off x="2952750" y="1049338"/>
            <a:ext cx="71913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3200" b="1"/>
              <a:t>М</a:t>
            </a:r>
          </a:p>
        </p:txBody>
      </p:sp>
      <p:sp>
        <p:nvSpPr>
          <p:cNvPr id="38992" name="Text Box 80"/>
          <p:cNvSpPr txBox="1">
            <a:spLocks noChangeArrowheads="1"/>
          </p:cNvSpPr>
          <p:nvPr/>
        </p:nvSpPr>
        <p:spPr bwMode="auto">
          <a:xfrm>
            <a:off x="5292725" y="4491038"/>
            <a:ext cx="3240088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6600" b="1">
                <a:solidFill>
                  <a:srgbClr val="000099"/>
                </a:solidFill>
              </a:rPr>
              <a:t>М(-4;5)</a:t>
            </a:r>
          </a:p>
        </p:txBody>
      </p:sp>
      <p:sp>
        <p:nvSpPr>
          <p:cNvPr id="38993" name="WordArt 81"/>
          <p:cNvSpPr>
            <a:spLocks noChangeArrowheads="1" noChangeShapeType="1" noTextEdit="1"/>
          </p:cNvSpPr>
          <p:nvPr/>
        </p:nvSpPr>
        <p:spPr bwMode="auto">
          <a:xfrm>
            <a:off x="228600" y="2438400"/>
            <a:ext cx="8534400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D60093"/>
                </a:solidFill>
                <a:latin typeface="Arial"/>
                <a:cs typeface="Arial"/>
              </a:rPr>
              <a:t>Прямоугольная система координат</a:t>
            </a:r>
          </a:p>
        </p:txBody>
      </p:sp>
    </p:spTree>
    <p:extLst>
      <p:ext uri="{BB962C8B-B14F-4D97-AF65-F5344CB8AC3E}">
        <p14:creationId xmlns:p14="http://schemas.microsoft.com/office/powerpoint/2010/main" val="3530007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9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9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8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30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30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3000"/>
                                        <p:tgtEl>
                                          <p:spTgt spid="38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30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8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2000"/>
                                        <p:tgtEl>
                                          <p:spTgt spid="38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38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2000"/>
                                        <p:tgtEl>
                                          <p:spTgt spid="38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38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38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2000"/>
                                        <p:tgtEl>
                                          <p:spTgt spid="38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38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animBg="1"/>
      <p:bldP spid="38917" grpId="0" animBg="1"/>
      <p:bldP spid="38918" grpId="0"/>
      <p:bldP spid="38919" grpId="0"/>
      <p:bldP spid="38920" grpId="0"/>
      <p:bldP spid="38921" grpId="0"/>
      <p:bldP spid="38978" grpId="0"/>
      <p:bldP spid="38979" grpId="0" animBg="1"/>
      <p:bldP spid="38984" grpId="0" animBg="1"/>
      <p:bldP spid="38985" grpId="0" animBg="1"/>
      <p:bldP spid="38986" grpId="0"/>
      <p:bldP spid="38986" grpId="1"/>
      <p:bldP spid="38987" grpId="0"/>
      <p:bldP spid="38987" grpId="1"/>
      <p:bldP spid="38988" grpId="0"/>
      <p:bldP spid="38989" grpId="0" animBg="1"/>
      <p:bldP spid="38990" grpId="0" animBg="1"/>
      <p:bldP spid="38991" grpId="0"/>
      <p:bldP spid="38992" grpId="0"/>
      <p:bldP spid="38993" grpId="0" animBg="1"/>
      <p:bldP spid="38993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Line 2"/>
          <p:cNvSpPr>
            <a:spLocks noChangeShapeType="1"/>
          </p:cNvSpPr>
          <p:nvPr/>
        </p:nvSpPr>
        <p:spPr bwMode="auto">
          <a:xfrm>
            <a:off x="4573588" y="0"/>
            <a:ext cx="0" cy="6858000"/>
          </a:xfrm>
          <a:prstGeom prst="line">
            <a:avLst/>
          </a:prstGeom>
          <a:noFill/>
          <a:ln w="88900">
            <a:solidFill>
              <a:schemeClr val="tx1"/>
            </a:solidFill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5" name="Line 3"/>
          <p:cNvSpPr>
            <a:spLocks noChangeShapeType="1"/>
          </p:cNvSpPr>
          <p:nvPr/>
        </p:nvSpPr>
        <p:spPr bwMode="auto">
          <a:xfrm>
            <a:off x="358775" y="3427413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>
            <a:off x="0" y="3429000"/>
            <a:ext cx="9144000" cy="0"/>
          </a:xfrm>
          <a:prstGeom prst="line">
            <a:avLst/>
          </a:prstGeom>
          <a:noFill/>
          <a:ln w="952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7" name="Line 5"/>
          <p:cNvSpPr>
            <a:spLocks noChangeShapeType="1"/>
          </p:cNvSpPr>
          <p:nvPr/>
        </p:nvSpPr>
        <p:spPr bwMode="auto">
          <a:xfrm>
            <a:off x="0" y="3429000"/>
            <a:ext cx="9144000" cy="0"/>
          </a:xfrm>
          <a:prstGeom prst="line">
            <a:avLst/>
          </a:prstGeom>
          <a:noFill/>
          <a:ln w="88900">
            <a:solidFill>
              <a:schemeClr val="tx1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71438" y="3429000"/>
            <a:ext cx="457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sz="2000" b="1">
                <a:solidFill>
                  <a:srgbClr val="CC0000"/>
                </a:solidFill>
              </a:rPr>
              <a:t>                                   </a:t>
            </a:r>
            <a:r>
              <a:rPr lang="ru-RU" sz="2400" b="1"/>
              <a:t>-5 -4 -3 -2 -1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8604250" y="2889250"/>
            <a:ext cx="5397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2400" b="1"/>
              <a:t> </a:t>
            </a:r>
            <a:r>
              <a:rPr lang="en-US" sz="2800" b="1" i="1"/>
              <a:t>X</a:t>
            </a:r>
            <a:endParaRPr lang="ru-RU" sz="2800" b="1" i="1"/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4572000" y="0"/>
            <a:ext cx="5397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2400" b="1"/>
              <a:t> </a:t>
            </a:r>
            <a:r>
              <a:rPr lang="en-US" sz="2800" b="1" i="1"/>
              <a:t>Y</a:t>
            </a:r>
            <a:endParaRPr lang="ru-RU" sz="2800" b="1" i="1"/>
          </a:p>
        </p:txBody>
      </p:sp>
      <p:grpSp>
        <p:nvGrpSpPr>
          <p:cNvPr id="13321" name="Group 9"/>
          <p:cNvGrpSpPr>
            <a:grpSpLocks/>
          </p:cNvGrpSpPr>
          <p:nvPr/>
        </p:nvGrpSpPr>
        <p:grpSpPr bwMode="auto">
          <a:xfrm>
            <a:off x="4032250" y="3608388"/>
            <a:ext cx="615950" cy="2257425"/>
            <a:chOff x="2607" y="2273"/>
            <a:chExt cx="388" cy="1422"/>
          </a:xfrm>
        </p:grpSpPr>
        <p:sp>
          <p:nvSpPr>
            <p:cNvPr id="13383" name="Text Box 10"/>
            <p:cNvSpPr txBox="1">
              <a:spLocks noChangeArrowheads="1"/>
            </p:cNvSpPr>
            <p:nvPr/>
          </p:nvSpPr>
          <p:spPr bwMode="auto">
            <a:xfrm>
              <a:off x="2607" y="2954"/>
              <a:ext cx="34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ru-RU" sz="2400" b="1"/>
                <a:t> -4</a:t>
              </a:r>
            </a:p>
          </p:txBody>
        </p:sp>
        <p:sp>
          <p:nvSpPr>
            <p:cNvPr id="13384" name="Text Box 11"/>
            <p:cNvSpPr txBox="1">
              <a:spLocks noChangeArrowheads="1"/>
            </p:cNvSpPr>
            <p:nvPr/>
          </p:nvSpPr>
          <p:spPr bwMode="auto">
            <a:xfrm>
              <a:off x="2653" y="2273"/>
              <a:ext cx="34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ru-RU" sz="2400" b="1"/>
                <a:t>-1</a:t>
              </a:r>
            </a:p>
          </p:txBody>
        </p:sp>
        <p:sp>
          <p:nvSpPr>
            <p:cNvPr id="13385" name="Text Box 12"/>
            <p:cNvSpPr txBox="1">
              <a:spLocks noChangeArrowheads="1"/>
            </p:cNvSpPr>
            <p:nvPr/>
          </p:nvSpPr>
          <p:spPr bwMode="auto">
            <a:xfrm>
              <a:off x="2653" y="3407"/>
              <a:ext cx="34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ru-RU" sz="2400" b="1"/>
                <a:t>-6</a:t>
              </a:r>
            </a:p>
          </p:txBody>
        </p:sp>
        <p:sp>
          <p:nvSpPr>
            <p:cNvPr id="13386" name="Text Box 13"/>
            <p:cNvSpPr txBox="1">
              <a:spLocks noChangeArrowheads="1"/>
            </p:cNvSpPr>
            <p:nvPr/>
          </p:nvSpPr>
          <p:spPr bwMode="auto">
            <a:xfrm>
              <a:off x="2653" y="2727"/>
              <a:ext cx="34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ru-RU" sz="2400" b="1"/>
                <a:t>-3</a:t>
              </a:r>
            </a:p>
          </p:txBody>
        </p:sp>
        <p:sp>
          <p:nvSpPr>
            <p:cNvPr id="13387" name="Text Box 14"/>
            <p:cNvSpPr txBox="1">
              <a:spLocks noChangeArrowheads="1"/>
            </p:cNvSpPr>
            <p:nvPr/>
          </p:nvSpPr>
          <p:spPr bwMode="auto">
            <a:xfrm>
              <a:off x="2653" y="2500"/>
              <a:ext cx="34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ru-RU" sz="2400" b="1"/>
                <a:t>-2</a:t>
              </a:r>
            </a:p>
          </p:txBody>
        </p:sp>
        <p:sp>
          <p:nvSpPr>
            <p:cNvPr id="13388" name="Text Box 15"/>
            <p:cNvSpPr txBox="1">
              <a:spLocks noChangeArrowheads="1"/>
            </p:cNvSpPr>
            <p:nvPr/>
          </p:nvSpPr>
          <p:spPr bwMode="auto">
            <a:xfrm>
              <a:off x="2653" y="3181"/>
              <a:ext cx="34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ru-RU" sz="2400" b="1"/>
                <a:t>-5</a:t>
              </a: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3342" name="Line 17"/>
            <p:cNvSpPr>
              <a:spLocks noChangeShapeType="1"/>
            </p:cNvSpPr>
            <p:nvPr/>
          </p:nvSpPr>
          <p:spPr bwMode="auto">
            <a:xfrm>
              <a:off x="3107" y="0"/>
              <a:ext cx="0" cy="432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43" name="Line 18"/>
            <p:cNvSpPr>
              <a:spLocks noChangeShapeType="1"/>
            </p:cNvSpPr>
            <p:nvPr/>
          </p:nvSpPr>
          <p:spPr bwMode="auto">
            <a:xfrm>
              <a:off x="3334" y="0"/>
              <a:ext cx="0" cy="432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44" name="Line 19"/>
            <p:cNvSpPr>
              <a:spLocks noChangeShapeType="1"/>
            </p:cNvSpPr>
            <p:nvPr/>
          </p:nvSpPr>
          <p:spPr bwMode="auto">
            <a:xfrm>
              <a:off x="3560" y="0"/>
              <a:ext cx="0" cy="432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45" name="Line 20"/>
            <p:cNvSpPr>
              <a:spLocks noChangeShapeType="1"/>
            </p:cNvSpPr>
            <p:nvPr/>
          </p:nvSpPr>
          <p:spPr bwMode="auto">
            <a:xfrm>
              <a:off x="3785" y="0"/>
              <a:ext cx="0" cy="432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46" name="Line 21"/>
            <p:cNvSpPr>
              <a:spLocks noChangeShapeType="1"/>
            </p:cNvSpPr>
            <p:nvPr/>
          </p:nvSpPr>
          <p:spPr bwMode="auto">
            <a:xfrm>
              <a:off x="4014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47" name="Line 22"/>
            <p:cNvSpPr>
              <a:spLocks noChangeShapeType="1"/>
            </p:cNvSpPr>
            <p:nvPr/>
          </p:nvSpPr>
          <p:spPr bwMode="auto">
            <a:xfrm>
              <a:off x="4241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48" name="Line 23"/>
            <p:cNvSpPr>
              <a:spLocks noChangeShapeType="1"/>
            </p:cNvSpPr>
            <p:nvPr/>
          </p:nvSpPr>
          <p:spPr bwMode="auto">
            <a:xfrm>
              <a:off x="4468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49" name="Line 24"/>
            <p:cNvSpPr>
              <a:spLocks noChangeShapeType="1"/>
            </p:cNvSpPr>
            <p:nvPr/>
          </p:nvSpPr>
          <p:spPr bwMode="auto">
            <a:xfrm>
              <a:off x="4694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50" name="Line 25"/>
            <p:cNvSpPr>
              <a:spLocks noChangeShapeType="1"/>
            </p:cNvSpPr>
            <p:nvPr/>
          </p:nvSpPr>
          <p:spPr bwMode="auto">
            <a:xfrm>
              <a:off x="4921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51" name="Line 26"/>
            <p:cNvSpPr>
              <a:spLocks noChangeShapeType="1"/>
            </p:cNvSpPr>
            <p:nvPr/>
          </p:nvSpPr>
          <p:spPr bwMode="auto">
            <a:xfrm>
              <a:off x="5148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52" name="Line 27"/>
            <p:cNvSpPr>
              <a:spLocks noChangeShapeType="1"/>
            </p:cNvSpPr>
            <p:nvPr/>
          </p:nvSpPr>
          <p:spPr bwMode="auto">
            <a:xfrm>
              <a:off x="2653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53" name="Line 28"/>
            <p:cNvSpPr>
              <a:spLocks noChangeShapeType="1"/>
            </p:cNvSpPr>
            <p:nvPr/>
          </p:nvSpPr>
          <p:spPr bwMode="auto">
            <a:xfrm>
              <a:off x="2426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54" name="Line 29"/>
            <p:cNvSpPr>
              <a:spLocks noChangeShapeType="1"/>
            </p:cNvSpPr>
            <p:nvPr/>
          </p:nvSpPr>
          <p:spPr bwMode="auto">
            <a:xfrm>
              <a:off x="2200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55" name="Line 30"/>
            <p:cNvSpPr>
              <a:spLocks noChangeShapeType="1"/>
            </p:cNvSpPr>
            <p:nvPr/>
          </p:nvSpPr>
          <p:spPr bwMode="auto">
            <a:xfrm>
              <a:off x="1973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56" name="Line 31"/>
            <p:cNvSpPr>
              <a:spLocks noChangeShapeType="1"/>
            </p:cNvSpPr>
            <p:nvPr/>
          </p:nvSpPr>
          <p:spPr bwMode="auto">
            <a:xfrm>
              <a:off x="1746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57" name="Line 32"/>
            <p:cNvSpPr>
              <a:spLocks noChangeShapeType="1"/>
            </p:cNvSpPr>
            <p:nvPr/>
          </p:nvSpPr>
          <p:spPr bwMode="auto">
            <a:xfrm>
              <a:off x="1519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58" name="Line 33"/>
            <p:cNvSpPr>
              <a:spLocks noChangeShapeType="1"/>
            </p:cNvSpPr>
            <p:nvPr/>
          </p:nvSpPr>
          <p:spPr bwMode="auto">
            <a:xfrm>
              <a:off x="1292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59" name="Line 34"/>
            <p:cNvSpPr>
              <a:spLocks noChangeShapeType="1"/>
            </p:cNvSpPr>
            <p:nvPr/>
          </p:nvSpPr>
          <p:spPr bwMode="auto">
            <a:xfrm>
              <a:off x="1066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60" name="Line 35"/>
            <p:cNvSpPr>
              <a:spLocks noChangeShapeType="1"/>
            </p:cNvSpPr>
            <p:nvPr/>
          </p:nvSpPr>
          <p:spPr bwMode="auto">
            <a:xfrm>
              <a:off x="839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61" name="Line 36"/>
            <p:cNvSpPr>
              <a:spLocks noChangeShapeType="1"/>
            </p:cNvSpPr>
            <p:nvPr/>
          </p:nvSpPr>
          <p:spPr bwMode="auto">
            <a:xfrm>
              <a:off x="612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62" name="Line 37"/>
            <p:cNvSpPr>
              <a:spLocks noChangeShapeType="1"/>
            </p:cNvSpPr>
            <p:nvPr/>
          </p:nvSpPr>
          <p:spPr bwMode="auto">
            <a:xfrm>
              <a:off x="0" y="1933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63" name="Line 38"/>
            <p:cNvSpPr>
              <a:spLocks noChangeShapeType="1"/>
            </p:cNvSpPr>
            <p:nvPr/>
          </p:nvSpPr>
          <p:spPr bwMode="auto">
            <a:xfrm>
              <a:off x="0" y="1706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64" name="Line 39"/>
            <p:cNvSpPr>
              <a:spLocks noChangeShapeType="1"/>
            </p:cNvSpPr>
            <p:nvPr/>
          </p:nvSpPr>
          <p:spPr bwMode="auto">
            <a:xfrm>
              <a:off x="0" y="1480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65" name="Line 40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66" name="Line 41"/>
            <p:cNvSpPr>
              <a:spLocks noChangeShapeType="1"/>
            </p:cNvSpPr>
            <p:nvPr/>
          </p:nvSpPr>
          <p:spPr bwMode="auto">
            <a:xfrm>
              <a:off x="0" y="1026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67" name="Line 42"/>
            <p:cNvSpPr>
              <a:spLocks noChangeShapeType="1"/>
            </p:cNvSpPr>
            <p:nvPr/>
          </p:nvSpPr>
          <p:spPr bwMode="auto">
            <a:xfrm>
              <a:off x="0" y="799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68" name="Line 43"/>
            <p:cNvSpPr>
              <a:spLocks noChangeShapeType="1"/>
            </p:cNvSpPr>
            <p:nvPr/>
          </p:nvSpPr>
          <p:spPr bwMode="auto">
            <a:xfrm>
              <a:off x="0" y="572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69" name="Line 44"/>
            <p:cNvSpPr>
              <a:spLocks noChangeShapeType="1"/>
            </p:cNvSpPr>
            <p:nvPr/>
          </p:nvSpPr>
          <p:spPr bwMode="auto">
            <a:xfrm>
              <a:off x="0" y="346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70" name="Line 45"/>
            <p:cNvSpPr>
              <a:spLocks noChangeShapeType="1"/>
            </p:cNvSpPr>
            <p:nvPr/>
          </p:nvSpPr>
          <p:spPr bwMode="auto">
            <a:xfrm>
              <a:off x="0" y="2387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71" name="Line 46"/>
            <p:cNvSpPr>
              <a:spLocks noChangeShapeType="1"/>
            </p:cNvSpPr>
            <p:nvPr/>
          </p:nvSpPr>
          <p:spPr bwMode="auto">
            <a:xfrm>
              <a:off x="0" y="2840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72" name="Line 47"/>
            <p:cNvSpPr>
              <a:spLocks noChangeShapeType="1"/>
            </p:cNvSpPr>
            <p:nvPr/>
          </p:nvSpPr>
          <p:spPr bwMode="auto">
            <a:xfrm>
              <a:off x="0" y="3067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73" name="Line 48"/>
            <p:cNvSpPr>
              <a:spLocks noChangeShapeType="1"/>
            </p:cNvSpPr>
            <p:nvPr/>
          </p:nvSpPr>
          <p:spPr bwMode="auto">
            <a:xfrm>
              <a:off x="0" y="3294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74" name="Line 49"/>
            <p:cNvSpPr>
              <a:spLocks noChangeShapeType="1"/>
            </p:cNvSpPr>
            <p:nvPr/>
          </p:nvSpPr>
          <p:spPr bwMode="auto">
            <a:xfrm>
              <a:off x="0" y="3521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75" name="Line 50"/>
            <p:cNvSpPr>
              <a:spLocks noChangeShapeType="1"/>
            </p:cNvSpPr>
            <p:nvPr/>
          </p:nvSpPr>
          <p:spPr bwMode="auto">
            <a:xfrm>
              <a:off x="0" y="3748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76" name="Line 51"/>
            <p:cNvSpPr>
              <a:spLocks noChangeShapeType="1"/>
            </p:cNvSpPr>
            <p:nvPr/>
          </p:nvSpPr>
          <p:spPr bwMode="auto">
            <a:xfrm>
              <a:off x="0" y="3974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77" name="Line 52"/>
            <p:cNvSpPr>
              <a:spLocks noChangeShapeType="1"/>
            </p:cNvSpPr>
            <p:nvPr/>
          </p:nvSpPr>
          <p:spPr bwMode="auto">
            <a:xfrm>
              <a:off x="0" y="4201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78" name="Line 53"/>
            <p:cNvSpPr>
              <a:spLocks noChangeShapeType="1"/>
            </p:cNvSpPr>
            <p:nvPr/>
          </p:nvSpPr>
          <p:spPr bwMode="auto">
            <a:xfrm>
              <a:off x="5375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79" name="Line 54"/>
            <p:cNvSpPr>
              <a:spLocks noChangeShapeType="1"/>
            </p:cNvSpPr>
            <p:nvPr/>
          </p:nvSpPr>
          <p:spPr bwMode="auto">
            <a:xfrm>
              <a:off x="5602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80" name="Line 55"/>
            <p:cNvSpPr>
              <a:spLocks noChangeShapeType="1"/>
            </p:cNvSpPr>
            <p:nvPr/>
          </p:nvSpPr>
          <p:spPr bwMode="auto">
            <a:xfrm>
              <a:off x="385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81" name="Line 56"/>
            <p:cNvSpPr>
              <a:spLocks noChangeShapeType="1"/>
            </p:cNvSpPr>
            <p:nvPr/>
          </p:nvSpPr>
          <p:spPr bwMode="auto">
            <a:xfrm>
              <a:off x="158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82" name="Line 57"/>
            <p:cNvSpPr>
              <a:spLocks noChangeShapeType="1"/>
            </p:cNvSpPr>
            <p:nvPr/>
          </p:nvSpPr>
          <p:spPr bwMode="auto">
            <a:xfrm>
              <a:off x="0" y="2614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3323" name="Group 58"/>
          <p:cNvGrpSpPr>
            <a:grpSpLocks/>
          </p:cNvGrpSpPr>
          <p:nvPr/>
        </p:nvGrpSpPr>
        <p:grpSpPr bwMode="auto">
          <a:xfrm>
            <a:off x="4211638" y="992188"/>
            <a:ext cx="360362" cy="2257425"/>
            <a:chOff x="2653" y="686"/>
            <a:chExt cx="227" cy="1422"/>
          </a:xfrm>
        </p:grpSpPr>
        <p:sp>
          <p:nvSpPr>
            <p:cNvPr id="13336" name="Text Box 59"/>
            <p:cNvSpPr txBox="1">
              <a:spLocks noChangeArrowheads="1"/>
            </p:cNvSpPr>
            <p:nvPr/>
          </p:nvSpPr>
          <p:spPr bwMode="auto">
            <a:xfrm>
              <a:off x="2653" y="1820"/>
              <a:ext cx="22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ru-RU" sz="2400" b="1"/>
                <a:t>1</a:t>
              </a:r>
            </a:p>
          </p:txBody>
        </p:sp>
        <p:sp>
          <p:nvSpPr>
            <p:cNvPr id="13337" name="Text Box 60"/>
            <p:cNvSpPr txBox="1">
              <a:spLocks noChangeArrowheads="1"/>
            </p:cNvSpPr>
            <p:nvPr/>
          </p:nvSpPr>
          <p:spPr bwMode="auto">
            <a:xfrm>
              <a:off x="2653" y="1593"/>
              <a:ext cx="22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ru-RU" sz="2400" b="1"/>
                <a:t>2</a:t>
              </a:r>
            </a:p>
          </p:txBody>
        </p:sp>
        <p:sp>
          <p:nvSpPr>
            <p:cNvPr id="13338" name="Text Box 61"/>
            <p:cNvSpPr txBox="1">
              <a:spLocks noChangeArrowheads="1"/>
            </p:cNvSpPr>
            <p:nvPr/>
          </p:nvSpPr>
          <p:spPr bwMode="auto">
            <a:xfrm>
              <a:off x="2653" y="1366"/>
              <a:ext cx="22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ru-RU" sz="2400" b="1"/>
                <a:t>3</a:t>
              </a:r>
            </a:p>
          </p:txBody>
        </p:sp>
        <p:sp>
          <p:nvSpPr>
            <p:cNvPr id="13339" name="Text Box 62"/>
            <p:cNvSpPr txBox="1">
              <a:spLocks noChangeArrowheads="1"/>
            </p:cNvSpPr>
            <p:nvPr/>
          </p:nvSpPr>
          <p:spPr bwMode="auto">
            <a:xfrm>
              <a:off x="2653" y="1139"/>
              <a:ext cx="22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ru-RU" sz="2400" b="1"/>
                <a:t>4</a:t>
              </a:r>
            </a:p>
          </p:txBody>
        </p:sp>
        <p:sp>
          <p:nvSpPr>
            <p:cNvPr id="13340" name="Text Box 63"/>
            <p:cNvSpPr txBox="1">
              <a:spLocks noChangeArrowheads="1"/>
            </p:cNvSpPr>
            <p:nvPr/>
          </p:nvSpPr>
          <p:spPr bwMode="auto">
            <a:xfrm>
              <a:off x="2653" y="913"/>
              <a:ext cx="22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ru-RU" sz="2400" b="1"/>
                <a:t>5</a:t>
              </a:r>
            </a:p>
          </p:txBody>
        </p:sp>
        <p:sp>
          <p:nvSpPr>
            <p:cNvPr id="13341" name="Text Box 64"/>
            <p:cNvSpPr txBox="1">
              <a:spLocks noChangeArrowheads="1"/>
            </p:cNvSpPr>
            <p:nvPr/>
          </p:nvSpPr>
          <p:spPr bwMode="auto">
            <a:xfrm>
              <a:off x="2653" y="686"/>
              <a:ext cx="22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ru-RU" sz="2400" b="1"/>
                <a:t>6</a:t>
              </a:r>
            </a:p>
          </p:txBody>
        </p:sp>
      </p:grpSp>
      <p:sp>
        <p:nvSpPr>
          <p:cNvPr id="43073" name="Text Box 65"/>
          <p:cNvSpPr txBox="1">
            <a:spLocks noChangeArrowheads="1"/>
          </p:cNvSpPr>
          <p:nvPr/>
        </p:nvSpPr>
        <p:spPr bwMode="auto">
          <a:xfrm>
            <a:off x="4572000" y="3429000"/>
            <a:ext cx="3603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 sz="2400" b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0</a:t>
            </a:r>
          </a:p>
        </p:txBody>
      </p:sp>
      <p:sp>
        <p:nvSpPr>
          <p:cNvPr id="13325" name="Line 66"/>
          <p:cNvSpPr>
            <a:spLocks noChangeShapeType="1"/>
          </p:cNvSpPr>
          <p:nvPr/>
        </p:nvSpPr>
        <p:spPr bwMode="auto">
          <a:xfrm>
            <a:off x="2592388" y="576897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6" name="Text Box 67"/>
          <p:cNvSpPr txBox="1">
            <a:spLocks noChangeArrowheads="1"/>
          </p:cNvSpPr>
          <p:nvPr/>
        </p:nvSpPr>
        <p:spPr bwMode="auto">
          <a:xfrm>
            <a:off x="431800" y="4689475"/>
            <a:ext cx="7191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ru-RU"/>
          </a:p>
        </p:txBody>
      </p:sp>
      <p:sp>
        <p:nvSpPr>
          <p:cNvPr id="13327" name="Text Box 68"/>
          <p:cNvSpPr txBox="1">
            <a:spLocks noChangeArrowheads="1"/>
          </p:cNvSpPr>
          <p:nvPr/>
        </p:nvSpPr>
        <p:spPr bwMode="auto">
          <a:xfrm>
            <a:off x="611188" y="4508500"/>
            <a:ext cx="12604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ru-RU"/>
          </a:p>
        </p:txBody>
      </p:sp>
      <p:sp>
        <p:nvSpPr>
          <p:cNvPr id="13328" name="Text Box 69"/>
          <p:cNvSpPr txBox="1">
            <a:spLocks noChangeArrowheads="1"/>
          </p:cNvSpPr>
          <p:nvPr/>
        </p:nvSpPr>
        <p:spPr bwMode="auto">
          <a:xfrm>
            <a:off x="971550" y="4508500"/>
            <a:ext cx="16208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ru-RU"/>
          </a:p>
        </p:txBody>
      </p:sp>
      <p:sp>
        <p:nvSpPr>
          <p:cNvPr id="43078" name="Oval 70"/>
          <p:cNvSpPr>
            <a:spLocks noChangeArrowheads="1"/>
          </p:cNvSpPr>
          <p:nvPr/>
        </p:nvSpPr>
        <p:spPr bwMode="auto">
          <a:xfrm>
            <a:off x="4462463" y="4400550"/>
            <a:ext cx="252412" cy="252413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079" name="Oval 71"/>
          <p:cNvSpPr>
            <a:spLocks noChangeArrowheads="1"/>
          </p:cNvSpPr>
          <p:nvPr/>
        </p:nvSpPr>
        <p:spPr bwMode="auto">
          <a:xfrm>
            <a:off x="6300788" y="3321050"/>
            <a:ext cx="252412" cy="25241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331" name="Text Box 72"/>
          <p:cNvSpPr txBox="1">
            <a:spLocks noChangeArrowheads="1"/>
          </p:cNvSpPr>
          <p:nvPr/>
        </p:nvSpPr>
        <p:spPr bwMode="auto">
          <a:xfrm>
            <a:off x="4392613" y="3429000"/>
            <a:ext cx="48593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2400" b="1">
                <a:solidFill>
                  <a:srgbClr val="6600FF"/>
                </a:solidFill>
              </a:rPr>
              <a:t>     </a:t>
            </a:r>
            <a:r>
              <a:rPr lang="ru-RU" sz="2400" b="1"/>
              <a:t>1  2  3  4   5  6  7</a:t>
            </a:r>
          </a:p>
        </p:txBody>
      </p:sp>
      <p:sp>
        <p:nvSpPr>
          <p:cNvPr id="43081" name="Text Box 73"/>
          <p:cNvSpPr txBox="1">
            <a:spLocks noChangeArrowheads="1"/>
          </p:cNvSpPr>
          <p:nvPr/>
        </p:nvSpPr>
        <p:spPr bwMode="auto">
          <a:xfrm>
            <a:off x="6192838" y="2349500"/>
            <a:ext cx="719137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6600" b="1"/>
              <a:t>А</a:t>
            </a:r>
          </a:p>
        </p:txBody>
      </p:sp>
      <p:sp>
        <p:nvSpPr>
          <p:cNvPr id="43082" name="Text Box 74"/>
          <p:cNvSpPr txBox="1">
            <a:spLocks noChangeArrowheads="1"/>
          </p:cNvSpPr>
          <p:nvPr/>
        </p:nvSpPr>
        <p:spPr bwMode="auto">
          <a:xfrm>
            <a:off x="4751388" y="3968750"/>
            <a:ext cx="719137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6600" b="1"/>
              <a:t>В</a:t>
            </a:r>
          </a:p>
        </p:txBody>
      </p:sp>
      <p:sp>
        <p:nvSpPr>
          <p:cNvPr id="43083" name="Text Box 75"/>
          <p:cNvSpPr txBox="1">
            <a:spLocks noChangeArrowheads="1"/>
          </p:cNvSpPr>
          <p:nvPr/>
        </p:nvSpPr>
        <p:spPr bwMode="auto">
          <a:xfrm>
            <a:off x="6732588" y="2349500"/>
            <a:ext cx="3240087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6600" b="1">
                <a:solidFill>
                  <a:srgbClr val="000099"/>
                </a:solidFill>
              </a:rPr>
              <a:t>(5;0)</a:t>
            </a:r>
          </a:p>
        </p:txBody>
      </p:sp>
      <p:sp>
        <p:nvSpPr>
          <p:cNvPr id="43084" name="Text Box 76"/>
          <p:cNvSpPr txBox="1">
            <a:spLocks noChangeArrowheads="1"/>
          </p:cNvSpPr>
          <p:nvPr/>
        </p:nvSpPr>
        <p:spPr bwMode="auto">
          <a:xfrm>
            <a:off x="5292725" y="3968750"/>
            <a:ext cx="3240088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6600" b="1">
                <a:solidFill>
                  <a:srgbClr val="000099"/>
                </a:solidFill>
              </a:rPr>
              <a:t>(0;-3)</a:t>
            </a:r>
          </a:p>
        </p:txBody>
      </p:sp>
    </p:spTree>
    <p:extLst>
      <p:ext uri="{BB962C8B-B14F-4D97-AF65-F5344CB8AC3E}">
        <p14:creationId xmlns:p14="http://schemas.microsoft.com/office/powerpoint/2010/main" val="4038926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78" grpId="0" animBg="1"/>
      <p:bldP spid="43079" grpId="0" animBg="1"/>
      <p:bldP spid="43081" grpId="0"/>
      <p:bldP spid="43082" grpId="0"/>
      <p:bldP spid="43083" grpId="0"/>
      <p:bldP spid="4308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Line 2"/>
          <p:cNvSpPr>
            <a:spLocks noChangeShapeType="1"/>
          </p:cNvSpPr>
          <p:nvPr/>
        </p:nvSpPr>
        <p:spPr bwMode="auto">
          <a:xfrm>
            <a:off x="0" y="3429000"/>
            <a:ext cx="9144000" cy="0"/>
          </a:xfrm>
          <a:prstGeom prst="line">
            <a:avLst/>
          </a:prstGeom>
          <a:noFill/>
          <a:ln w="952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15363" name="Group 3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5410" name="Line 4"/>
            <p:cNvSpPr>
              <a:spLocks noChangeShapeType="1"/>
            </p:cNvSpPr>
            <p:nvPr/>
          </p:nvSpPr>
          <p:spPr bwMode="auto">
            <a:xfrm>
              <a:off x="3107" y="0"/>
              <a:ext cx="0" cy="432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11" name="Line 5"/>
            <p:cNvSpPr>
              <a:spLocks noChangeShapeType="1"/>
            </p:cNvSpPr>
            <p:nvPr/>
          </p:nvSpPr>
          <p:spPr bwMode="auto">
            <a:xfrm>
              <a:off x="3334" y="0"/>
              <a:ext cx="0" cy="432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12" name="Line 6"/>
            <p:cNvSpPr>
              <a:spLocks noChangeShapeType="1"/>
            </p:cNvSpPr>
            <p:nvPr/>
          </p:nvSpPr>
          <p:spPr bwMode="auto">
            <a:xfrm>
              <a:off x="3560" y="0"/>
              <a:ext cx="0" cy="432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13" name="Line 7"/>
            <p:cNvSpPr>
              <a:spLocks noChangeShapeType="1"/>
            </p:cNvSpPr>
            <p:nvPr/>
          </p:nvSpPr>
          <p:spPr bwMode="auto">
            <a:xfrm>
              <a:off x="3785" y="0"/>
              <a:ext cx="0" cy="432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14" name="Line 8"/>
            <p:cNvSpPr>
              <a:spLocks noChangeShapeType="1"/>
            </p:cNvSpPr>
            <p:nvPr/>
          </p:nvSpPr>
          <p:spPr bwMode="auto">
            <a:xfrm>
              <a:off x="4014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15" name="Line 9"/>
            <p:cNvSpPr>
              <a:spLocks noChangeShapeType="1"/>
            </p:cNvSpPr>
            <p:nvPr/>
          </p:nvSpPr>
          <p:spPr bwMode="auto">
            <a:xfrm>
              <a:off x="4241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16" name="Line 10"/>
            <p:cNvSpPr>
              <a:spLocks noChangeShapeType="1"/>
            </p:cNvSpPr>
            <p:nvPr/>
          </p:nvSpPr>
          <p:spPr bwMode="auto">
            <a:xfrm>
              <a:off x="4468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17" name="Line 11"/>
            <p:cNvSpPr>
              <a:spLocks noChangeShapeType="1"/>
            </p:cNvSpPr>
            <p:nvPr/>
          </p:nvSpPr>
          <p:spPr bwMode="auto">
            <a:xfrm>
              <a:off x="4694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18" name="Line 12"/>
            <p:cNvSpPr>
              <a:spLocks noChangeShapeType="1"/>
            </p:cNvSpPr>
            <p:nvPr/>
          </p:nvSpPr>
          <p:spPr bwMode="auto">
            <a:xfrm>
              <a:off x="4921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19" name="Line 13"/>
            <p:cNvSpPr>
              <a:spLocks noChangeShapeType="1"/>
            </p:cNvSpPr>
            <p:nvPr/>
          </p:nvSpPr>
          <p:spPr bwMode="auto">
            <a:xfrm>
              <a:off x="5148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20" name="Line 14"/>
            <p:cNvSpPr>
              <a:spLocks noChangeShapeType="1"/>
            </p:cNvSpPr>
            <p:nvPr/>
          </p:nvSpPr>
          <p:spPr bwMode="auto">
            <a:xfrm>
              <a:off x="2653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21" name="Line 15"/>
            <p:cNvSpPr>
              <a:spLocks noChangeShapeType="1"/>
            </p:cNvSpPr>
            <p:nvPr/>
          </p:nvSpPr>
          <p:spPr bwMode="auto">
            <a:xfrm>
              <a:off x="2426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22" name="Line 16"/>
            <p:cNvSpPr>
              <a:spLocks noChangeShapeType="1"/>
            </p:cNvSpPr>
            <p:nvPr/>
          </p:nvSpPr>
          <p:spPr bwMode="auto">
            <a:xfrm>
              <a:off x="2200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23" name="Line 17"/>
            <p:cNvSpPr>
              <a:spLocks noChangeShapeType="1"/>
            </p:cNvSpPr>
            <p:nvPr/>
          </p:nvSpPr>
          <p:spPr bwMode="auto">
            <a:xfrm>
              <a:off x="1973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24" name="Line 18"/>
            <p:cNvSpPr>
              <a:spLocks noChangeShapeType="1"/>
            </p:cNvSpPr>
            <p:nvPr/>
          </p:nvSpPr>
          <p:spPr bwMode="auto">
            <a:xfrm>
              <a:off x="1746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25" name="Line 19"/>
            <p:cNvSpPr>
              <a:spLocks noChangeShapeType="1"/>
            </p:cNvSpPr>
            <p:nvPr/>
          </p:nvSpPr>
          <p:spPr bwMode="auto">
            <a:xfrm>
              <a:off x="1519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26" name="Line 20"/>
            <p:cNvSpPr>
              <a:spLocks noChangeShapeType="1"/>
            </p:cNvSpPr>
            <p:nvPr/>
          </p:nvSpPr>
          <p:spPr bwMode="auto">
            <a:xfrm>
              <a:off x="1292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27" name="Line 21"/>
            <p:cNvSpPr>
              <a:spLocks noChangeShapeType="1"/>
            </p:cNvSpPr>
            <p:nvPr/>
          </p:nvSpPr>
          <p:spPr bwMode="auto">
            <a:xfrm>
              <a:off x="1066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28" name="Line 22"/>
            <p:cNvSpPr>
              <a:spLocks noChangeShapeType="1"/>
            </p:cNvSpPr>
            <p:nvPr/>
          </p:nvSpPr>
          <p:spPr bwMode="auto">
            <a:xfrm>
              <a:off x="839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29" name="Line 23"/>
            <p:cNvSpPr>
              <a:spLocks noChangeShapeType="1"/>
            </p:cNvSpPr>
            <p:nvPr/>
          </p:nvSpPr>
          <p:spPr bwMode="auto">
            <a:xfrm>
              <a:off x="612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30" name="Line 24"/>
            <p:cNvSpPr>
              <a:spLocks noChangeShapeType="1"/>
            </p:cNvSpPr>
            <p:nvPr/>
          </p:nvSpPr>
          <p:spPr bwMode="auto">
            <a:xfrm>
              <a:off x="0" y="1933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31" name="Line 25"/>
            <p:cNvSpPr>
              <a:spLocks noChangeShapeType="1"/>
            </p:cNvSpPr>
            <p:nvPr/>
          </p:nvSpPr>
          <p:spPr bwMode="auto">
            <a:xfrm>
              <a:off x="0" y="1706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32" name="Line 26"/>
            <p:cNvSpPr>
              <a:spLocks noChangeShapeType="1"/>
            </p:cNvSpPr>
            <p:nvPr/>
          </p:nvSpPr>
          <p:spPr bwMode="auto">
            <a:xfrm>
              <a:off x="0" y="1480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33" name="Line 27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34" name="Line 28"/>
            <p:cNvSpPr>
              <a:spLocks noChangeShapeType="1"/>
            </p:cNvSpPr>
            <p:nvPr/>
          </p:nvSpPr>
          <p:spPr bwMode="auto">
            <a:xfrm>
              <a:off x="0" y="1026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35" name="Line 29"/>
            <p:cNvSpPr>
              <a:spLocks noChangeShapeType="1"/>
            </p:cNvSpPr>
            <p:nvPr/>
          </p:nvSpPr>
          <p:spPr bwMode="auto">
            <a:xfrm>
              <a:off x="0" y="799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36" name="Line 30"/>
            <p:cNvSpPr>
              <a:spLocks noChangeShapeType="1"/>
            </p:cNvSpPr>
            <p:nvPr/>
          </p:nvSpPr>
          <p:spPr bwMode="auto">
            <a:xfrm>
              <a:off x="0" y="572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37" name="Line 31"/>
            <p:cNvSpPr>
              <a:spLocks noChangeShapeType="1"/>
            </p:cNvSpPr>
            <p:nvPr/>
          </p:nvSpPr>
          <p:spPr bwMode="auto">
            <a:xfrm>
              <a:off x="0" y="346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38" name="Line 32"/>
            <p:cNvSpPr>
              <a:spLocks noChangeShapeType="1"/>
            </p:cNvSpPr>
            <p:nvPr/>
          </p:nvSpPr>
          <p:spPr bwMode="auto">
            <a:xfrm>
              <a:off x="0" y="2387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39" name="Line 33"/>
            <p:cNvSpPr>
              <a:spLocks noChangeShapeType="1"/>
            </p:cNvSpPr>
            <p:nvPr/>
          </p:nvSpPr>
          <p:spPr bwMode="auto">
            <a:xfrm>
              <a:off x="0" y="2840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40" name="Line 34"/>
            <p:cNvSpPr>
              <a:spLocks noChangeShapeType="1"/>
            </p:cNvSpPr>
            <p:nvPr/>
          </p:nvSpPr>
          <p:spPr bwMode="auto">
            <a:xfrm>
              <a:off x="0" y="3067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41" name="Line 35"/>
            <p:cNvSpPr>
              <a:spLocks noChangeShapeType="1"/>
            </p:cNvSpPr>
            <p:nvPr/>
          </p:nvSpPr>
          <p:spPr bwMode="auto">
            <a:xfrm>
              <a:off x="0" y="3294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42" name="Line 36"/>
            <p:cNvSpPr>
              <a:spLocks noChangeShapeType="1"/>
            </p:cNvSpPr>
            <p:nvPr/>
          </p:nvSpPr>
          <p:spPr bwMode="auto">
            <a:xfrm>
              <a:off x="0" y="3521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43" name="Line 37"/>
            <p:cNvSpPr>
              <a:spLocks noChangeShapeType="1"/>
            </p:cNvSpPr>
            <p:nvPr/>
          </p:nvSpPr>
          <p:spPr bwMode="auto">
            <a:xfrm>
              <a:off x="0" y="3748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44" name="Line 38"/>
            <p:cNvSpPr>
              <a:spLocks noChangeShapeType="1"/>
            </p:cNvSpPr>
            <p:nvPr/>
          </p:nvSpPr>
          <p:spPr bwMode="auto">
            <a:xfrm>
              <a:off x="0" y="3974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45" name="Line 39"/>
            <p:cNvSpPr>
              <a:spLocks noChangeShapeType="1"/>
            </p:cNvSpPr>
            <p:nvPr/>
          </p:nvSpPr>
          <p:spPr bwMode="auto">
            <a:xfrm>
              <a:off x="0" y="4201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46" name="Line 40"/>
            <p:cNvSpPr>
              <a:spLocks noChangeShapeType="1"/>
            </p:cNvSpPr>
            <p:nvPr/>
          </p:nvSpPr>
          <p:spPr bwMode="auto">
            <a:xfrm>
              <a:off x="5375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47" name="Line 41"/>
            <p:cNvSpPr>
              <a:spLocks noChangeShapeType="1"/>
            </p:cNvSpPr>
            <p:nvPr/>
          </p:nvSpPr>
          <p:spPr bwMode="auto">
            <a:xfrm>
              <a:off x="5602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48" name="Line 42"/>
            <p:cNvSpPr>
              <a:spLocks noChangeShapeType="1"/>
            </p:cNvSpPr>
            <p:nvPr/>
          </p:nvSpPr>
          <p:spPr bwMode="auto">
            <a:xfrm>
              <a:off x="385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49" name="Line 43"/>
            <p:cNvSpPr>
              <a:spLocks noChangeShapeType="1"/>
            </p:cNvSpPr>
            <p:nvPr/>
          </p:nvSpPr>
          <p:spPr bwMode="auto">
            <a:xfrm>
              <a:off x="158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50" name="Line 44"/>
            <p:cNvSpPr>
              <a:spLocks noChangeShapeType="1"/>
            </p:cNvSpPr>
            <p:nvPr/>
          </p:nvSpPr>
          <p:spPr bwMode="auto">
            <a:xfrm>
              <a:off x="0" y="2614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364" name="Line 45"/>
          <p:cNvSpPr>
            <a:spLocks noChangeShapeType="1"/>
          </p:cNvSpPr>
          <p:nvPr/>
        </p:nvSpPr>
        <p:spPr bwMode="auto">
          <a:xfrm>
            <a:off x="2592388" y="576897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65" name="Text Box 46"/>
          <p:cNvSpPr txBox="1">
            <a:spLocks noChangeArrowheads="1"/>
          </p:cNvSpPr>
          <p:nvPr/>
        </p:nvSpPr>
        <p:spPr bwMode="auto">
          <a:xfrm>
            <a:off x="431800" y="4689475"/>
            <a:ext cx="7191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ru-RU"/>
          </a:p>
        </p:txBody>
      </p:sp>
      <p:sp>
        <p:nvSpPr>
          <p:cNvPr id="15366" name="Text Box 47"/>
          <p:cNvSpPr txBox="1">
            <a:spLocks noChangeArrowheads="1"/>
          </p:cNvSpPr>
          <p:nvPr/>
        </p:nvSpPr>
        <p:spPr bwMode="auto">
          <a:xfrm>
            <a:off x="611188" y="4508500"/>
            <a:ext cx="12604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ru-RU"/>
          </a:p>
        </p:txBody>
      </p:sp>
      <p:sp>
        <p:nvSpPr>
          <p:cNvPr id="15367" name="Text Box 48"/>
          <p:cNvSpPr txBox="1">
            <a:spLocks noChangeArrowheads="1"/>
          </p:cNvSpPr>
          <p:nvPr/>
        </p:nvSpPr>
        <p:spPr bwMode="auto">
          <a:xfrm>
            <a:off x="971550" y="4508500"/>
            <a:ext cx="16208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ru-RU"/>
          </a:p>
        </p:txBody>
      </p:sp>
      <p:sp>
        <p:nvSpPr>
          <p:cNvPr id="45106" name="Text Box 50"/>
          <p:cNvSpPr txBox="1">
            <a:spLocks noChangeArrowheads="1"/>
          </p:cNvSpPr>
          <p:nvPr/>
        </p:nvSpPr>
        <p:spPr bwMode="auto">
          <a:xfrm>
            <a:off x="493713" y="5486400"/>
            <a:ext cx="3240087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6600" b="1">
                <a:solidFill>
                  <a:srgbClr val="FF0000"/>
                </a:solidFill>
              </a:rPr>
              <a:t>(3;0)</a:t>
            </a:r>
          </a:p>
        </p:txBody>
      </p:sp>
      <p:sp>
        <p:nvSpPr>
          <p:cNvPr id="45107" name="Text Box 51"/>
          <p:cNvSpPr txBox="1">
            <a:spLocks noChangeArrowheads="1"/>
          </p:cNvSpPr>
          <p:nvPr/>
        </p:nvSpPr>
        <p:spPr bwMode="auto">
          <a:xfrm>
            <a:off x="417513" y="4572000"/>
            <a:ext cx="3240087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6600" b="1">
                <a:solidFill>
                  <a:srgbClr val="0000FF"/>
                </a:solidFill>
              </a:rPr>
              <a:t>(2;1)</a:t>
            </a:r>
          </a:p>
        </p:txBody>
      </p:sp>
      <p:sp>
        <p:nvSpPr>
          <p:cNvPr id="45108" name="Text Box 52"/>
          <p:cNvSpPr txBox="1">
            <a:spLocks noChangeArrowheads="1"/>
          </p:cNvSpPr>
          <p:nvPr/>
        </p:nvSpPr>
        <p:spPr bwMode="auto">
          <a:xfrm>
            <a:off x="417513" y="3429000"/>
            <a:ext cx="3240087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6600" b="1">
                <a:solidFill>
                  <a:srgbClr val="33CC33"/>
                </a:solidFill>
              </a:rPr>
              <a:t>(1;2)</a:t>
            </a:r>
          </a:p>
        </p:txBody>
      </p:sp>
      <p:sp>
        <p:nvSpPr>
          <p:cNvPr id="45109" name="Text Box 53"/>
          <p:cNvSpPr txBox="1">
            <a:spLocks noChangeArrowheads="1"/>
          </p:cNvSpPr>
          <p:nvPr/>
        </p:nvSpPr>
        <p:spPr bwMode="auto">
          <a:xfrm>
            <a:off x="381000" y="1828800"/>
            <a:ext cx="3240088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6600" b="1">
                <a:solidFill>
                  <a:srgbClr val="CC0099"/>
                </a:solidFill>
              </a:rPr>
              <a:t>(0;3)</a:t>
            </a:r>
          </a:p>
        </p:txBody>
      </p:sp>
      <p:sp>
        <p:nvSpPr>
          <p:cNvPr id="45110" name="Text Box 54"/>
          <p:cNvSpPr txBox="1">
            <a:spLocks noChangeArrowheads="1"/>
          </p:cNvSpPr>
          <p:nvPr/>
        </p:nvSpPr>
        <p:spPr bwMode="auto">
          <a:xfrm>
            <a:off x="304800" y="609600"/>
            <a:ext cx="3240088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6600" b="1">
                <a:solidFill>
                  <a:srgbClr val="6600CC"/>
                </a:solidFill>
              </a:rPr>
              <a:t>(-2;5)</a:t>
            </a:r>
          </a:p>
        </p:txBody>
      </p:sp>
      <p:sp>
        <p:nvSpPr>
          <p:cNvPr id="45111" name="Line 55"/>
          <p:cNvSpPr>
            <a:spLocks noChangeShapeType="1"/>
          </p:cNvSpPr>
          <p:nvPr/>
        </p:nvSpPr>
        <p:spPr bwMode="auto">
          <a:xfrm>
            <a:off x="5292725" y="1268413"/>
            <a:ext cx="0" cy="4140200"/>
          </a:xfrm>
          <a:prstGeom prst="line">
            <a:avLst/>
          </a:prstGeom>
          <a:noFill/>
          <a:ln w="38100">
            <a:solidFill>
              <a:srgbClr val="80008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5112" name="Line 56"/>
          <p:cNvSpPr>
            <a:spLocks noChangeShapeType="1"/>
          </p:cNvSpPr>
          <p:nvPr/>
        </p:nvSpPr>
        <p:spPr bwMode="auto">
          <a:xfrm>
            <a:off x="2411413" y="3068638"/>
            <a:ext cx="6157912" cy="0"/>
          </a:xfrm>
          <a:prstGeom prst="line">
            <a:avLst/>
          </a:prstGeom>
          <a:noFill/>
          <a:ln w="38100">
            <a:solidFill>
              <a:srgbClr val="80008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5" name="Oval 57"/>
          <p:cNvSpPr>
            <a:spLocks noChangeArrowheads="1"/>
          </p:cNvSpPr>
          <p:nvPr/>
        </p:nvSpPr>
        <p:spPr bwMode="auto">
          <a:xfrm>
            <a:off x="5145088" y="2925763"/>
            <a:ext cx="252412" cy="252412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114" name="Line 58"/>
          <p:cNvSpPr>
            <a:spLocks noChangeShapeType="1"/>
          </p:cNvSpPr>
          <p:nvPr/>
        </p:nvSpPr>
        <p:spPr bwMode="auto">
          <a:xfrm>
            <a:off x="4932363" y="1268413"/>
            <a:ext cx="0" cy="4140200"/>
          </a:xfrm>
          <a:prstGeom prst="line">
            <a:avLst/>
          </a:prstGeom>
          <a:noFill/>
          <a:ln w="38100">
            <a:solidFill>
              <a:srgbClr val="008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5115" name="Line 59"/>
          <p:cNvSpPr>
            <a:spLocks noChangeShapeType="1"/>
          </p:cNvSpPr>
          <p:nvPr/>
        </p:nvSpPr>
        <p:spPr bwMode="auto">
          <a:xfrm>
            <a:off x="2411413" y="2708275"/>
            <a:ext cx="6121400" cy="0"/>
          </a:xfrm>
          <a:prstGeom prst="line">
            <a:avLst/>
          </a:prstGeom>
          <a:noFill/>
          <a:ln w="38100">
            <a:solidFill>
              <a:srgbClr val="008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8" name="Oval 60"/>
          <p:cNvSpPr>
            <a:spLocks noChangeArrowheads="1"/>
          </p:cNvSpPr>
          <p:nvPr/>
        </p:nvSpPr>
        <p:spPr bwMode="auto">
          <a:xfrm>
            <a:off x="4786313" y="2601913"/>
            <a:ext cx="252412" cy="252412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117" name="Line 61"/>
          <p:cNvSpPr>
            <a:spLocks noChangeShapeType="1"/>
          </p:cNvSpPr>
          <p:nvPr/>
        </p:nvSpPr>
        <p:spPr bwMode="auto">
          <a:xfrm>
            <a:off x="3851275" y="908050"/>
            <a:ext cx="0" cy="4500563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5118" name="Line 62"/>
          <p:cNvSpPr>
            <a:spLocks noChangeShapeType="1"/>
          </p:cNvSpPr>
          <p:nvPr/>
        </p:nvSpPr>
        <p:spPr bwMode="auto">
          <a:xfrm>
            <a:off x="2411413" y="1628775"/>
            <a:ext cx="6121400" cy="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81" name="Oval 63"/>
          <p:cNvSpPr>
            <a:spLocks noChangeArrowheads="1"/>
          </p:cNvSpPr>
          <p:nvPr/>
        </p:nvSpPr>
        <p:spPr bwMode="auto">
          <a:xfrm>
            <a:off x="3706813" y="1557338"/>
            <a:ext cx="252412" cy="252412"/>
          </a:xfrm>
          <a:prstGeom prst="ellipse">
            <a:avLst/>
          </a:prstGeom>
          <a:solidFill>
            <a:srgbClr val="66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121" name="Line 65"/>
          <p:cNvSpPr>
            <a:spLocks noChangeShapeType="1"/>
          </p:cNvSpPr>
          <p:nvPr/>
        </p:nvSpPr>
        <p:spPr bwMode="auto">
          <a:xfrm flipV="1">
            <a:off x="6732588" y="3429000"/>
            <a:ext cx="0" cy="1079500"/>
          </a:xfrm>
          <a:prstGeom prst="line">
            <a:avLst/>
          </a:prstGeom>
          <a:noFill/>
          <a:ln w="444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5122" name="Line 66"/>
          <p:cNvSpPr>
            <a:spLocks noChangeShapeType="1"/>
          </p:cNvSpPr>
          <p:nvPr/>
        </p:nvSpPr>
        <p:spPr bwMode="auto">
          <a:xfrm>
            <a:off x="4572000" y="4508500"/>
            <a:ext cx="2160588" cy="0"/>
          </a:xfrm>
          <a:prstGeom prst="line">
            <a:avLst/>
          </a:prstGeom>
          <a:noFill/>
          <a:ln w="412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5123" name="Text Box 67"/>
          <p:cNvSpPr txBox="1">
            <a:spLocks noChangeArrowheads="1"/>
          </p:cNvSpPr>
          <p:nvPr/>
        </p:nvSpPr>
        <p:spPr bwMode="auto">
          <a:xfrm>
            <a:off x="6858000" y="4114800"/>
            <a:ext cx="324008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5400" b="1">
                <a:solidFill>
                  <a:srgbClr val="FF0066"/>
                </a:solidFill>
              </a:rPr>
              <a:t>(6;-3)</a:t>
            </a:r>
          </a:p>
        </p:txBody>
      </p:sp>
      <p:sp>
        <p:nvSpPr>
          <p:cNvPr id="15385" name="Text Box 68"/>
          <p:cNvSpPr txBox="1">
            <a:spLocks noChangeArrowheads="1"/>
          </p:cNvSpPr>
          <p:nvPr/>
        </p:nvSpPr>
        <p:spPr bwMode="auto">
          <a:xfrm>
            <a:off x="71438" y="3429000"/>
            <a:ext cx="457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sz="2000" b="1">
                <a:solidFill>
                  <a:srgbClr val="CC0000"/>
                </a:solidFill>
              </a:rPr>
              <a:t>                                   </a:t>
            </a:r>
            <a:r>
              <a:rPr lang="ru-RU" sz="2400" b="1"/>
              <a:t>-5 -4 -3 -2 -1</a:t>
            </a:r>
          </a:p>
        </p:txBody>
      </p:sp>
      <p:sp>
        <p:nvSpPr>
          <p:cNvPr id="15386" name="Text Box 69"/>
          <p:cNvSpPr txBox="1">
            <a:spLocks noChangeArrowheads="1"/>
          </p:cNvSpPr>
          <p:nvPr/>
        </p:nvSpPr>
        <p:spPr bwMode="auto">
          <a:xfrm>
            <a:off x="8604250" y="2889250"/>
            <a:ext cx="5397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2400" b="1"/>
              <a:t> </a:t>
            </a:r>
            <a:r>
              <a:rPr lang="en-US" sz="2800" b="1" i="1"/>
              <a:t>X</a:t>
            </a:r>
            <a:endParaRPr lang="ru-RU" sz="2800" b="1" i="1"/>
          </a:p>
        </p:txBody>
      </p:sp>
      <p:sp>
        <p:nvSpPr>
          <p:cNvPr id="15387" name="Text Box 70"/>
          <p:cNvSpPr txBox="1">
            <a:spLocks noChangeArrowheads="1"/>
          </p:cNvSpPr>
          <p:nvPr/>
        </p:nvSpPr>
        <p:spPr bwMode="auto">
          <a:xfrm>
            <a:off x="4572000" y="549275"/>
            <a:ext cx="5397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2400" b="1"/>
              <a:t> </a:t>
            </a:r>
            <a:r>
              <a:rPr lang="en-US" sz="2800" b="1" i="1"/>
              <a:t>Y</a:t>
            </a:r>
            <a:endParaRPr lang="ru-RU" sz="2800" b="1" i="1"/>
          </a:p>
        </p:txBody>
      </p:sp>
      <p:grpSp>
        <p:nvGrpSpPr>
          <p:cNvPr id="15388" name="Group 71"/>
          <p:cNvGrpSpPr>
            <a:grpSpLocks/>
          </p:cNvGrpSpPr>
          <p:nvPr/>
        </p:nvGrpSpPr>
        <p:grpSpPr bwMode="auto">
          <a:xfrm>
            <a:off x="4032250" y="3608388"/>
            <a:ext cx="615950" cy="2257425"/>
            <a:chOff x="2607" y="2273"/>
            <a:chExt cx="388" cy="1422"/>
          </a:xfrm>
        </p:grpSpPr>
        <p:sp>
          <p:nvSpPr>
            <p:cNvPr id="15404" name="Text Box 72"/>
            <p:cNvSpPr txBox="1">
              <a:spLocks noChangeArrowheads="1"/>
            </p:cNvSpPr>
            <p:nvPr/>
          </p:nvSpPr>
          <p:spPr bwMode="auto">
            <a:xfrm>
              <a:off x="2607" y="2954"/>
              <a:ext cx="34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ru-RU" sz="2400" b="1"/>
                <a:t> -4</a:t>
              </a:r>
            </a:p>
          </p:txBody>
        </p:sp>
        <p:sp>
          <p:nvSpPr>
            <p:cNvPr id="15405" name="Text Box 73"/>
            <p:cNvSpPr txBox="1">
              <a:spLocks noChangeArrowheads="1"/>
            </p:cNvSpPr>
            <p:nvPr/>
          </p:nvSpPr>
          <p:spPr bwMode="auto">
            <a:xfrm>
              <a:off x="2653" y="2273"/>
              <a:ext cx="34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ru-RU" sz="2400" b="1"/>
                <a:t>-1</a:t>
              </a:r>
            </a:p>
          </p:txBody>
        </p:sp>
        <p:sp>
          <p:nvSpPr>
            <p:cNvPr id="15406" name="Text Box 74"/>
            <p:cNvSpPr txBox="1">
              <a:spLocks noChangeArrowheads="1"/>
            </p:cNvSpPr>
            <p:nvPr/>
          </p:nvSpPr>
          <p:spPr bwMode="auto">
            <a:xfrm>
              <a:off x="2653" y="3407"/>
              <a:ext cx="34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ru-RU" sz="2400" b="1"/>
                <a:t>-6</a:t>
              </a:r>
            </a:p>
          </p:txBody>
        </p:sp>
        <p:sp>
          <p:nvSpPr>
            <p:cNvPr id="15407" name="Text Box 75"/>
            <p:cNvSpPr txBox="1">
              <a:spLocks noChangeArrowheads="1"/>
            </p:cNvSpPr>
            <p:nvPr/>
          </p:nvSpPr>
          <p:spPr bwMode="auto">
            <a:xfrm>
              <a:off x="2653" y="2727"/>
              <a:ext cx="34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ru-RU" sz="2400" b="1"/>
                <a:t>-3</a:t>
              </a:r>
            </a:p>
          </p:txBody>
        </p:sp>
        <p:sp>
          <p:nvSpPr>
            <p:cNvPr id="15408" name="Text Box 76"/>
            <p:cNvSpPr txBox="1">
              <a:spLocks noChangeArrowheads="1"/>
            </p:cNvSpPr>
            <p:nvPr/>
          </p:nvSpPr>
          <p:spPr bwMode="auto">
            <a:xfrm>
              <a:off x="2653" y="2500"/>
              <a:ext cx="34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ru-RU" sz="2400" b="1"/>
                <a:t>-2</a:t>
              </a:r>
            </a:p>
          </p:txBody>
        </p:sp>
        <p:sp>
          <p:nvSpPr>
            <p:cNvPr id="15409" name="Text Box 77"/>
            <p:cNvSpPr txBox="1">
              <a:spLocks noChangeArrowheads="1"/>
            </p:cNvSpPr>
            <p:nvPr/>
          </p:nvSpPr>
          <p:spPr bwMode="auto">
            <a:xfrm>
              <a:off x="2653" y="3181"/>
              <a:ext cx="34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ru-RU" sz="2400" b="1"/>
                <a:t>-5</a:t>
              </a:r>
            </a:p>
          </p:txBody>
        </p:sp>
      </p:grpSp>
      <p:grpSp>
        <p:nvGrpSpPr>
          <p:cNvPr id="15389" name="Group 78"/>
          <p:cNvGrpSpPr>
            <a:grpSpLocks/>
          </p:cNvGrpSpPr>
          <p:nvPr/>
        </p:nvGrpSpPr>
        <p:grpSpPr bwMode="auto">
          <a:xfrm>
            <a:off x="4211638" y="992188"/>
            <a:ext cx="360362" cy="2257425"/>
            <a:chOff x="2653" y="686"/>
            <a:chExt cx="227" cy="1422"/>
          </a:xfrm>
        </p:grpSpPr>
        <p:sp>
          <p:nvSpPr>
            <p:cNvPr id="15398" name="Text Box 79"/>
            <p:cNvSpPr txBox="1">
              <a:spLocks noChangeArrowheads="1"/>
            </p:cNvSpPr>
            <p:nvPr/>
          </p:nvSpPr>
          <p:spPr bwMode="auto">
            <a:xfrm>
              <a:off x="2653" y="1820"/>
              <a:ext cx="22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ru-RU" sz="2400" b="1"/>
                <a:t>1</a:t>
              </a:r>
            </a:p>
          </p:txBody>
        </p:sp>
        <p:sp>
          <p:nvSpPr>
            <p:cNvPr id="15399" name="Text Box 80"/>
            <p:cNvSpPr txBox="1">
              <a:spLocks noChangeArrowheads="1"/>
            </p:cNvSpPr>
            <p:nvPr/>
          </p:nvSpPr>
          <p:spPr bwMode="auto">
            <a:xfrm>
              <a:off x="2653" y="1593"/>
              <a:ext cx="22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ru-RU" sz="2400" b="1"/>
                <a:t>2</a:t>
              </a:r>
            </a:p>
          </p:txBody>
        </p:sp>
        <p:sp>
          <p:nvSpPr>
            <p:cNvPr id="15400" name="Text Box 81"/>
            <p:cNvSpPr txBox="1">
              <a:spLocks noChangeArrowheads="1"/>
            </p:cNvSpPr>
            <p:nvPr/>
          </p:nvSpPr>
          <p:spPr bwMode="auto">
            <a:xfrm>
              <a:off x="2653" y="1366"/>
              <a:ext cx="22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ru-RU" sz="2400" b="1"/>
                <a:t>3</a:t>
              </a:r>
            </a:p>
          </p:txBody>
        </p:sp>
        <p:sp>
          <p:nvSpPr>
            <p:cNvPr id="15401" name="Text Box 82"/>
            <p:cNvSpPr txBox="1">
              <a:spLocks noChangeArrowheads="1"/>
            </p:cNvSpPr>
            <p:nvPr/>
          </p:nvSpPr>
          <p:spPr bwMode="auto">
            <a:xfrm>
              <a:off x="2653" y="1139"/>
              <a:ext cx="22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ru-RU" sz="2400" b="1"/>
                <a:t>4</a:t>
              </a:r>
            </a:p>
          </p:txBody>
        </p:sp>
        <p:sp>
          <p:nvSpPr>
            <p:cNvPr id="15402" name="Text Box 83"/>
            <p:cNvSpPr txBox="1">
              <a:spLocks noChangeArrowheads="1"/>
            </p:cNvSpPr>
            <p:nvPr/>
          </p:nvSpPr>
          <p:spPr bwMode="auto">
            <a:xfrm>
              <a:off x="2653" y="913"/>
              <a:ext cx="22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ru-RU" sz="2400" b="1"/>
                <a:t>5</a:t>
              </a:r>
            </a:p>
          </p:txBody>
        </p:sp>
        <p:sp>
          <p:nvSpPr>
            <p:cNvPr id="15403" name="Text Box 84"/>
            <p:cNvSpPr txBox="1">
              <a:spLocks noChangeArrowheads="1"/>
            </p:cNvSpPr>
            <p:nvPr/>
          </p:nvSpPr>
          <p:spPr bwMode="auto">
            <a:xfrm>
              <a:off x="2653" y="686"/>
              <a:ext cx="22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ru-RU" sz="2400" b="1"/>
                <a:t>6</a:t>
              </a:r>
            </a:p>
          </p:txBody>
        </p:sp>
      </p:grpSp>
      <p:sp>
        <p:nvSpPr>
          <p:cNvPr id="15390" name="Text Box 85"/>
          <p:cNvSpPr txBox="1">
            <a:spLocks noChangeArrowheads="1"/>
          </p:cNvSpPr>
          <p:nvPr/>
        </p:nvSpPr>
        <p:spPr bwMode="auto">
          <a:xfrm>
            <a:off x="4392613" y="3429000"/>
            <a:ext cx="48593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2400" b="1">
                <a:solidFill>
                  <a:srgbClr val="6600FF"/>
                </a:solidFill>
              </a:rPr>
              <a:t>     </a:t>
            </a:r>
            <a:r>
              <a:rPr lang="ru-RU" sz="2400" b="1"/>
              <a:t>1  2  3  4   5  6  7</a:t>
            </a:r>
          </a:p>
        </p:txBody>
      </p:sp>
      <p:sp>
        <p:nvSpPr>
          <p:cNvPr id="15391" name="Line 86"/>
          <p:cNvSpPr>
            <a:spLocks noChangeShapeType="1"/>
          </p:cNvSpPr>
          <p:nvPr/>
        </p:nvSpPr>
        <p:spPr bwMode="auto">
          <a:xfrm>
            <a:off x="4572000" y="728663"/>
            <a:ext cx="0" cy="5221287"/>
          </a:xfrm>
          <a:prstGeom prst="line">
            <a:avLst/>
          </a:prstGeom>
          <a:noFill/>
          <a:ln w="88900">
            <a:solidFill>
              <a:schemeClr val="tx1"/>
            </a:solidFill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92" name="Line 87"/>
          <p:cNvSpPr>
            <a:spLocks noChangeShapeType="1"/>
          </p:cNvSpPr>
          <p:nvPr/>
        </p:nvSpPr>
        <p:spPr bwMode="auto">
          <a:xfrm>
            <a:off x="1692275" y="3429000"/>
            <a:ext cx="7451725" cy="0"/>
          </a:xfrm>
          <a:prstGeom prst="line">
            <a:avLst/>
          </a:prstGeom>
          <a:noFill/>
          <a:ln w="88900">
            <a:solidFill>
              <a:schemeClr val="tx1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5144" name="Text Box 88"/>
          <p:cNvSpPr txBox="1">
            <a:spLocks noChangeArrowheads="1"/>
          </p:cNvSpPr>
          <p:nvPr/>
        </p:nvSpPr>
        <p:spPr bwMode="auto">
          <a:xfrm>
            <a:off x="4572000" y="3429000"/>
            <a:ext cx="3603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 sz="2400" b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0</a:t>
            </a:r>
          </a:p>
        </p:txBody>
      </p:sp>
      <p:sp>
        <p:nvSpPr>
          <p:cNvPr id="15394" name="Oval 89"/>
          <p:cNvSpPr>
            <a:spLocks noChangeArrowheads="1"/>
          </p:cNvSpPr>
          <p:nvPr/>
        </p:nvSpPr>
        <p:spPr bwMode="auto">
          <a:xfrm>
            <a:off x="5508625" y="3321050"/>
            <a:ext cx="252413" cy="25241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95" name="Oval 90"/>
          <p:cNvSpPr>
            <a:spLocks noChangeArrowheads="1"/>
          </p:cNvSpPr>
          <p:nvPr/>
        </p:nvSpPr>
        <p:spPr bwMode="auto">
          <a:xfrm>
            <a:off x="4429125" y="2241550"/>
            <a:ext cx="252413" cy="252413"/>
          </a:xfrm>
          <a:prstGeom prst="ellipse">
            <a:avLst/>
          </a:prstGeom>
          <a:solidFill>
            <a:srgbClr val="CC00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96" name="Oval 92"/>
          <p:cNvSpPr>
            <a:spLocks noChangeArrowheads="1"/>
          </p:cNvSpPr>
          <p:nvPr/>
        </p:nvSpPr>
        <p:spPr bwMode="auto">
          <a:xfrm>
            <a:off x="6621463" y="4400550"/>
            <a:ext cx="252412" cy="252413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97" name="WordArt 93"/>
          <p:cNvSpPr>
            <a:spLocks noChangeArrowheads="1" noChangeShapeType="1" noTextEdit="1"/>
          </p:cNvSpPr>
          <p:nvPr/>
        </p:nvSpPr>
        <p:spPr bwMode="auto">
          <a:xfrm>
            <a:off x="228600" y="76200"/>
            <a:ext cx="85344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D60093"/>
                </a:solidFill>
                <a:latin typeface="Arial"/>
                <a:cs typeface="Arial"/>
              </a:rPr>
              <a:t>Определение координат точек</a:t>
            </a:r>
          </a:p>
        </p:txBody>
      </p:sp>
    </p:spTree>
    <p:extLst>
      <p:ext uri="{BB962C8B-B14F-4D97-AF65-F5344CB8AC3E}">
        <p14:creationId xmlns:p14="http://schemas.microsoft.com/office/powerpoint/2010/main" val="1280556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5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5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5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5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5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5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5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45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5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5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5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4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106" grpId="0"/>
      <p:bldP spid="45107" grpId="0"/>
      <p:bldP spid="45108" grpId="0"/>
      <p:bldP spid="45109" grpId="0"/>
      <p:bldP spid="45110" grpId="0"/>
      <p:bldP spid="45111" grpId="0" animBg="1"/>
      <p:bldP spid="45111" grpId="1" animBg="1"/>
      <p:bldP spid="45112" grpId="0" animBg="1"/>
      <p:bldP spid="45112" grpId="1" animBg="1"/>
      <p:bldP spid="45114" grpId="0" animBg="1"/>
      <p:bldP spid="45114" grpId="1" animBg="1"/>
      <p:bldP spid="45115" grpId="0" animBg="1"/>
      <p:bldP spid="45115" grpId="1" animBg="1"/>
      <p:bldP spid="45117" grpId="0" animBg="1"/>
      <p:bldP spid="45117" grpId="1" animBg="1"/>
      <p:bldP spid="45118" grpId="0" animBg="1"/>
      <p:bldP spid="45118" grpId="1" animBg="1"/>
      <p:bldP spid="45121" grpId="0" animBg="1"/>
      <p:bldP spid="45122" grpId="0" animBg="1"/>
      <p:bldP spid="451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48680"/>
            <a:ext cx="7272808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352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astro-hobby.ru/images/zodia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-243408"/>
            <a:ext cx="7920880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500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а 14 из 2130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836712"/>
            <a:ext cx="6463720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3238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а 3 из 3368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908720"/>
            <a:ext cx="6480720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553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Картинка 6 из 5226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92696"/>
            <a:ext cx="6480720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892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P102527995_templa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A3EF3EC-5D0F-400D-A62B-F5EF531B7DB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TP102527995_template</Template>
  <TotalTime>0</TotalTime>
  <Words>219</Words>
  <Application>Microsoft Office PowerPoint</Application>
  <PresentationFormat>Экран (4:3)</PresentationFormat>
  <Paragraphs>75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TP102527995_template</vt:lpstr>
      <vt:lpstr>   КООРДИНАТНАЯ  ПЛОСКОСТЬ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2011-10-10T18:22:55Z</dcterms:created>
  <dcterms:modified xsi:type="dcterms:W3CDTF">2012-01-06T22:06:21Z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TC025279969991</vt:lpwstr>
  </property>
</Properties>
</file>