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CFAFE-D5C9-4F38-A80A-C7DF43C055A9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4A996-EC59-4E1E-A4FC-57577FD83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9976D-9EF8-4AFA-B748-D4031AFA427E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EDEE-A999-4225-927D-14AD137ECBB6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1B9E7-4DD1-45EE-A083-C2B0E996E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4482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>ВЕЧЕРОВ  ВЗАИМОДЕЙСТВИЯ  </a:t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>ДЕТЕЙ С НАРУШЕНИЯМИ РЕЧИ,</a:t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> РОДИТЕЛЕЙ И СПЕЦИАЛИСТОВ </a:t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>ДЕТСКОГО САДА</a:t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> КОРРЕКЦИОННОЙ НАПРАВЛЕННОСТИ</a:t>
            </a:r>
            <a:endParaRPr lang="ru-RU" sz="3200" b="1" dirty="0">
              <a:solidFill>
                <a:srgbClr val="0033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8784976" cy="16288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Разработан  учителем-логопедом 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Астафьевой Е.О.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при участии специалистов  ГДОУ детского сада №116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                                  Фрунзенского района Санкт–Петербурга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2011г.</a:t>
            </a:r>
          </a:p>
          <a:p>
            <a:pPr algn="l"/>
            <a:endParaRPr lang="ru-RU" sz="20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7" y="332656"/>
            <a:ext cx="4680520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П р о е к т</a:t>
            </a:r>
            <a:endParaRPr lang="ru-RU" sz="5400" b="1" cap="none" spc="0" dirty="0">
              <a:ln w="1143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002060"/>
              </a:solidFill>
              <a:effectLst>
                <a:outerShdw blurRad="80000" dist="40000" dir="5040000" algn="tl">
                  <a:schemeClr val="tx1">
                    <a:lumMod val="50000"/>
                    <a:lumOff val="50000"/>
                    <a:alpha val="30000"/>
                  </a:scheme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*Познавательно- речевое развитие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692696"/>
            <a:ext cx="8568952" cy="616530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Образовательная область </a:t>
            </a:r>
            <a:r>
              <a:rPr lang="ru-RU" sz="2400" b="1" dirty="0" smtClean="0">
                <a:solidFill>
                  <a:srgbClr val="0000FF"/>
                </a:solidFill>
              </a:rPr>
              <a:t> «Познание»</a:t>
            </a:r>
          </a:p>
          <a:p>
            <a:pPr>
              <a:buNone/>
            </a:pPr>
            <a:r>
              <a:rPr lang="ru-RU" sz="2000" b="1" u="sng" dirty="0" smtClean="0"/>
              <a:t>Сенсорное развитие</a:t>
            </a: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умение созерцать предметы, явления (всматриваться, вслушиваться), направляя внимание на более тонкое различение их качеств. Закреплять умение выделять характерные детали предметов и явлений в окружающем мире и  природе. Сравнивать увиденное, анализировать , находя сходства и различия.</a:t>
            </a:r>
          </a:p>
          <a:p>
            <a:pPr>
              <a:buNone/>
            </a:pPr>
            <a:r>
              <a:rPr lang="ru-RU" sz="2000" b="1" u="sng" dirty="0" smtClean="0"/>
              <a:t>Развитие психических функций</a:t>
            </a:r>
            <a:endParaRPr lang="ru-RU" sz="2000" b="1" i="1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Дальнейшее развитие всех видов восприятия. Формирование умения учитывать при сравнении предметов признаки, воспринимаемые всеми органами чувств. Совершенствование характера и способов обследования предметов, способности обобщать.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Развитие всех видов внимания, памяти, творческого воображения, фантазии</a:t>
            </a:r>
          </a:p>
          <a:p>
            <a:pPr>
              <a:buNone/>
            </a:pPr>
            <a:r>
              <a:rPr lang="ru-RU" sz="2000" b="1" u="sng" dirty="0" smtClean="0"/>
              <a:t>Развитие познавательно-исследовательской и продуктивной  деятельности</a:t>
            </a: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На примере выполнения творческих работ с использованием  различных  видов и приёмов изо деятельности,  конструирования из природного материала </a:t>
            </a:r>
            <a:r>
              <a:rPr lang="ru-RU" sz="2000" dirty="0"/>
              <a:t> </a:t>
            </a:r>
            <a:r>
              <a:rPr lang="ru-RU" sz="2000" dirty="0" smtClean="0"/>
              <a:t>и разнообразного конструктора развивать умение видеть конструкцию предмета и видеть его основные части. </a:t>
            </a:r>
            <a:r>
              <a:rPr lang="ru-RU" sz="2000" u="sng" dirty="0" smtClean="0"/>
              <a:t>Примером являются работы детей: «Ёлочные украшения», «Верба», «Подснежники».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Закреплять навыки коллективной работы. Развивать умение создавать конструкции, объединяя общей темой. </a:t>
            </a:r>
            <a:r>
              <a:rPr lang="ru-RU" sz="2000" u="sng" dirty="0" smtClean="0"/>
              <a:t>Примером являются работы детей: «Летний сад», «Памятники в тумане», «В феврале зима с весной встречаются впервой», «Космическое путешествие».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346050"/>
          </a:xfrm>
        </p:spPr>
        <p:txBody>
          <a:bodyPr>
            <a:noAutofit/>
          </a:bodyPr>
          <a:lstStyle/>
          <a:p>
            <a:pPr algn="l"/>
            <a:r>
              <a:rPr lang="ru-RU" sz="2000" b="1" u="sng" dirty="0" smtClean="0"/>
              <a:t>Проектная деятельность </a:t>
            </a:r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  <a:r>
              <a:rPr lang="ru-RU" sz="2000" b="1" u="sng" dirty="0" smtClean="0"/>
              <a:t>Развивать проектную деятельность всех видов: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endParaRPr lang="ru-RU" sz="20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612068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В исследовательской проектной деятельности учить получать знания, используя различные источники информации( экспериментальная и исследовательская деятельность, печатные издания, фотоальбомы, иллюстрации и живописные полотна, аудио- и видеозаписи на тему «Времена года»)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Способствовать  творческой проектной деятельности группового  и индивидуального характера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нормотворческую проектную деятельность, инициируя обсуждения  детьми соответствующих проектных ситуаций («Прогулка по лесу», «Как мы выручим Весну» и др.) Помогать детям символически отображать ситуацию,  проживать её основной смысл и выражать  в образной форме (альбом с работами детей «Наши впечатления», самостоятельные рисунки ребёнка в книжке-раскраске-рассказке «Времена года»)</a:t>
            </a:r>
          </a:p>
          <a:p>
            <a:pPr>
              <a:buNone/>
            </a:pPr>
            <a:r>
              <a:rPr lang="ru-RU" sz="2000" b="1" u="sng" dirty="0" smtClean="0"/>
              <a:t>Формирование элементарных математических представлений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Видеть составные части множества, в котором предметы отличаются определёнными признаками (год – времена года – месяцы)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Используя количество месяце знакомить со счётом  в пределах 20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Дать детям элементарные представления о времени (последовательность времён года, месяцев, дней недели, </a:t>
            </a:r>
            <a:r>
              <a:rPr lang="ru-RU" sz="2000" dirty="0"/>
              <a:t>в</a:t>
            </a:r>
            <a:r>
              <a:rPr lang="ru-RU" sz="2000" dirty="0" smtClean="0"/>
              <a:t>ремени суток) Учить беречь время.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62074"/>
          </a:xfrm>
        </p:spPr>
        <p:txBody>
          <a:bodyPr>
            <a:noAutofit/>
          </a:bodyPr>
          <a:lstStyle/>
          <a:p>
            <a:pPr algn="l"/>
            <a:r>
              <a:rPr lang="ru-RU" sz="2000" b="1" u="sng" dirty="0" smtClean="0"/>
              <a:t>Формирование целостной картины мира, расширение кругозора</a:t>
            </a:r>
            <a:endParaRPr lang="ru-RU" sz="20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90465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Предметное и социальное окружение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ориентировать  детей в сферах человеческой деятельности в различные времена года(сельское хозяйство, специальный городской транспорт)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Через экспериментирование и практическую деятельность познакомить детей с элементами профессиональной деятельности  людей (проводить эксперименты, предложенные в «Экологических дневниках», фиксируя их результаты)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формировать элементарные представления об истории человечества через знакомство с произведениями искусства (живопись, музыка). Особое внимание уделять произведениям народного творчества, связанным с темой «Времена года. Быт и деятельность людей в разные времена года».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Ознакомление с природой</a:t>
            </a:r>
            <a:endParaRPr lang="en-US" sz="2000" b="1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Обогащать представления детей о сезонных изменениях в природе.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Расширить и уточнить знания детей  о растениях луга, поля, леса. Учить устанавливать связи между состоянием растения и условиями окружающей среды, сезонные изменения в жизни растений.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Расширять знания о животных, о зависимости их поведения от времени года и условий обитания.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Закреплять умение устанавливать причинно-следственные связи между природными явлениями. Объяснять детям, что в природе всё взаимосвязано (исчезнут насекомые – опылители растений – растения не дадут семян и др.).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уважение к труду сельских жителей (земледельцев, механизаторов, лесничих).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Подвести детей к пониманию того, что жизнь человека на Земле во многом зависит от окружающей среды. Закрепить умение правильно вести себя в природе.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1805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FF"/>
                </a:solidFill>
              </a:rPr>
              <a:t>Образовательная область «КОММУНИКАЦИЯ»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61653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u="sng" dirty="0" smtClean="0"/>
              <a:t>Развитие и коррекция всех компонентов  устной речи, практическое овладение </a:t>
            </a:r>
          </a:p>
          <a:p>
            <a:pPr>
              <a:buNone/>
            </a:pPr>
            <a:r>
              <a:rPr lang="ru-RU" sz="2300" b="1" u="sng" dirty="0" smtClean="0"/>
              <a:t>нормами речи</a:t>
            </a:r>
          </a:p>
          <a:p>
            <a:pPr>
              <a:buFont typeface="Wingdings" pitchFamily="2" charset="2"/>
              <a:buChar char="q"/>
            </a:pPr>
            <a:endParaRPr lang="ru-RU" sz="2000" b="1" dirty="0" smtClean="0"/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Развитие фонетико-фонематической системы языка </a:t>
            </a:r>
          </a:p>
          <a:p>
            <a:pPr>
              <a:buNone/>
            </a:pPr>
            <a:r>
              <a:rPr lang="ru-RU" sz="2000" b="1" dirty="0" smtClean="0"/>
              <a:t>         и навыков языкового анализа и синтеза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Продолжение  автоматизации правильного произношения всех поставленных ранее звуков в игровой и свободной речевой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Опираясь на художественно-литературный материал используемый в проекте «Времена года», продолжить работу над чёткостью дикции, интонационной выразительностью речи.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фонематический слух: умение выделять звук на фоне слова, совершать звуковой анализ и синтез слов, подбирать слова на заданный звук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Закрепление знаний признаков гласных и согласных звуков.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Закрепление представлений о твёрдости – мягкости, глухости – звонкости согласных, умении дифференцировать по этим признакам.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Формирование словаря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Расширение, уточнение и активизация словаря на основе систематизации и обобщения знаний об окружающем  в рамках изучаемых лексических тем, соответствующих содержанию  проекта«Времена года».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умение использовать разные части речи в точном соответствии с их значением и целью высказывания.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Обогащать экспрессивную речь сложными словами, приставочными глаголами, относительными и притяжательными прилагательными, прилагательными с уменьшительно-ласкательными суффиксами, словами-антонимами и словами-синонимами.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Используя примеры фольклора  расширять представления  о переносном значении  слов и выражений(золотые руки, хитрая лиса и др.), активизировать их в речи детей.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5760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0000"/>
                </a:solidFill>
              </a:rPr>
              <a:t>  Развитие связной речи и речевого общения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со взрослыми и детьми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Приучать детей – будущих школьников – проявлять инициативу с целью получения новых знаний. Совершенствовать речь как средство общения.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построение высказывания, помогать детям более точно характеризовать объект, ситуацию; учить высказываться, используя фразы, и делать простейшие выводы.  Излагать свои мысли понятно для окружающих. Развивать умение содержательно и эмоционально излагать  факты и события. Приучать к самостоятельным суждениям. Совершенствовать навыки ведения диалога.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Используя игры и игровые приёмы по лексическим темам, разработанные  в рамках проекта «Времена года», закреплять умения составлять описательные рассказы.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Используя литературный материал и фольклор совершенствовать навыки  пересказа и придумывания сказок.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Опираясь на игры, игровые приёмы и пособия, разработанные для выполнения проекта «Времена года», совершенствовать  у детей навык составления рассказов по картине и  серии картин по заданному или коллективно составленному плану.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35280" cy="41805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q"/>
            </a:pPr>
            <a:r>
              <a:rPr lang="ru-RU" sz="1800" b="1" dirty="0" smtClean="0"/>
              <a:t> </a:t>
            </a:r>
            <a:r>
              <a:rPr lang="ru-RU" sz="2000" b="1" dirty="0" smtClean="0"/>
              <a:t>Совершенствование грамматического строя речи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и совершенствовать умение образовывать новые слова (существительные, прилагательные, глаголы) с помощью  различных способов словообразования (книжка-игрушка и книжка-раскраска-рассказка «Времена года»)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упражнять детей в согласовании слов в предложении.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Помогать  строить сложноподчинённые предложения, использовать языковые средства для соединения их частей (чтобы, когда, если и т.д.).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 навык составления простых предложений по вопросам, по демонстрации действий, по картине, используя игры, игровые приёмы и пособия, разработанные к проекту «Времена года».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Подготовка к обучению грамоте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Учить узнавать  знакомые буквы: в «зашумлённом»изображении, с недостающим элементами, различать правильное написание. Закреплять умение выкладывать буквы из палочек и др. материалов.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Дать представление о предложении. Упражнять в составлении простых предложений, их членении на слова.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умение делить слова на слоги и составлять слова из слогов.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умение детей «печатать» буквы, слоги, слова, предложения из знакомых букв.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49006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FF"/>
                </a:solidFill>
              </a:rPr>
              <a:t>Образовательная область «ЧТЕНИЕ ХУДОЖЕСТВЕННОЙ ЛИТЕРЕТУРЫ»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000" b="1" u="sng" dirty="0" smtClean="0"/>
          </a:p>
          <a:p>
            <a:pPr>
              <a:buFont typeface="Wingdings" pitchFamily="2" charset="2"/>
              <a:buChar char="q"/>
            </a:pPr>
            <a:r>
              <a:rPr lang="ru-RU" sz="2000" b="1" u="sng" dirty="0" smtClean="0"/>
              <a:t>Формирование целостной картины мира, в том числе первичных ценностных представлений</a:t>
            </a:r>
          </a:p>
          <a:p>
            <a:pPr>
              <a:buFont typeface="Wingdings" pitchFamily="2" charset="2"/>
              <a:buChar char="q"/>
            </a:pPr>
            <a:r>
              <a:rPr lang="ru-RU" sz="2000" b="1" u="sng" dirty="0" smtClean="0"/>
              <a:t>Развитие литературной речи</a:t>
            </a:r>
          </a:p>
          <a:p>
            <a:pPr>
              <a:buFont typeface="Wingdings" pitchFamily="2" charset="2"/>
              <a:buChar char="q"/>
            </a:pPr>
            <a:r>
              <a:rPr lang="ru-RU" sz="2000" b="1" u="sng" dirty="0" smtClean="0"/>
              <a:t>Приобщение к словесному искусству, развитие художественного восприятия и эстетического вкуса</a:t>
            </a:r>
          </a:p>
          <a:p>
            <a:pPr>
              <a:buFont typeface="Wingdings" pitchFamily="2" charset="2"/>
              <a:buChar char="q"/>
            </a:pPr>
            <a:r>
              <a:rPr lang="ru-RU" sz="2000" b="1" u="sng" dirty="0" smtClean="0"/>
              <a:t>Формирование интереса и потребности в чтении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развивать интерес детей к художественной и познавательной литературе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Пополнять литературный багаж  произведениями народного и авторского творчества: сказками, рассказами, стихотворениями, загадками, считалками, скороговорками.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совершенствовать художественно-речевые исполнительские навыки детей при чтении стихотворений, в драматизациях.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Вызывать у детей желание самим заниматься литературным творчеством: придумыванием сказок, сочинением стихов , небольших рассказов и сценок-драматизаций.</a:t>
            </a:r>
            <a:endParaRPr lang="ru-RU" sz="2000" b="1" u="sng" dirty="0" smtClean="0"/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* Художественно-эстетическое развитие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602128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Образовательная область «ХУДОЖЕСТВЕННОЕ ТВОРЧЕСТВО»</a:t>
            </a:r>
          </a:p>
          <a:p>
            <a:pPr>
              <a:buNone/>
            </a:pPr>
            <a:r>
              <a:rPr lang="ru-RU" sz="2400" b="1" u="sng" dirty="0" smtClean="0"/>
              <a:t>Развитие продуктивной деятельности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Рисование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умение изображать предметы природы, окружающего мира по памяти и с натуры.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технику рисования с помощью различных приёмов, материалов и средств рисования.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Учить замечать изменения цвета предметов в природе (например, созревание плодов, состояние погоды, период времени года и т.д.)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умение строить композицию рисунка; передавать движения людей и животных, растений. Передавать в рисунках сюжеты народных сказок, авторских произведений.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развивать декоративное творчество детей; умение создавать узоры по мотивам народных росписей.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Лепка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умение  использовать для создания образов  предметов, объектов природы, сказочных персонажей разнообразные приёмы лепки; передавать характерные движения человека и животного, создавать выразительные образы.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Аппликация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умение составлять узоры и декоративные композиции из геометрических фигур и растительных элементов; изображать птиц, животных по собственному замыслу и по мотивам народного искусства.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418058"/>
          </a:xfrm>
        </p:spPr>
        <p:txBody>
          <a:bodyPr>
            <a:normAutofit/>
          </a:bodyPr>
          <a:lstStyle/>
          <a:p>
            <a:pPr algn="l"/>
            <a:r>
              <a:rPr lang="ru-RU" sz="2000" b="1" u="sng" dirty="0" smtClean="0"/>
              <a:t>Развитие детского творчества</a:t>
            </a:r>
            <a:endParaRPr lang="ru-RU" sz="20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616530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эстетическое отношение к предметам и явлениям окружающего мира, произведения искусства, художественно-творческой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самостоятельность; развивать умение активно и творчески применять ранее усвоенные способы изображения в рисовании, лепки и аппликации.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развивать коллективное творчество.</a:t>
            </a:r>
            <a:r>
              <a:rPr lang="ru-RU" sz="2000" u="sng" dirty="0" smtClean="0"/>
              <a:t> Примером являются работы детей: «Летний сад», «Памятники в тумане», «В феврале зима с весной встречаются впервой», «Космическое путешествие».</a:t>
            </a:r>
          </a:p>
          <a:p>
            <a:pPr>
              <a:buNone/>
            </a:pPr>
            <a:r>
              <a:rPr lang="ru-RU" sz="2000" b="1" u="sng" dirty="0" smtClean="0"/>
              <a:t>Приобщение к изобразительному искусству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Расширять знания детей об изобразительном искусстве. Продолжать знакомить с произведениями живописи, связанными с природой, деятельностью людей, народным бытом и произведениями фольклора.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Познакомить с историей и видами искусства(учить различать народное и профессиональное искусство)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Расширять представления о разнообразии народного искусства, народных промыслов.</a:t>
            </a:r>
          </a:p>
          <a:p>
            <a:pPr>
              <a:buNone/>
            </a:pPr>
            <a:r>
              <a:rPr lang="ru-RU" sz="2000" b="1" u="sng" dirty="0" smtClean="0"/>
              <a:t>Эстетическая развивающая среда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стремление любоваться красотой природы и объектов окружающей среды: изделиями народных промыслов, архитектурными сооружениями.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Привлекать детей к формированию тематических (отражение впечатлений по темам и литературным, живописным произведениям, входящим в проект «Времена года»)выставок в группе, детском саду и ДТЮ; организации игровых уголков, расположению материалов для самостоятельной творческой деятельности;  созданию тематических фотоальбомов и альбомов с работами детей и т.п.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умение эстетически оценивать окружающую среду; активно используя приобретённые навыки и умения в связной речи, высказывать оценочные суждения, обосновывать своё мнение.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85010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b="1" u="sng" dirty="0" smtClean="0">
                <a:solidFill>
                  <a:srgbClr val="0000FF"/>
                </a:solidFill>
              </a:rPr>
              <a:t>Образовательная область «МУЗЫКА»</a:t>
            </a:r>
            <a:endParaRPr lang="ru-RU" sz="2000" b="1" u="sng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589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/>
              <a:t>Развитие музыкально-художественной деятельности, </a:t>
            </a:r>
          </a:p>
          <a:p>
            <a:pPr>
              <a:buNone/>
            </a:pPr>
            <a:r>
              <a:rPr lang="ru-RU" sz="2000" b="1" u="sng" smtClean="0"/>
              <a:t>приобщение </a:t>
            </a:r>
            <a:r>
              <a:rPr lang="ru-RU" sz="2000" b="1" u="sng" dirty="0" smtClean="0"/>
              <a:t>к музыкальному искусству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Дальнейшее формирование к слушанию музыки. Продолжать знакомства с произведениями композиторов и народного творчества 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умения петь естественным голосом, без крика и напряжения в доступном диапазоне.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Развитие чистоты интонации, умение петь песни разного характера. Формирование чёткой дикции и правильной артикуляции.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умения согласовывать движения с музыкой, чётко воспринимая темп и ритм музыки. Обогащение двигательного опыта разнообразными видами танцевальных и общеобразовательных движений.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знакомить с особенностями народных танцев, хороводов.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умение подбирать  мелодию на слух, играть знакомые пьесы в оркестре на различных детских музыкальных инструментах.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4437113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.</a:t>
            </a:r>
            <a:endParaRPr lang="ru-RU" sz="2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6400800" cy="5400600"/>
          </a:xfrm>
          <a:ln>
            <a:noFill/>
            <a:prstDash val="dashDot"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endParaRPr lang="ru-RU" sz="800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33CC"/>
                </a:solidFill>
              </a:rPr>
              <a:t>Название  долгосрочного проекта: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gradFill flip="none" rotWithShape="1"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99592" y="1772816"/>
            <a:ext cx="7488832" cy="2160240"/>
          </a:xfrm>
          <a:prstGeom prst="rect">
            <a:avLst/>
          </a:prstGeom>
          <a:ln>
            <a:noFill/>
          </a:ln>
          <a:effectLst>
            <a:reflection blurRad="6350" stA="50000" endA="300" endPos="90000" dir="5400000" sy="-100000" algn="bl" rotWithShape="0"/>
          </a:effectLst>
        </p:spPr>
        <p:txBody>
          <a:bodyPr wrap="none" fromWordArt="1">
            <a:prstTxWarp prst="textPlain">
              <a:avLst>
                <a:gd name="adj" fmla="val 50344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«Времена года»</a:t>
            </a:r>
          </a:p>
          <a:p>
            <a:pPr algn="ctr" rtl="0"/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8" name="Рисунок 7" descr="род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356992"/>
            <a:ext cx="4968552" cy="3312368"/>
          </a:xfrm>
          <a:prstGeom prst="ellipse">
            <a:avLst/>
          </a:prstGeom>
          <a:ln>
            <a:noFill/>
          </a:ln>
          <a:effectLst>
            <a:glow rad="228600">
              <a:srgbClr val="FF0000">
                <a:alpha val="40000"/>
              </a:srgbClr>
            </a:glow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*Социально-личностное развитие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237312"/>
          </a:xfrm>
        </p:spPr>
        <p:txBody>
          <a:bodyPr>
            <a:normAutofit fontScale="77500" lnSpcReduction="20000"/>
          </a:bodyPr>
          <a:lstStyle/>
          <a:p>
            <a:r>
              <a:rPr lang="ru-RU" sz="2000" b="1" u="sng" dirty="0" smtClean="0">
                <a:solidFill>
                  <a:srgbClr val="0000FF"/>
                </a:solidFill>
              </a:rPr>
              <a:t>Образовательная область «СОЦИАЛИЗАЦИЯ»</a:t>
            </a:r>
          </a:p>
          <a:p>
            <a:pPr>
              <a:buNone/>
            </a:pPr>
            <a:r>
              <a:rPr lang="ru-RU" sz="2000" b="1" u="sng" dirty="0" smtClean="0"/>
              <a:t>Развитие игровой и театрализованной деятельность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Используя варианты народных и  сезонных развлечений учить детей самостоятельно организовывать подвижные игры и игры с элементами соревнований.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Совершенствовать у детей навыки игры в настольно-печатные игры. Учить самостоятельно придумывать новые варианты игры к уже знакомым играм по теме «Времена года». При этом продолжать развивать у детей психические функции корректируя и формируя правильную речь.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Включая в тематику сюжетно-ролевых игр знания о сезонных изменениях в природе, деятельности людей в зависимости от времени года («Семья», «Путешественники»,  «Ателье», «Строители», «Школа») учить детей устанавливать правила игры, распределять роли, доводить игру до логического конца. Вводить в игру знания о быте людей в разные исторические периоды («Горница», «В гостях у бабушки Матрёны»)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Стимулируя творческие способности детей во время театрализованных игр учить как с помощью взрослых, так и самостоятельно подбирать атрибуты для реализации поставленной цели. Развивать желание использовать в играх знание произведений фольклорного и художественно-литературного творчества,  связанных с народными традициями  и сезонными изменениями в природе и жизни людей.</a:t>
            </a:r>
          </a:p>
          <a:p>
            <a:pPr>
              <a:buNone/>
            </a:pPr>
            <a:r>
              <a:rPr lang="ru-RU" sz="2000" b="1" u="sng" dirty="0" smtClean="0"/>
              <a:t>Формирование патриотических чувств, гражданской принадлежности, чувств</a:t>
            </a:r>
          </a:p>
          <a:p>
            <a:pPr>
              <a:buNone/>
            </a:pPr>
            <a:r>
              <a:rPr lang="ru-RU" sz="2000" b="1" u="sng" dirty="0" smtClean="0"/>
              <a:t>принадлежности к мировому сообществу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Знакомя детей с особенностями природы родного края, деятельности людей, народными традициями  углублять и уточнять представления о Родине – России.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уважение к людям разных национальностей и их обычаям.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Рассказывая детям о том, что  Земля – наш общий дом приучать к бережному отношению к природе.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дружеские взаимоотношения между детьми, уважительное относиться к взрослым.</a:t>
            </a:r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endParaRPr lang="ru-RU" sz="20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346050"/>
          </a:xfrm>
        </p:spPr>
        <p:txBody>
          <a:bodyPr>
            <a:noAutofit/>
          </a:bodyPr>
          <a:lstStyle/>
          <a:p>
            <a:pPr algn="l"/>
            <a:r>
              <a:rPr lang="ru-RU" sz="2000" b="1" u="sng" dirty="0" smtClean="0">
                <a:solidFill>
                  <a:srgbClr val="0000FF"/>
                </a:solidFill>
              </a:rPr>
              <a:t>Образовательная область «ТРУД»</a:t>
            </a:r>
            <a:endParaRPr lang="ru-RU" sz="2000" b="1" u="sng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u="sng" dirty="0" smtClean="0"/>
              <a:t>Развитие трудовой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Продолжать закреплять умение самостоятельно наводить порядок на участке детского сада, соответственно сезонным проявлениям в природе и жизни людей (опавшие листья, снег, мусор; украшение участка к празднику).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трудолюбие, наблюдательность, бережное отношение к окружающей природе.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Закреплять умение создавать поделки из природного материала, принимая участие в его заготовке (сбор шишек, желудей и т.д.)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 желание участвовать в совместной трудовой деятельности, стремление быть полезным окружающим.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Расширять представления детей о труде взрослых, его значении для общества. Относиться с уважением к людям труду.</a:t>
            </a:r>
          </a:p>
          <a:p>
            <a:pPr>
              <a:buNone/>
            </a:pPr>
            <a:endParaRPr lang="ru-RU" sz="2000" b="1" u="sng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2000" b="1" u="sng" dirty="0" smtClean="0">
                <a:solidFill>
                  <a:srgbClr val="0000FF"/>
                </a:solidFill>
              </a:rPr>
              <a:t>Образовательная область «БЕЗОПАСНОСТЬ»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Формирование представлений об опасных для человека и окружающего мира природы ситуациях и способа поведения в них.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Приобщение к правилам безопасного для человека и окружающего мира природы поведения.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Формирование осторожного и осмотрительного отношения к потенциально опасным для человека и окружающего мира природы ситуациям.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/>
              <a:t>Формирование предпосылок экологического сознания.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/>
          </a:p>
          <a:p>
            <a:pPr>
              <a:buFont typeface="Wingdings" pitchFamily="2" charset="2"/>
              <a:buChar char="v"/>
            </a:pPr>
            <a:endParaRPr lang="ru-RU" sz="1800" dirty="0" smtClean="0"/>
          </a:p>
          <a:p>
            <a:pPr>
              <a:buFont typeface="Wingdings" pitchFamily="2" charset="2"/>
              <a:buChar char="v"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НАПРАВЛЕНИЯ  РАБОТЫ С СЕМЬЁЙ ПО ОБРАЗОВАТЕЛЬНЫМ ОБЛАСТЯМ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УЧЁТОМ ЦЕЛЕЙ И ЗАДАЧ ПРОЕКТА «ВРЕМЕНА ГОДА»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076056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ЗДОРОВЬЕ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ФИЗИЧЕСКАЯ КУЛЬТУРА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БЕЗОПАСНОСТЬ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СОЦИАЛИЗАЦИЯ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ТРУД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ПОЗНАНИЕ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КОММУНИКАЦИЯ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МУЗЫКА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ХУДОЖЕСТВЕННОЕ </a:t>
            </a:r>
          </a:p>
          <a:p>
            <a:pPr>
              <a:buNone/>
            </a:pPr>
            <a:r>
              <a:rPr lang="ru-RU" sz="2400" dirty="0" smtClean="0"/>
              <a:t>     ТВОРЧЕСТВО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ЧТЕНИЕ ХУДОЖЕСТВЕННОЙ </a:t>
            </a:r>
          </a:p>
          <a:p>
            <a:pPr>
              <a:buNone/>
            </a:pPr>
            <a:r>
              <a:rPr lang="ru-RU" sz="2400" dirty="0" smtClean="0"/>
              <a:t>      ЛИТЕРАТУРЫ</a:t>
            </a:r>
          </a:p>
        </p:txBody>
      </p:sp>
      <p:pic>
        <p:nvPicPr>
          <p:cNvPr id="9" name="Содержимое 4" descr="зима родители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Правая круглая скобка 10"/>
          <p:cNvSpPr/>
          <p:nvPr/>
        </p:nvSpPr>
        <p:spPr>
          <a:xfrm>
            <a:off x="3635896" y="1484784"/>
            <a:ext cx="504056" cy="482453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4139952" y="357301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98178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cap="all" dirty="0" smtClean="0">
                <a:ln>
                  <a:solidFill>
                    <a:srgbClr val="7030A0"/>
                  </a:solidFill>
                </a:ln>
                <a:solidFill>
                  <a:srgbClr val="A01C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Организация работы по теме проекта</a:t>
            </a:r>
            <a:br>
              <a:rPr lang="ru-RU" sz="3200" b="1" cap="all" dirty="0" smtClean="0">
                <a:ln>
                  <a:solidFill>
                    <a:srgbClr val="7030A0"/>
                  </a:solidFill>
                </a:ln>
                <a:solidFill>
                  <a:srgbClr val="A01C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3200" b="1" cap="all" dirty="0">
              <a:ln>
                <a:solidFill>
                  <a:srgbClr val="7030A0"/>
                </a:solidFill>
              </a:ln>
              <a:solidFill>
                <a:srgbClr val="A01C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ru-RU" sz="2000" b="1" dirty="0" smtClean="0"/>
              <a:t>Анализ знаний, умений, навыков детей  для подведения итогов  по выполнению цели и задач, запланированных в проекте, (промежуточный и заключительный этап мониторинга).</a:t>
            </a:r>
          </a:p>
          <a:p>
            <a:pPr>
              <a:buNone/>
            </a:pPr>
            <a:r>
              <a:rPr lang="en-US" b="1" dirty="0" smtClean="0"/>
              <a:t>    II</a:t>
            </a:r>
            <a:r>
              <a:rPr lang="ru-RU" b="1" dirty="0" smtClean="0"/>
              <a:t> этап</a:t>
            </a:r>
          </a:p>
          <a:p>
            <a:r>
              <a:rPr lang="ru-RU" sz="2000" b="1" dirty="0" smtClean="0"/>
              <a:t>Совместное составление специалистами детского сада перспективного тематического планирования для реализации проекта</a:t>
            </a:r>
            <a:r>
              <a:rPr lang="en-US" sz="2000" b="1" dirty="0" smtClean="0"/>
              <a:t> (</a:t>
            </a:r>
            <a:r>
              <a:rPr lang="ru-RU" sz="2000" b="1" dirty="0" smtClean="0"/>
              <a:t>«системная паутинка» )</a:t>
            </a:r>
          </a:p>
          <a:p>
            <a:pPr>
              <a:buNone/>
            </a:pPr>
            <a:r>
              <a:rPr lang="en-US" b="1" dirty="0" smtClean="0"/>
              <a:t>    III</a:t>
            </a:r>
            <a:r>
              <a:rPr lang="ru-RU" b="1" dirty="0" smtClean="0"/>
              <a:t>этап</a:t>
            </a:r>
          </a:p>
          <a:p>
            <a:r>
              <a:rPr lang="ru-RU" sz="2200" b="1" dirty="0" smtClean="0"/>
              <a:t>Анализ знаний, умений, навыков детей в соответствии с требованиями программ (первый этап мониторинга).</a:t>
            </a:r>
          </a:p>
          <a:p>
            <a:r>
              <a:rPr lang="ru-RU" sz="2200" b="1" dirty="0" smtClean="0"/>
              <a:t>По результатам  мониторинга выбор темы, цели и задач проекта.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700808"/>
            <a:ext cx="11462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I</a:t>
            </a:r>
            <a:r>
              <a:rPr lang="ru-RU" sz="3200" b="1" dirty="0" smtClean="0"/>
              <a:t> этап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b="1" cap="all" dirty="0" smtClean="0">
                <a:ln>
                  <a:solidFill>
                    <a:srgbClr val="7030A0"/>
                  </a:solidFill>
                </a:ln>
                <a:solidFill>
                  <a:srgbClr val="A01C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«СИСТЕМНАЯ  ПАУТИНКА»</a:t>
            </a:r>
            <a:r>
              <a:rPr lang="ru-RU" sz="2000" b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/>
            </a:r>
            <a:br>
              <a:rPr lang="ru-RU" sz="2000" b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</a:br>
            <a:r>
              <a:rPr lang="ru-RU" sz="2000" i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(ШАБЛОН ПЛАНИРОВАНИЯ ДЕЯТЕЛЬНОСТИ </a:t>
            </a:r>
            <a:br>
              <a:rPr lang="ru-RU" sz="2000" i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</a:br>
            <a:r>
              <a:rPr lang="ru-RU" sz="2000" i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ПО ПРОЕКТУ ДЛЯ ДЕТЕЙ</a:t>
            </a:r>
            <a:r>
              <a:rPr lang="ru-RU" sz="2000" i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 ВЗРОСЛЫХ</a:t>
            </a:r>
            <a:r>
              <a:rPr lang="ru-RU" sz="2000" i="1" cap="all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)</a:t>
            </a:r>
            <a:endParaRPr lang="ru-RU" i="1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ru-RU" b="1" dirty="0" smtClean="0"/>
              <a:t>ЧТО МЫ ЗНАЕМ ПО ТЕМЕ ПРОЕКТА?</a:t>
            </a:r>
          </a:p>
          <a:p>
            <a:endParaRPr lang="en-US" b="1" dirty="0" smtClean="0"/>
          </a:p>
          <a:p>
            <a:r>
              <a:rPr lang="ru-RU" b="1" dirty="0" smtClean="0"/>
              <a:t>ЧТО ХОТИМ УЗНАТЬ?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ЧТО НУЖНО ДЛЯ ЭТОГО СДЕЛАТЬ?</a:t>
            </a: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611560" y="2636912"/>
            <a:ext cx="6482308" cy="8640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685580" y="3789040"/>
            <a:ext cx="3816000" cy="9361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34076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n w="18000">
                  <a:solidFill>
                    <a:srgbClr val="0033CC"/>
                  </a:solidFill>
                  <a:prstDash val="solid"/>
                  <a:miter lim="800000"/>
                </a:ln>
                <a:solidFill>
                  <a:srgbClr val="A01C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ДЛЯ   ВЫПОЛНЕНИЯ   ЦЕЛЕЙ   И   ЗАДАЧ   ПРОЕКТА СПЕЦИАЛИСТЫ    ГДОУ РАЗРАБОТАЛИ</a:t>
            </a:r>
            <a:br>
              <a:rPr lang="ru-RU" sz="2700" b="1" dirty="0" smtClean="0">
                <a:ln w="18000">
                  <a:solidFill>
                    <a:srgbClr val="0033CC"/>
                  </a:solidFill>
                  <a:prstDash val="solid"/>
                  <a:miter lim="800000"/>
                </a:ln>
                <a:solidFill>
                  <a:srgbClr val="A01C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200" b="1" dirty="0" smtClean="0">
                <a:ln w="18000">
                  <a:solidFill>
                    <a:srgbClr val="0033CC"/>
                  </a:solidFill>
                  <a:prstDash val="solid"/>
                  <a:miter lim="800000"/>
                </a:ln>
                <a:solidFill>
                  <a:srgbClr val="A01C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8000">
                  <a:solidFill>
                    <a:srgbClr val="0033CC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ТЕМАТИЧЕСКОЕ   ПЛАНИРОВАНИЕ</a:t>
            </a:r>
            <a:endParaRPr lang="ru-RU" sz="3200" dirty="0">
              <a:ln w="18000">
                <a:solidFill>
                  <a:srgbClr val="0033CC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9860372">
            <a:off x="2146510" y="2180614"/>
            <a:ext cx="151081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2222887">
            <a:off x="5514535" y="2284438"/>
            <a:ext cx="138268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8920785">
            <a:off x="5602651" y="4986744"/>
            <a:ext cx="141940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13179145">
            <a:off x="1976336" y="5035630"/>
            <a:ext cx="137353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600200"/>
            <a:ext cx="85689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>
                <a:latin typeface="Arial Black" pitchFamily="34" charset="0"/>
              </a:rPr>
              <a:t>В  СОЗДАНИИ ПЛАНИРОВАНИЯ ПРИНИМАЛИ УЧАСТИЕ: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логопед – Астафьева Е.О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воспитатели – Лихачёва Н.Б.,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Олейникова</a:t>
            </a:r>
            <a:r>
              <a:rPr lang="ru-RU" dirty="0" smtClean="0"/>
              <a:t> Е.В.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музыкальный руководитель –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Агалакова</a:t>
            </a:r>
            <a:r>
              <a:rPr lang="ru-RU" dirty="0" smtClean="0"/>
              <a:t> Н.В.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руководитель по физ. воспитанию –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Хорина</a:t>
            </a:r>
            <a:r>
              <a:rPr lang="ru-RU" dirty="0" smtClean="0"/>
              <a:t> М.Н.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167111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167111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167111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167111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Обоснование темы проекта «Времена года»</a:t>
            </a:r>
            <a:r>
              <a:rPr lang="ru-RU" sz="3600" b="1" dirty="0" smtClean="0">
                <a:solidFill>
                  <a:srgbClr val="167111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167111"/>
                </a:solidFill>
                <a:latin typeface="Arial Black" pitchFamily="34" charset="0"/>
              </a:rPr>
            </a:br>
            <a:endParaRPr lang="ru-RU" sz="3600" b="1" dirty="0">
              <a:solidFill>
                <a:srgbClr val="16711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52292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167111"/>
                </a:solidFill>
                <a:latin typeface="Arial Black" pitchFamily="34" charset="0"/>
              </a:rPr>
              <a:t>Традиционные формы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167111"/>
                </a:solidFill>
                <a:latin typeface="Arial Black" pitchFamily="34" charset="0"/>
              </a:rPr>
              <a:t>взаимодействия с семьёй</a:t>
            </a:r>
            <a:endParaRPr lang="ru-RU" sz="4000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Знакомство с семьёй (встречи-знакомства, анкетирование, посещения семей)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Родительские собрания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Индивидуальные и групповые консультации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Информационные стенды (печатные материалы; фотоальбомы о деятельности детей во время пребывания  в д</a:t>
            </a:r>
            <a:r>
              <a:rPr lang="en-US" dirty="0" smtClean="0"/>
              <a:t>/</a:t>
            </a:r>
            <a:r>
              <a:rPr lang="ru-RU" dirty="0" smtClean="0"/>
              <a:t>с)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Организация выставок детского творчества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Папка для родителей с индивидуальными рекомендациями по взаимодействию с ребёнком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Дни открытых дверей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Приглашение родителей на детские концерты и утренники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Причина создания новых форм взаимодействия с семьями детей, посещающих речевую группу.</a:t>
            </a:r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При использовании традиционных форм взаимодействия, родители часто остаются сторонними наблюдателями, а не активными  участниками коррекционно-образовательного процесса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Arial Black" pitchFamily="34" charset="0"/>
              </a:rPr>
              <a:t>Планирование проекта</a:t>
            </a:r>
            <a:endParaRPr lang="ru-RU" sz="3200" b="1" dirty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6200" b="1" dirty="0" smtClean="0">
                <a:solidFill>
                  <a:srgbClr val="0033CC"/>
                </a:solidFill>
                <a:latin typeface="+mj-lt"/>
              </a:rPr>
              <a:t>Тип проекта:    </a:t>
            </a:r>
            <a:r>
              <a:rPr lang="ru-RU" sz="6200" b="1" dirty="0" smtClean="0">
                <a:latin typeface="+mj-lt"/>
              </a:rPr>
              <a:t>познавательно</a:t>
            </a:r>
            <a:r>
              <a:rPr lang="en-US" sz="6200" b="1" dirty="0" smtClean="0">
                <a:latin typeface="+mj-lt"/>
              </a:rPr>
              <a:t> – </a:t>
            </a:r>
            <a:r>
              <a:rPr lang="ru-RU" sz="6200" b="1" dirty="0" smtClean="0">
                <a:latin typeface="+mj-lt"/>
              </a:rPr>
              <a:t>игровой</a:t>
            </a:r>
          </a:p>
          <a:p>
            <a:pPr>
              <a:lnSpc>
                <a:spcPct val="120000"/>
              </a:lnSpc>
            </a:pPr>
            <a:r>
              <a:rPr lang="ru-RU" sz="6200" b="1" dirty="0" smtClean="0">
                <a:solidFill>
                  <a:srgbClr val="0033CC"/>
                </a:solidFill>
                <a:latin typeface="+mj-lt"/>
              </a:rPr>
              <a:t>Характер проекта:  </a:t>
            </a:r>
            <a:r>
              <a:rPr lang="ru-RU" sz="6200" b="1" dirty="0" smtClean="0">
                <a:latin typeface="+mj-lt"/>
              </a:rPr>
              <a:t>внутренний</a:t>
            </a:r>
          </a:p>
          <a:p>
            <a:r>
              <a:rPr lang="ru-RU" sz="6200" b="1" dirty="0" smtClean="0">
                <a:solidFill>
                  <a:srgbClr val="0033CC"/>
                </a:solidFill>
                <a:latin typeface="+mj-lt"/>
              </a:rPr>
              <a:t>Продолжительность проекта:  </a:t>
            </a:r>
            <a:r>
              <a:rPr lang="ru-RU" sz="6200" b="1" dirty="0" smtClean="0">
                <a:latin typeface="+mj-lt"/>
              </a:rPr>
              <a:t>длительный  (учебный год в подготовительной группе)</a:t>
            </a:r>
          </a:p>
          <a:p>
            <a:r>
              <a:rPr lang="ru-RU" sz="6200" b="1" dirty="0" smtClean="0">
                <a:solidFill>
                  <a:srgbClr val="0033CC"/>
                </a:solidFill>
                <a:latin typeface="+mj-lt"/>
              </a:rPr>
              <a:t>Предмет исследования:   </a:t>
            </a:r>
            <a:r>
              <a:rPr lang="ru-RU" sz="6200" b="1" dirty="0" smtClean="0">
                <a:latin typeface="+mj-lt"/>
              </a:rPr>
              <a:t>сезонные изменения в природе</a:t>
            </a:r>
          </a:p>
          <a:p>
            <a:r>
              <a:rPr lang="ru-RU" sz="6200" b="1" dirty="0" smtClean="0">
                <a:solidFill>
                  <a:srgbClr val="0033CC"/>
                </a:solidFill>
                <a:latin typeface="+mj-lt"/>
              </a:rPr>
              <a:t>Предполагаемый результат: </a:t>
            </a:r>
          </a:p>
          <a:p>
            <a:pPr>
              <a:buFont typeface="Wingdings" pitchFamily="2" charset="2"/>
              <a:buChar char="Ø"/>
            </a:pPr>
            <a:r>
              <a:rPr lang="ru-RU" sz="6200" b="1" dirty="0" smtClean="0">
                <a:latin typeface="+mj-lt"/>
              </a:rPr>
              <a:t>Формирование  у детей целостного образа окружающего мира в рамках проекта «ВРЕМЕНА ГОДА»</a:t>
            </a:r>
          </a:p>
          <a:p>
            <a:pPr>
              <a:buFont typeface="Wingdings" pitchFamily="2" charset="2"/>
              <a:buChar char="Ø"/>
            </a:pPr>
            <a:r>
              <a:rPr lang="ru-RU" sz="6200" b="1" dirty="0" smtClean="0"/>
              <a:t>Привлечение родителей к совместной  с детьми исследовательской, проектной, продуктивной деятельности в детском саду и дома, способствующей возникновению познавательной активности ребёнка.</a:t>
            </a:r>
            <a:endParaRPr lang="ru-RU" sz="6200" b="1" dirty="0" smtClean="0">
              <a:solidFill>
                <a:srgbClr val="0033CC"/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ru-RU" sz="6200" b="1" dirty="0" smtClean="0">
                <a:latin typeface="+mj-lt"/>
              </a:rPr>
              <a:t>Создание продуктов детской творческой деятельности для итоговых мероприятий:     * выставки детских работ (тематические рисунки, аппликации, коллективное     </a:t>
            </a:r>
          </a:p>
          <a:p>
            <a:pPr>
              <a:buNone/>
            </a:pPr>
            <a:r>
              <a:rPr lang="ru-RU" sz="6200" b="1" dirty="0" smtClean="0">
                <a:latin typeface="+mj-lt"/>
              </a:rPr>
              <a:t>           конструирование по темам «Летний сад», «Русские народные сказки» и др.</a:t>
            </a:r>
          </a:p>
          <a:p>
            <a:pPr>
              <a:buNone/>
            </a:pPr>
            <a:r>
              <a:rPr lang="ru-RU" sz="6200" b="1" dirty="0" smtClean="0">
                <a:latin typeface="+mj-lt"/>
              </a:rPr>
              <a:t>        * индивидуальные книжки-раскраски «Времена года»</a:t>
            </a:r>
          </a:p>
          <a:p>
            <a:pPr>
              <a:buNone/>
            </a:pPr>
            <a:r>
              <a:rPr lang="ru-RU" sz="6200" b="1" dirty="0" smtClean="0">
                <a:latin typeface="+mj-lt"/>
              </a:rPr>
              <a:t>        *альбом «Мои впечатления» с рисунками детей по сказке «Матушка-Природа и её  </a:t>
            </a:r>
          </a:p>
          <a:p>
            <a:pPr>
              <a:buNone/>
            </a:pPr>
            <a:r>
              <a:rPr lang="ru-RU" sz="6200" b="1" dirty="0" smtClean="0">
                <a:latin typeface="+mj-lt"/>
              </a:rPr>
              <a:t>            дети» </a:t>
            </a:r>
          </a:p>
          <a:p>
            <a:pPr>
              <a:buFont typeface="Wingdings" pitchFamily="2" charset="2"/>
              <a:buChar char="Ø"/>
            </a:pPr>
            <a:r>
              <a:rPr lang="ru-RU" sz="6200" b="1" dirty="0" smtClean="0">
                <a:latin typeface="+mj-lt"/>
              </a:rPr>
              <a:t>Создание дидактических игр и пособий на </a:t>
            </a:r>
            <a:r>
              <a:rPr lang="ru-RU" sz="6200" b="1" dirty="0" smtClean="0"/>
              <a:t>тему «Времена года»,</a:t>
            </a:r>
            <a:r>
              <a:rPr lang="ru-RU" sz="6200" b="1" dirty="0" smtClean="0">
                <a:latin typeface="+mj-lt"/>
              </a:rPr>
              <a:t> рекомендаций по их использованию для родителей и специалистов детского сада.</a:t>
            </a:r>
          </a:p>
          <a:p>
            <a:pPr>
              <a:buFont typeface="Wingdings" pitchFamily="2" charset="2"/>
              <a:buChar char="Ø"/>
            </a:pPr>
            <a:endParaRPr lang="ru-RU" sz="6200" b="1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6200" b="1" dirty="0" smtClean="0">
                <a:solidFill>
                  <a:srgbClr val="FF0000"/>
                </a:solidFill>
                <a:latin typeface="Arial Black" pitchFamily="34" charset="0"/>
              </a:rPr>
              <a:t>Итоговые мероприятия проекта - </a:t>
            </a:r>
            <a:r>
              <a:rPr lang="ru-RU" sz="6200" b="1" dirty="0" smtClean="0">
                <a:latin typeface="Arial Black" pitchFamily="34" charset="0"/>
              </a:rPr>
              <a:t>вечера взаимодействия детей старшего дошкольного возраста с ОНР, родителей, специалистов  детского сада) :</a:t>
            </a:r>
            <a:r>
              <a:rPr lang="ru-RU" sz="6200" b="1" dirty="0" smtClean="0"/>
              <a:t/>
            </a:r>
            <a:br>
              <a:rPr lang="ru-RU" sz="6200" b="1" dirty="0" smtClean="0"/>
            </a:br>
            <a:r>
              <a:rPr lang="ru-RU" sz="6200" b="1" dirty="0" smtClean="0">
                <a:solidFill>
                  <a:srgbClr val="FF0000"/>
                </a:solidFill>
              </a:rPr>
              <a:t>  ноябрь </a:t>
            </a:r>
            <a:r>
              <a:rPr lang="ru-RU" sz="6200" b="1" dirty="0" smtClean="0">
                <a:solidFill>
                  <a:srgbClr val="0000FF"/>
                </a:solidFill>
                <a:latin typeface="+mj-lt"/>
              </a:rPr>
              <a:t>-</a:t>
            </a:r>
            <a:r>
              <a:rPr lang="ru-RU" sz="6200" dirty="0" smtClean="0">
                <a:solidFill>
                  <a:srgbClr val="0000FF"/>
                </a:solidFill>
              </a:rPr>
              <a:t> </a:t>
            </a:r>
            <a:r>
              <a:rPr lang="ru-RU" sz="6200" b="1" dirty="0" smtClean="0">
                <a:solidFill>
                  <a:srgbClr val="0000FF"/>
                </a:solidFill>
                <a:latin typeface="Arial Black" pitchFamily="34" charset="0"/>
              </a:rPr>
              <a:t>«Осеннее путешествие»</a:t>
            </a:r>
          </a:p>
          <a:p>
            <a:pPr>
              <a:buNone/>
            </a:pPr>
            <a:r>
              <a:rPr lang="en-US" sz="6200" b="1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6200" b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ru-RU" sz="6200" b="1" dirty="0" smtClean="0">
                <a:solidFill>
                  <a:srgbClr val="FF0000"/>
                </a:solidFill>
              </a:rPr>
              <a:t>конец февраля</a:t>
            </a:r>
            <a:r>
              <a:rPr lang="ru-RU" sz="6200" b="1" dirty="0" smtClean="0"/>
              <a:t> </a:t>
            </a:r>
            <a:r>
              <a:rPr lang="ru-RU" sz="6200" b="1" dirty="0" smtClean="0">
                <a:solidFill>
                  <a:srgbClr val="0000FF"/>
                </a:solidFill>
                <a:latin typeface="+mj-lt"/>
              </a:rPr>
              <a:t>-</a:t>
            </a:r>
            <a:r>
              <a:rPr lang="ru-RU" sz="6200" b="1" dirty="0" smtClean="0">
                <a:latin typeface="+mj-lt"/>
              </a:rPr>
              <a:t> </a:t>
            </a:r>
            <a:r>
              <a:rPr lang="ru-RU" sz="6200" dirty="0" smtClean="0">
                <a:solidFill>
                  <a:srgbClr val="0000FF"/>
                </a:solidFill>
                <a:latin typeface="Arial Black" pitchFamily="34" charset="0"/>
              </a:rPr>
              <a:t>«Как мы весну выручали»</a:t>
            </a:r>
            <a:r>
              <a:rPr lang="en-US" sz="6200" b="1" dirty="0" smtClean="0">
                <a:solidFill>
                  <a:srgbClr val="0000FF"/>
                </a:solidFill>
              </a:rPr>
              <a:t> </a:t>
            </a:r>
          </a:p>
          <a:p>
            <a:pPr>
              <a:buNone/>
            </a:pPr>
            <a:r>
              <a:rPr lang="en-US" sz="6200" b="1" dirty="0" smtClean="0">
                <a:solidFill>
                  <a:srgbClr val="FF0000"/>
                </a:solidFill>
              </a:rPr>
              <a:t>     </a:t>
            </a:r>
            <a:r>
              <a:rPr lang="ru-RU" sz="6200" b="1" dirty="0" smtClean="0">
                <a:solidFill>
                  <a:srgbClr val="FF0000"/>
                </a:solidFill>
              </a:rPr>
              <a:t>      май</a:t>
            </a:r>
            <a:r>
              <a:rPr lang="ru-RU" sz="6200" b="1" dirty="0" smtClean="0"/>
              <a:t> </a:t>
            </a:r>
            <a:r>
              <a:rPr lang="ru-RU" sz="6200" b="1" dirty="0" smtClean="0">
                <a:solidFill>
                  <a:srgbClr val="0000FF"/>
                </a:solidFill>
              </a:rPr>
              <a:t>- </a:t>
            </a:r>
            <a:r>
              <a:rPr lang="en-US" sz="62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ru-RU" sz="6200" dirty="0" smtClean="0">
                <a:solidFill>
                  <a:srgbClr val="0000FF"/>
                </a:solidFill>
                <a:latin typeface="Arial Black" pitchFamily="34" charset="0"/>
              </a:rPr>
              <a:t>«Путешествие в сказку»</a:t>
            </a:r>
            <a:r>
              <a:rPr lang="en-US" sz="6200" b="1" dirty="0" smtClean="0">
                <a:solidFill>
                  <a:srgbClr val="0000FF"/>
                </a:solidFill>
              </a:rPr>
              <a:t> </a:t>
            </a:r>
            <a:endParaRPr lang="ru-RU" sz="6200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  <a:latin typeface="+mj-lt"/>
              </a:rPr>
              <a:t/>
            </a:r>
            <a:br>
              <a:rPr lang="ru-RU" sz="3400" b="1" dirty="0" smtClean="0">
                <a:solidFill>
                  <a:srgbClr val="0000FF"/>
                </a:solidFill>
                <a:latin typeface="+mj-lt"/>
              </a:rPr>
            </a:br>
            <a:endParaRPr lang="ru-RU" sz="34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 smtClean="0"/>
          </a:p>
          <a:p>
            <a:pPr>
              <a:buNone/>
            </a:pPr>
            <a:r>
              <a:rPr lang="ru-RU" sz="20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Arial Black" pitchFamily="34" charset="0"/>
              </a:rPr>
              <a:t>Цель  проекта:</a:t>
            </a:r>
            <a:endParaRPr lang="ru-RU" sz="3200" dirty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8052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Расширить и закрепить знания детей о сезонах,  умения и навыки, полученные детьми в соответствии с  рекомендациями программ (общеобразовательной и коррекционной) для старших дошкольников с тяжёлым нарушением речи.</a:t>
            </a:r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Привлечь   родителей   к   активной, систематической   помощи   детям в процессе их развития соответственно  рекомендациям общеобразовательной программы для детей старшего дошкольного возраста; в коррекции нарушения речи и других психических функций, учитывая индивидуальные особенностям каждого ребёнка и рекомендации коррекционно-развивающей  программы для детей с нарушениями речевого развития.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6327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33CC"/>
                </a:solidFill>
                <a:latin typeface="Arial Black" pitchFamily="34" charset="0"/>
              </a:rPr>
              <a:t>Задачи проекта:</a:t>
            </a:r>
            <a:endParaRPr lang="ru-RU" sz="3200" dirty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6165304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/>
              <a:t>Дать детям знания, умения и навыки по всем разделам общеобразовательной программы в соответствии с рекомендациями для детей старшего дошкольного возраста.</a:t>
            </a:r>
          </a:p>
          <a:p>
            <a:pPr marL="514350" indent="-514350">
              <a:buFont typeface="+mj-lt"/>
              <a:buAutoNum type="arabicPeriod"/>
            </a:pPr>
            <a:endParaRPr lang="ru-RU" sz="3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/>
              <a:t>Продолжать коррекцию речи  и других психических функций детей с опорой на требования коррекционной программы для дошкольников с общим недоразвитием речи с учётом индивидуальных особенностей каждого ребёнка.</a:t>
            </a:r>
          </a:p>
          <a:p>
            <a:pPr marL="514350" indent="-514350">
              <a:buFont typeface="+mj-lt"/>
              <a:buAutoNum type="arabicPeriod"/>
            </a:pPr>
            <a:endParaRPr lang="ru-RU" sz="3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/>
              <a:t>Вызвать у детей интерес и желание  изучать сезонные изменения, взаимосвязь в  явлениях живой и неживой природы, используя различные виды деятельности.</a:t>
            </a:r>
          </a:p>
          <a:p>
            <a:pPr marL="514350" indent="-514350">
              <a:buFont typeface="+mj-lt"/>
              <a:buAutoNum type="arabicPeriod"/>
            </a:pPr>
            <a:endParaRPr lang="ru-RU" sz="3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/>
              <a:t>Развивать творческие способности и </a:t>
            </a:r>
            <a:r>
              <a:rPr lang="ru-RU" sz="3400" b="1" dirty="0" err="1" smtClean="0"/>
              <a:t>креативные</a:t>
            </a:r>
            <a:r>
              <a:rPr lang="ru-RU" sz="3400" b="1" dirty="0" smtClean="0"/>
              <a:t> возможности  каждого ребёнка с помощью формирования у детей практических навыков  в развитии связной речи</a:t>
            </a:r>
            <a:r>
              <a:rPr lang="en-US" sz="3400" b="1" dirty="0" smtClean="0"/>
              <a:t> </a:t>
            </a:r>
            <a:r>
              <a:rPr lang="ru-RU" sz="3400" b="1" dirty="0" smtClean="0"/>
              <a:t> и других психических функций, умений  по различным видам </a:t>
            </a:r>
            <a:r>
              <a:rPr lang="ru-RU" sz="3400" b="1" dirty="0" err="1" smtClean="0"/>
              <a:t>изодеятельности</a:t>
            </a:r>
            <a:r>
              <a:rPr lang="ru-RU" sz="3400" b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ru-RU" sz="3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/>
              <a:t>Вызывать потребность внимательно и бережно относится к природе, развивая наблюдательность и интерес  к окружающему, прививать чувство единения с природой, ответственности за свои поступки. </a:t>
            </a:r>
          </a:p>
          <a:p>
            <a:pPr marL="514350" indent="-514350">
              <a:buFont typeface="+mj-lt"/>
              <a:buAutoNum type="arabicPeriod"/>
            </a:pPr>
            <a:endParaRPr lang="ru-RU" sz="3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/>
              <a:t>Используя консультативно - рекомендательные мероприятия, вызвать у родителей  желание принимать активное участие в коррекционно-педагогическом </a:t>
            </a:r>
            <a:r>
              <a:rPr lang="ru-RU" sz="3400" b="1" dirty="0" err="1" smtClean="0"/>
              <a:t>процессе,сформировать</a:t>
            </a:r>
            <a:r>
              <a:rPr lang="ru-RU" sz="3400" b="1" dirty="0" smtClean="0"/>
              <a:t> понимание необходимости систематической помощи ребёнку в преодолении нарушения речи и развитии психических функций.</a:t>
            </a:r>
          </a:p>
          <a:p>
            <a:pPr marL="514350" indent="-514350">
              <a:buFont typeface="+mj-lt"/>
              <a:buAutoNum type="arabicPeriod"/>
            </a:pPr>
            <a:endParaRPr lang="ru-RU" sz="3400" b="1" dirty="0" smtClean="0"/>
          </a:p>
          <a:p>
            <a:pPr marL="514350" indent="-514350">
              <a:buFont typeface="+mj-lt"/>
              <a:buAutoNum type="arabicPeriod"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Направления образовательной работы при реализации проекта</a:t>
            </a:r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3" descr="DSC023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852936"/>
            <a:ext cx="3096345" cy="2376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4860032" y="1988840"/>
            <a:ext cx="39229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СОЦИАЛЬНО-ЛИЧНОСТНОЕ РАЗВИТИЕ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9888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ХУДОЖЕСТВЕННО-</a:t>
            </a:r>
          </a:p>
          <a:p>
            <a:r>
              <a:rPr lang="ru-RU" b="1" dirty="0" smtClean="0">
                <a:latin typeface="Arial Black" pitchFamily="34" charset="0"/>
              </a:rPr>
              <a:t>ЭСТЕТИЧЕСКОЕ РАЗВИТИЕ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661248"/>
            <a:ext cx="3919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ПОЗНАВАТЕЛЬНО-РЕЧЕВОЕ </a:t>
            </a:r>
          </a:p>
          <a:p>
            <a:r>
              <a:rPr lang="ru-RU" b="1" dirty="0" smtClean="0">
                <a:latin typeface="Arial Black" pitchFamily="34" charset="0"/>
              </a:rPr>
              <a:t>РАЗВИТИЕ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5589240"/>
            <a:ext cx="355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ФИЗИЧЕСКОЕ  РАЗВИТИЕ</a:t>
            </a:r>
            <a:endParaRPr lang="ru-RU" b="1" dirty="0">
              <a:latin typeface="Arial Black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331640" y="2708920"/>
            <a:ext cx="1368152" cy="1224136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6120172" y="2528900"/>
            <a:ext cx="1368152" cy="115212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1763688" y="4941168"/>
            <a:ext cx="1368152" cy="64807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5940152" y="4797152"/>
            <a:ext cx="1728192" cy="72008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Содержание психолого-педагогической и коррекционной  работы в рамках реализации проекта «Времена года» </a:t>
            </a:r>
            <a:endParaRPr lang="ru-RU" sz="2800" dirty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*</a:t>
            </a:r>
            <a:r>
              <a:rPr lang="ru-RU" b="1" dirty="0" smtClean="0">
                <a:solidFill>
                  <a:srgbClr val="C00000"/>
                </a:solidFill>
              </a:rPr>
              <a:t>Физическое развитее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</a:rPr>
              <a:t>Образовательная область</a:t>
            </a:r>
            <a:r>
              <a:rPr lang="ru-RU" sz="2400" b="1" dirty="0" smtClean="0">
                <a:solidFill>
                  <a:srgbClr val="0000FF"/>
                </a:solidFill>
              </a:rPr>
              <a:t>«Здоровье»</a:t>
            </a:r>
          </a:p>
          <a:p>
            <a:pPr>
              <a:buNone/>
            </a:pPr>
            <a:r>
              <a:rPr lang="ru-RU" sz="2000" b="1" u="sng" dirty="0" smtClean="0">
                <a:latin typeface="+mj-lt"/>
              </a:rPr>
              <a:t>Сохранение и укрепление физического и психического здоровья детей</a:t>
            </a:r>
            <a:endParaRPr lang="ru-RU" sz="1600" b="1" u="sng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+mj-lt"/>
              </a:rPr>
              <a:t>Обеспечивать оптимальную двигательную активность детей в течение дня, используя подвижные, спортивные, народные игры, подобранные в соответствии с сезоном.</a:t>
            </a:r>
          </a:p>
          <a:p>
            <a:pPr>
              <a:buNone/>
            </a:pPr>
            <a:r>
              <a:rPr lang="ru-RU" sz="2000" b="1" u="sng" dirty="0" smtClean="0">
                <a:latin typeface="+mj-lt"/>
              </a:rPr>
              <a:t>Формирование начальных представлений о здоровом образе жизни</a:t>
            </a:r>
            <a:endParaRPr lang="ru-RU" sz="1600" b="1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+mj-lt"/>
              </a:rPr>
              <a:t>Расширять представление о роли солнечного света, воздуха и воды в жизни человека и их влиянии на здоровье. Учить активному отдыху на природе.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</a:rPr>
              <a:t>Образовательная область </a:t>
            </a:r>
            <a:r>
              <a:rPr lang="ru-RU" sz="2400" b="1" dirty="0" smtClean="0">
                <a:solidFill>
                  <a:srgbClr val="0000FF"/>
                </a:solidFill>
              </a:rPr>
              <a:t>«Физическая культура»</a:t>
            </a:r>
          </a:p>
          <a:p>
            <a:pPr>
              <a:buNone/>
            </a:pPr>
            <a:r>
              <a:rPr lang="ru-RU" sz="2000" b="1" u="sng" dirty="0" smtClean="0">
                <a:latin typeface="+mj-lt"/>
              </a:rPr>
              <a:t>Формирование потребности в двигательной активности и физическом совершенствовании</a:t>
            </a:r>
            <a:endParaRPr lang="ru-RU" sz="1600" b="1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+mj-lt"/>
              </a:rPr>
              <a:t>Закреплять умение, </a:t>
            </a:r>
            <a:r>
              <a:rPr lang="ru-RU" sz="1600" b="1" dirty="0" smtClean="0"/>
              <a:t>проявляя творческие способности, </a:t>
            </a:r>
            <a:r>
              <a:rPr lang="ru-RU" sz="1600" b="1" dirty="0" smtClean="0">
                <a:latin typeface="+mj-lt"/>
              </a:rPr>
              <a:t>придумывать варианты игр, учитывая  сезонные возможности.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+mj-lt"/>
              </a:rPr>
              <a:t>Проводить физкультурные праздники, связывая их содержание с сезонными народными традициями.</a:t>
            </a:r>
            <a:endParaRPr lang="ru-RU" sz="2000" b="1" dirty="0" smtClean="0">
              <a:latin typeface="+mj-lt"/>
            </a:endParaRPr>
          </a:p>
          <a:p>
            <a:pPr>
              <a:buFontTx/>
              <a:buChar char="-"/>
            </a:pPr>
            <a:endParaRPr lang="ru-RU" sz="2000" b="1" dirty="0" smtClean="0">
              <a:latin typeface="+mj-lt"/>
            </a:endParaRPr>
          </a:p>
          <a:p>
            <a:pPr>
              <a:buNone/>
            </a:pP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2987</Words>
  <Application>Microsoft Office PowerPoint</Application>
  <PresentationFormat>Экран (4:3)</PresentationFormat>
  <Paragraphs>264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ВЕЧЕРОВ  ВЗАИМОДЕЙСТВИЯ   ДЕТЕЙ С НАРУШЕНИЯМИ РЕЧИ,  РОДИТЕЛЕЙ И СПЕЦИАЛИСТОВ  ДЕТСКОГО САДА  КОРРЕКЦИОННОЙ НАПРАВЛЕННОСТИ</vt:lpstr>
      <vt:lpstr>.</vt:lpstr>
      <vt:lpstr>  Обоснование темы проекта «Времена года» </vt:lpstr>
      <vt:lpstr>Причина создания новых форм взаимодействия с семьями детей, посещающих речевую группу.</vt:lpstr>
      <vt:lpstr>Планирование проекта</vt:lpstr>
      <vt:lpstr>Цель  проекта:</vt:lpstr>
      <vt:lpstr>Задачи проекта:</vt:lpstr>
      <vt:lpstr>Направления образовательной работы при реализации проекта</vt:lpstr>
      <vt:lpstr>Содержание психолого-педагогической и коррекционной  работы в рамках реализации проекта «Времена года» </vt:lpstr>
      <vt:lpstr>*Познавательно- речевое развитие</vt:lpstr>
      <vt:lpstr>Проектная деятельность    Развивать проектную деятельность всех видов: </vt:lpstr>
      <vt:lpstr>Формирование целостной картины мира, расширение кругозора</vt:lpstr>
      <vt:lpstr>Образовательная область «КОММУНИКАЦИЯ»</vt:lpstr>
      <vt:lpstr>  Развитие связной речи и речевого общения  со взрослыми и детьми</vt:lpstr>
      <vt:lpstr> Совершенствование грамматического строя речи</vt:lpstr>
      <vt:lpstr>Образовательная область «ЧТЕНИЕ ХУДОЖЕСТВЕННОЙ ЛИТЕРЕТУРЫ»</vt:lpstr>
      <vt:lpstr>* Художественно-эстетическое развитие</vt:lpstr>
      <vt:lpstr>Развитие детского творчества</vt:lpstr>
      <vt:lpstr>Образовательная область «МУЗЫКА»</vt:lpstr>
      <vt:lpstr>*Социально-личностное развитие</vt:lpstr>
      <vt:lpstr>Образовательная область «ТРУД»</vt:lpstr>
      <vt:lpstr>НАПРАВЛЕНИЯ  РАБОТЫ С СЕМЬЁЙ ПО ОБРАЗОВАТЕЛЬНЫМ ОБЛАСТЯМ C УЧЁТОМ ЦЕЛЕЙ И ЗАДАЧ ПРОЕКТА «ВРЕМЕНА ГОДА»</vt:lpstr>
      <vt:lpstr>Организация работы по теме проекта </vt:lpstr>
      <vt:lpstr>«СИСТЕМНАЯ  ПАУТИНКА» (ШАБЛОН ПЛАНИРОВАНИЯ ДЕЯТЕЛЬНОСТИ  ПО ПРОЕКТУ ДЛЯ ДЕТЕЙ И ВЗРОСЛЫХ)</vt:lpstr>
      <vt:lpstr>ДЛЯ   ВЫПОЛНЕНИЯ   ЦЕЛЕЙ   И   ЗАДАЧ   ПРОЕКТА СПЕЦИАЛИСТЫ    ГДОУ РАЗРАБОТАЛИ  ТЕМАТИЧЕСКОЕ   ПЛАНИРОВАНИЕ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ВЕЧЕРОВ  ВЗАИМОДЕЙСТВИЯ   ДЕТЕЙ С НАРУШЕНИЯМИ РЕЧИ,  РОДИТЕЛЕЙ И СПЕЦИАЛИСТОВ  ДЕТСКОГО САДА  КОРРЕКЦИОННОЙ НАПРАВЛЕННОСТИ</dc:title>
  <dc:creator>lena</dc:creator>
  <cp:lastModifiedBy>lena</cp:lastModifiedBy>
  <cp:revision>16</cp:revision>
  <dcterms:created xsi:type="dcterms:W3CDTF">2012-01-07T15:23:58Z</dcterms:created>
  <dcterms:modified xsi:type="dcterms:W3CDTF">2012-01-07T17:14:25Z</dcterms:modified>
</cp:coreProperties>
</file>