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257" r:id="rId3"/>
    <p:sldId id="260" r:id="rId4"/>
    <p:sldId id="261" r:id="rId5"/>
    <p:sldId id="262" r:id="rId6"/>
    <p:sldId id="264" r:id="rId7"/>
    <p:sldId id="266" r:id="rId8"/>
    <p:sldId id="267" r:id="rId9"/>
    <p:sldId id="268" r:id="rId10"/>
    <p:sldId id="269" r:id="rId11"/>
    <p:sldId id="270" r:id="rId12"/>
    <p:sldId id="271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0801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8B9BE4-0DB0-4093-A0AE-913BEC4D48A9}" type="datetimeFigureOut">
              <a:rPr lang="ru-RU" smtClean="0"/>
              <a:pPr/>
              <a:t>08.01.2012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14BFE60-5388-4D12-9DF5-CAD698CFBBC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D9976D-9EF8-4AFA-B748-D4031AFA427E}" type="slidenum">
              <a:rPr lang="ru-RU" smtClean="0"/>
              <a:pPr/>
              <a:t>2</a:t>
            </a:fld>
            <a:endParaRPr lang="ru-RU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989EFF-DCC1-4E4B-AE7E-8406CABDEA0E}" type="datetimeFigureOut">
              <a:rPr lang="ru-RU" smtClean="0"/>
              <a:pPr/>
              <a:t>08.01.2012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9848F-E1C5-4DFA-9C0B-287931E2C6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989EFF-DCC1-4E4B-AE7E-8406CABDEA0E}" type="datetimeFigureOut">
              <a:rPr lang="ru-RU" smtClean="0"/>
              <a:pPr/>
              <a:t>08.01.2012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9848F-E1C5-4DFA-9C0B-287931E2C6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989EFF-DCC1-4E4B-AE7E-8406CABDEA0E}" type="datetimeFigureOut">
              <a:rPr lang="ru-RU" smtClean="0"/>
              <a:pPr/>
              <a:t>08.01.2012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9848F-E1C5-4DFA-9C0B-287931E2C6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989EFF-DCC1-4E4B-AE7E-8406CABDEA0E}" type="datetimeFigureOut">
              <a:rPr lang="ru-RU" smtClean="0"/>
              <a:pPr/>
              <a:t>08.01.2012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9848F-E1C5-4DFA-9C0B-287931E2C6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989EFF-DCC1-4E4B-AE7E-8406CABDEA0E}" type="datetimeFigureOut">
              <a:rPr lang="ru-RU" smtClean="0"/>
              <a:pPr/>
              <a:t>08.01.2012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9848F-E1C5-4DFA-9C0B-287931E2C6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989EFF-DCC1-4E4B-AE7E-8406CABDEA0E}" type="datetimeFigureOut">
              <a:rPr lang="ru-RU" smtClean="0"/>
              <a:pPr/>
              <a:t>08.01.2012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9848F-E1C5-4DFA-9C0B-287931E2C6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989EFF-DCC1-4E4B-AE7E-8406CABDEA0E}" type="datetimeFigureOut">
              <a:rPr lang="ru-RU" smtClean="0"/>
              <a:pPr/>
              <a:t>08.01.2012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9848F-E1C5-4DFA-9C0B-287931E2C6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989EFF-DCC1-4E4B-AE7E-8406CABDEA0E}" type="datetimeFigureOut">
              <a:rPr lang="ru-RU" smtClean="0"/>
              <a:pPr/>
              <a:t>08.01.2012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9848F-E1C5-4DFA-9C0B-287931E2C6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989EFF-DCC1-4E4B-AE7E-8406CABDEA0E}" type="datetimeFigureOut">
              <a:rPr lang="ru-RU" smtClean="0"/>
              <a:pPr/>
              <a:t>08.01.2012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9848F-E1C5-4DFA-9C0B-287931E2C6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989EFF-DCC1-4E4B-AE7E-8406CABDEA0E}" type="datetimeFigureOut">
              <a:rPr lang="ru-RU" smtClean="0"/>
              <a:pPr/>
              <a:t>08.01.2012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9848F-E1C5-4DFA-9C0B-287931E2C6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989EFF-DCC1-4E4B-AE7E-8406CABDEA0E}" type="datetimeFigureOut">
              <a:rPr lang="ru-RU" smtClean="0"/>
              <a:pPr/>
              <a:t>08.01.2012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9848F-E1C5-4DFA-9C0B-287931E2C6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989EFF-DCC1-4E4B-AE7E-8406CABDEA0E}" type="datetimeFigureOut">
              <a:rPr lang="ru-RU" smtClean="0"/>
              <a:pPr/>
              <a:t>08.01.2012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B9848F-E1C5-4DFA-9C0B-287931E2C66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5.jpeg"/><Relationship Id="rId5" Type="http://schemas.openxmlformats.org/officeDocument/2006/relationships/image" Target="../media/image26.jpeg"/><Relationship Id="rId4" Type="http://schemas.openxmlformats.org/officeDocument/2006/relationships/image" Target="../media/image3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0.jpeg"/><Relationship Id="rId5" Type="http://schemas.openxmlformats.org/officeDocument/2006/relationships/image" Target="../media/image39.jpeg"/><Relationship Id="rId4" Type="http://schemas.openxmlformats.org/officeDocument/2006/relationships/image" Target="../media/image38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4.jpeg"/><Relationship Id="rId4" Type="http://schemas.openxmlformats.org/officeDocument/2006/relationships/image" Target="../media/image43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jpeg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755576" y="332656"/>
            <a:ext cx="7772400" cy="2808287"/>
          </a:xfrm>
        </p:spPr>
        <p:txBody>
          <a:bodyPr>
            <a:normAutofit fontScale="90000"/>
          </a:bodyPr>
          <a:lstStyle/>
          <a:p>
            <a:r>
              <a:rPr lang="ru-RU" sz="3200" dirty="0" smtClean="0">
                <a:solidFill>
                  <a:srgbClr val="7030A0"/>
                </a:solidFill>
                <a:latin typeface="Arial Black" pitchFamily="34" charset="0"/>
              </a:rPr>
              <a:t>ПРЕЗЕНТАЦИЯ</a:t>
            </a:r>
            <a:r>
              <a:rPr lang="ru-RU" sz="3200" dirty="0" smtClean="0">
                <a:solidFill>
                  <a:srgbClr val="7030A0"/>
                </a:solidFill>
                <a:latin typeface="Arial Black" pitchFamily="34" charset="0"/>
              </a:rPr>
              <a:t/>
            </a:r>
            <a:br>
              <a:rPr lang="ru-RU" sz="3200" dirty="0" smtClean="0">
                <a:solidFill>
                  <a:srgbClr val="7030A0"/>
                </a:solidFill>
                <a:latin typeface="Arial Black" pitchFamily="34" charset="0"/>
              </a:rPr>
            </a:br>
            <a:r>
              <a:rPr lang="ru-RU" sz="3200" dirty="0" smtClean="0">
                <a:solidFill>
                  <a:srgbClr val="7030A0"/>
                </a:solidFill>
                <a:latin typeface="Arial Black" pitchFamily="34" charset="0"/>
              </a:rPr>
              <a:t>ВЕЧЕРОВ ВЗАИМОДЕЙСТВИЯ</a:t>
            </a:r>
            <a:br>
              <a:rPr lang="ru-RU" sz="3200" dirty="0" smtClean="0">
                <a:solidFill>
                  <a:srgbClr val="7030A0"/>
                </a:solidFill>
                <a:latin typeface="Arial Black" pitchFamily="34" charset="0"/>
              </a:rPr>
            </a:br>
            <a:r>
              <a:rPr lang="ru-RU" sz="3200" dirty="0" smtClean="0">
                <a:solidFill>
                  <a:srgbClr val="7030A0"/>
                </a:solidFill>
                <a:latin typeface="Arial Black" pitchFamily="34" charset="0"/>
              </a:rPr>
              <a:t>ДЕТЕЙ, РОДИТЕЛЕЙ  И ПЕДАГОГОВ</a:t>
            </a:r>
            <a:br>
              <a:rPr lang="ru-RU" sz="3200" dirty="0" smtClean="0">
                <a:solidFill>
                  <a:srgbClr val="7030A0"/>
                </a:solidFill>
                <a:latin typeface="Arial Black" pitchFamily="34" charset="0"/>
              </a:rPr>
            </a:br>
            <a:r>
              <a:rPr lang="ru-RU" sz="3200" dirty="0" smtClean="0">
                <a:solidFill>
                  <a:srgbClr val="7030A0"/>
                </a:solidFill>
                <a:latin typeface="Arial Black" pitchFamily="34" charset="0"/>
              </a:rPr>
              <a:t>В РАМКАХ ПРОЕКТА </a:t>
            </a:r>
            <a:br>
              <a:rPr lang="ru-RU" sz="3200" dirty="0" smtClean="0">
                <a:solidFill>
                  <a:srgbClr val="7030A0"/>
                </a:solidFill>
                <a:latin typeface="Arial Black" pitchFamily="34" charset="0"/>
              </a:rPr>
            </a:br>
            <a:r>
              <a:rPr lang="ru-RU" sz="3200" dirty="0" smtClean="0">
                <a:solidFill>
                  <a:srgbClr val="7030A0"/>
                </a:solidFill>
                <a:latin typeface="Arial Black" pitchFamily="34" charset="0"/>
              </a:rPr>
              <a:t>«</a:t>
            </a:r>
            <a:r>
              <a:rPr lang="ru-RU" sz="3200" i="1" dirty="0" smtClean="0">
                <a:solidFill>
                  <a:srgbClr val="7030A0"/>
                </a:solidFill>
                <a:latin typeface="Arial Black" pitchFamily="34" charset="0"/>
              </a:rPr>
              <a:t>ВРЕМЕНА ГОДА»</a:t>
            </a:r>
            <a:r>
              <a:rPr lang="ru-RU" sz="3200" dirty="0" smtClean="0">
                <a:solidFill>
                  <a:srgbClr val="7030A0"/>
                </a:solidFill>
                <a:latin typeface="Arial Black" pitchFamily="34" charset="0"/>
              </a:rPr>
              <a:t> </a:t>
            </a:r>
            <a:r>
              <a:rPr lang="ru-RU" sz="3200" dirty="0" smtClean="0">
                <a:solidFill>
                  <a:srgbClr val="0070C0"/>
                </a:solidFill>
                <a:latin typeface="Arial Black" pitchFamily="34" charset="0"/>
              </a:rPr>
              <a:t/>
            </a:r>
            <a:br>
              <a:rPr lang="ru-RU" sz="3200" dirty="0" smtClean="0">
                <a:solidFill>
                  <a:srgbClr val="0070C0"/>
                </a:solidFill>
                <a:latin typeface="Arial Black" pitchFamily="34" charset="0"/>
              </a:rPr>
            </a:br>
            <a:endParaRPr lang="ru-RU" sz="3200" dirty="0">
              <a:solidFill>
                <a:srgbClr val="0070C0"/>
              </a:solidFill>
              <a:latin typeface="Arial Black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0" y="2708275"/>
            <a:ext cx="8785225" cy="4149725"/>
          </a:xfrm>
        </p:spPr>
        <p:txBody>
          <a:bodyPr>
            <a:normAutofit lnSpcReduction="10000"/>
          </a:bodyPr>
          <a:lstStyle/>
          <a:p>
            <a:endParaRPr lang="ru-RU" sz="3600" b="1" dirty="0" smtClean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C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Arial Black" pitchFamily="34" charset="0"/>
            </a:endParaRPr>
          </a:p>
          <a:p>
            <a:pPr>
              <a:buNone/>
            </a:pPr>
            <a:r>
              <a:rPr lang="en-US" sz="4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C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 Black" pitchFamily="34" charset="0"/>
              </a:rPr>
              <a:t>     </a:t>
            </a:r>
            <a:r>
              <a:rPr lang="ru-RU" sz="4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C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 Black" pitchFamily="34" charset="0"/>
              </a:rPr>
              <a:t>« </a:t>
            </a:r>
            <a:r>
              <a:rPr lang="ru-RU" sz="4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C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 Black" pitchFamily="34" charset="0"/>
              </a:rPr>
              <a:t>ОСЕННЯЯ ПРОГУЛКА»</a:t>
            </a:r>
          </a:p>
          <a:p>
            <a:pPr>
              <a:buNone/>
            </a:pPr>
            <a:endParaRPr lang="en-US" sz="4400" b="1" dirty="0" smtClean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C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Arial Black" pitchFamily="34" charset="0"/>
            </a:endParaRPr>
          </a:p>
          <a:p>
            <a:pPr>
              <a:buNone/>
            </a:pPr>
            <a:r>
              <a:rPr lang="en-US" sz="4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C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 Black" pitchFamily="34" charset="0"/>
              </a:rPr>
              <a:t> </a:t>
            </a:r>
            <a:r>
              <a:rPr lang="en-US" sz="4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C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 Black" pitchFamily="34" charset="0"/>
              </a:rPr>
              <a:t>     </a:t>
            </a:r>
            <a:r>
              <a:rPr lang="ru-RU" sz="2400" b="1" dirty="0" smtClean="0">
                <a:solidFill>
                  <a:schemeClr val="tx1"/>
                </a:solidFill>
              </a:rPr>
              <a:t>Разработана  </a:t>
            </a:r>
            <a:r>
              <a:rPr lang="ru-RU" sz="2400" b="1" dirty="0" smtClean="0">
                <a:solidFill>
                  <a:schemeClr val="tx1"/>
                </a:solidFill>
              </a:rPr>
              <a:t>учителем-логопедом </a:t>
            </a:r>
            <a:r>
              <a:rPr lang="en-US" sz="2400" b="1" dirty="0" smtClean="0">
                <a:solidFill>
                  <a:schemeClr val="tx1"/>
                </a:solidFill>
              </a:rPr>
              <a:t> </a:t>
            </a:r>
            <a:r>
              <a:rPr lang="ru-RU" sz="2400" b="1" dirty="0" smtClean="0">
                <a:solidFill>
                  <a:schemeClr val="tx1"/>
                </a:solidFill>
              </a:rPr>
              <a:t>Астафьевой Е.О.</a:t>
            </a:r>
          </a:p>
          <a:p>
            <a:pPr>
              <a:buNone/>
            </a:pPr>
            <a:r>
              <a:rPr lang="en-US" sz="2400" b="1" dirty="0" smtClean="0">
                <a:solidFill>
                  <a:schemeClr val="tx1"/>
                </a:solidFill>
              </a:rPr>
              <a:t>                </a:t>
            </a:r>
            <a:r>
              <a:rPr lang="ru-RU" sz="2400" b="1" dirty="0" smtClean="0">
                <a:solidFill>
                  <a:schemeClr val="tx1"/>
                </a:solidFill>
              </a:rPr>
              <a:t>при </a:t>
            </a:r>
            <a:r>
              <a:rPr lang="ru-RU" sz="2400" b="1" dirty="0" smtClean="0">
                <a:solidFill>
                  <a:schemeClr val="tx1"/>
                </a:solidFill>
              </a:rPr>
              <a:t>участии специалистов  ГДОУ детского сада №116</a:t>
            </a:r>
          </a:p>
          <a:p>
            <a:pPr algn="l">
              <a:buNone/>
            </a:pPr>
            <a:r>
              <a:rPr lang="ru-RU" sz="2400" b="1" dirty="0" smtClean="0">
                <a:solidFill>
                  <a:schemeClr val="tx1"/>
                </a:solidFill>
              </a:rPr>
              <a:t>                            </a:t>
            </a:r>
            <a:r>
              <a:rPr lang="ru-RU" sz="2400" b="1" dirty="0" smtClean="0">
                <a:solidFill>
                  <a:schemeClr val="tx1"/>
                </a:solidFill>
              </a:rPr>
              <a:t>Фрунзенского </a:t>
            </a:r>
            <a:r>
              <a:rPr lang="ru-RU" sz="2400" b="1" dirty="0" smtClean="0">
                <a:solidFill>
                  <a:schemeClr val="tx1"/>
                </a:solidFill>
              </a:rPr>
              <a:t>района Санкт–Петербурга</a:t>
            </a:r>
          </a:p>
          <a:p>
            <a:pPr>
              <a:buNone/>
            </a:pPr>
            <a:r>
              <a:rPr lang="en-US" sz="2400" b="1" dirty="0" smtClean="0">
                <a:solidFill>
                  <a:schemeClr val="tx1"/>
                </a:solidFill>
              </a:rPr>
              <a:t>                                                          </a:t>
            </a:r>
            <a:r>
              <a:rPr lang="ru-RU" sz="2400" b="1" dirty="0" smtClean="0">
                <a:solidFill>
                  <a:schemeClr val="tx1"/>
                </a:solidFill>
              </a:rPr>
              <a:t>2011г</a:t>
            </a:r>
            <a:r>
              <a:rPr lang="ru-RU" sz="2400" b="1" dirty="0" smtClean="0">
                <a:solidFill>
                  <a:schemeClr val="tx1"/>
                </a:solidFill>
              </a:rPr>
              <a:t>.</a:t>
            </a:r>
          </a:p>
          <a:p>
            <a:endParaRPr lang="ru-RU" sz="4400" b="1" dirty="0" smtClean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C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Arial Black" pitchFamily="34" charset="0"/>
            </a:endParaRPr>
          </a:p>
          <a:p>
            <a:endParaRPr lang="ru-RU" sz="44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C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Arial Black" pitchFamily="34" charset="0"/>
            </a:endParaRPr>
          </a:p>
          <a:p>
            <a:endParaRPr lang="ru-RU" sz="4400" dirty="0">
              <a:ln w="18000">
                <a:solidFill>
                  <a:srgbClr val="C00000"/>
                </a:solidFill>
                <a:prstDash val="solid"/>
                <a:miter lim="800000"/>
              </a:ln>
              <a:solidFill>
                <a:srgbClr val="FFC000"/>
              </a:solidFill>
              <a:latin typeface="Arial Black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74638"/>
            <a:ext cx="8712968" cy="1282154"/>
          </a:xfrm>
        </p:spPr>
        <p:txBody>
          <a:bodyPr>
            <a:normAutofit fontScale="90000"/>
          </a:bodyPr>
          <a:lstStyle/>
          <a:p>
            <a:r>
              <a:rPr lang="ru-RU" sz="2000" b="1" dirty="0" smtClean="0">
                <a:solidFill>
                  <a:srgbClr val="0033CC"/>
                </a:solidFill>
              </a:rPr>
              <a:t> ОСЕННЯЯ ПЕТЕРБУРГСКАЯ ПОГОДА ОЧЕНЬ КАПРИЗНА:</a:t>
            </a:r>
            <a:br>
              <a:rPr lang="ru-RU" sz="2000" b="1" dirty="0" smtClean="0">
                <a:solidFill>
                  <a:srgbClr val="0033CC"/>
                </a:solidFill>
              </a:rPr>
            </a:br>
            <a:r>
              <a:rPr lang="ru-RU" sz="2000" b="1" dirty="0" smtClean="0">
                <a:solidFill>
                  <a:srgbClr val="0033CC"/>
                </a:solidFill>
              </a:rPr>
              <a:t>ЧАСТО БЫВАЕТ ПАСМУРНО И МОРОСИТ ДОЖДЬ. </a:t>
            </a:r>
            <a:br>
              <a:rPr lang="ru-RU" sz="2000" b="1" dirty="0" smtClean="0">
                <a:solidFill>
                  <a:srgbClr val="0033CC"/>
                </a:solidFill>
              </a:rPr>
            </a:br>
            <a:r>
              <a:rPr lang="ru-RU" sz="2000" b="1" dirty="0" smtClean="0">
                <a:solidFill>
                  <a:srgbClr val="0033CC"/>
                </a:solidFill>
              </a:rPr>
              <a:t>И ВСЁ ЖЕ «</a:t>
            </a:r>
            <a:r>
              <a:rPr lang="ru-RU" sz="2700" b="1" dirty="0" smtClean="0">
                <a:solidFill>
                  <a:srgbClr val="0033CC"/>
                </a:solidFill>
              </a:rPr>
              <a:t>ПАМЯТНИКИ В ТУМАНЕ»</a:t>
            </a:r>
            <a:r>
              <a:rPr lang="ru-RU" sz="2000" b="1" dirty="0" smtClean="0">
                <a:solidFill>
                  <a:srgbClr val="0033CC"/>
                </a:solidFill>
              </a:rPr>
              <a:t> С ПОМОЩЬЮ РОДИТЕЛЕЙ </a:t>
            </a:r>
            <a:br>
              <a:rPr lang="ru-RU" sz="2000" b="1" dirty="0" smtClean="0">
                <a:solidFill>
                  <a:srgbClr val="0033CC"/>
                </a:solidFill>
              </a:rPr>
            </a:br>
            <a:r>
              <a:rPr lang="ru-RU" sz="2000" b="1" dirty="0" smtClean="0">
                <a:solidFill>
                  <a:srgbClr val="0033CC"/>
                </a:solidFill>
              </a:rPr>
              <a:t> МЫ УЗНАЛИ… </a:t>
            </a:r>
            <a:endParaRPr lang="ru-RU" sz="2000" b="1" dirty="0">
              <a:solidFill>
                <a:srgbClr val="0033CC"/>
              </a:solidFill>
            </a:endParaRPr>
          </a:p>
        </p:txBody>
      </p:sp>
      <p:pic>
        <p:nvPicPr>
          <p:cNvPr id="4" name="Содержимое 3" descr="памятники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 rot="848567">
            <a:off x="339809" y="4012671"/>
            <a:ext cx="3308185" cy="248113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C000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5" name="Рисунок 4" descr="памятники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436096" y="1484784"/>
            <a:ext cx="3312368" cy="248427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C000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6" name="Рисунок 5" descr="пямятники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059832" y="2780928"/>
            <a:ext cx="2721496" cy="2041122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A01CA0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6" descr="рисунки памятники 3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0" y="1340768"/>
            <a:ext cx="2987824" cy="2186862"/>
          </a:xfrm>
          <a:prstGeom prst="ellipse">
            <a:avLst/>
          </a:prstGeom>
          <a:ln>
            <a:solidFill>
              <a:srgbClr val="FF0000"/>
            </a:solidFill>
          </a:ln>
          <a:effectLst>
            <a:glow rad="228600">
              <a:schemeClr val="accent5">
                <a:satMod val="175000"/>
                <a:alpha val="40000"/>
              </a:schemeClr>
            </a:glow>
            <a:softEdge rad="112500"/>
          </a:effectLst>
        </p:spPr>
      </p:pic>
      <p:pic>
        <p:nvPicPr>
          <p:cNvPr id="8" name="Рисунок 7" descr="летний сад осень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580112" y="4384830"/>
            <a:ext cx="3297560" cy="2473170"/>
          </a:xfrm>
          <a:prstGeom prst="ellipse">
            <a:avLst/>
          </a:prstGeom>
          <a:ln>
            <a:noFill/>
          </a:ln>
          <a:effectLst>
            <a:glow rad="228600">
              <a:schemeClr val="accent5">
                <a:satMod val="175000"/>
                <a:alpha val="40000"/>
              </a:schemeClr>
            </a:glow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b="1" dirty="0" smtClean="0">
                <a:solidFill>
                  <a:srgbClr val="0033CC"/>
                </a:solidFill>
              </a:rPr>
              <a:t> НЕСМОТРЯ НА НЕНАСТНУЮ ПОГОДУ, ГОСТИ  ВМЕСТЕ С ДЕТЬМИ ТАНЦЕВАЛИ  ПОД </a:t>
            </a:r>
            <a:r>
              <a:rPr lang="ru-RU" sz="2400" b="1" dirty="0" smtClean="0">
                <a:solidFill>
                  <a:srgbClr val="0033CC"/>
                </a:solidFill>
              </a:rPr>
              <a:t>«ОСЕННЮЮ ПЕСНЮ».</a:t>
            </a:r>
            <a:endParaRPr lang="ru-RU" sz="2400" b="1" dirty="0">
              <a:solidFill>
                <a:srgbClr val="0033CC"/>
              </a:solidFill>
            </a:endParaRPr>
          </a:p>
        </p:txBody>
      </p:sp>
      <p:pic>
        <p:nvPicPr>
          <p:cNvPr id="4" name="Содержимое 3" descr="тане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447591" y="1412776"/>
            <a:ext cx="3552394" cy="266429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rgbClr val="FFC000"/>
            </a:solidFill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Рисунок 4" descr="танец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55776" y="3501008"/>
            <a:ext cx="4272475" cy="3204356"/>
          </a:xfrm>
          <a:prstGeom prst="ellipse">
            <a:avLst/>
          </a:prstGeom>
          <a:ln>
            <a:noFill/>
          </a:ln>
          <a:effectLst>
            <a:glow rad="228600">
              <a:schemeClr val="accent1">
                <a:satMod val="175000"/>
                <a:alpha val="40000"/>
              </a:schemeClr>
            </a:glow>
            <a:softEdge rad="112500"/>
          </a:effectLst>
        </p:spPr>
      </p:pic>
      <p:pic>
        <p:nvPicPr>
          <p:cNvPr id="6" name="Рисунок 5" descr="танец5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23528" y="1484784"/>
            <a:ext cx="3384376" cy="253828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rgbClr val="FFC000"/>
            </a:solidFill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8" name="Рисунок 7" descr="рисунки осень 3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51520" y="4581128"/>
            <a:ext cx="2771800" cy="209512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 descr="рисунки осень 6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350496" y="4581128"/>
            <a:ext cx="2793504" cy="209512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426170"/>
          </a:xfrm>
        </p:spPr>
        <p:txBody>
          <a:bodyPr>
            <a:normAutofit fontScale="90000"/>
          </a:bodyPr>
          <a:lstStyle/>
          <a:p>
            <a:r>
              <a:rPr lang="ru-RU" sz="2000" b="1" dirty="0" smtClean="0">
                <a:solidFill>
                  <a:srgbClr val="0033CC"/>
                </a:solidFill>
              </a:rPr>
              <a:t>А В ЗАВЕРШЕНИИ ВЕЧЕРА, ВЕРНУВШИСЬ С НАШЕЙ ПРОГУЛКИ,  МЫ С УДОВОЛЬСТВИЕМ ДРУЖНО ПИЛИ ЧАЙ С ДАРАМИ ОСЕНИ, ДЕЛИЛИСЬ ВПЕЧАТЛЕНИЯМИ</a:t>
            </a:r>
            <a:br>
              <a:rPr lang="ru-RU" sz="2000" b="1" dirty="0" smtClean="0">
                <a:solidFill>
                  <a:srgbClr val="0033CC"/>
                </a:solidFill>
              </a:rPr>
            </a:br>
            <a:r>
              <a:rPr lang="ru-RU" sz="2000" b="1" dirty="0" smtClean="0">
                <a:solidFill>
                  <a:srgbClr val="0033CC"/>
                </a:solidFill>
              </a:rPr>
              <a:t>  И РЕШАЛИ: </a:t>
            </a:r>
            <a:r>
              <a:rPr lang="ru-RU" sz="2700" b="1" dirty="0" smtClean="0">
                <a:solidFill>
                  <a:srgbClr val="0033CC"/>
                </a:solidFill>
              </a:rPr>
              <a:t>«КУДА БЫ НАМ ЕЩЁ ОТПРАВИТЬСЯ  </a:t>
            </a:r>
            <a:r>
              <a:rPr lang="ru-RU" sz="2800" b="1" dirty="0" smtClean="0">
                <a:solidFill>
                  <a:srgbClr val="0033CC"/>
                </a:solidFill>
                <a:latin typeface="Arial Black" pitchFamily="34" charset="0"/>
              </a:rPr>
              <a:t>ВМЕСТЕ</a:t>
            </a:r>
            <a:r>
              <a:rPr lang="ru-RU" sz="2800" b="1" dirty="0" smtClean="0">
                <a:solidFill>
                  <a:srgbClr val="0033CC"/>
                </a:solidFill>
              </a:rPr>
              <a:t>?!!» </a:t>
            </a:r>
            <a:endParaRPr lang="ru-RU" sz="2800" b="1" dirty="0">
              <a:solidFill>
                <a:srgbClr val="0033CC"/>
              </a:solidFill>
            </a:endParaRPr>
          </a:p>
        </p:txBody>
      </p:sp>
      <p:pic>
        <p:nvPicPr>
          <p:cNvPr id="4" name="Содержимое 3" descr="чай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23528" y="4161135"/>
            <a:ext cx="3595820" cy="269686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5" name="Рисунок 4" descr="чай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355976" y="3844770"/>
            <a:ext cx="4017640" cy="3013230"/>
          </a:xfrm>
          <a:prstGeom prst="ellipse">
            <a:avLst/>
          </a:prstGeom>
          <a:ln>
            <a:noFill/>
          </a:ln>
          <a:effectLst>
            <a:glow rad="228600">
              <a:schemeClr val="accent5">
                <a:satMod val="175000"/>
                <a:alpha val="40000"/>
              </a:schemeClr>
            </a:glow>
            <a:softEdge rad="112500"/>
          </a:effectLst>
        </p:spPr>
      </p:pic>
      <p:pic>
        <p:nvPicPr>
          <p:cNvPr id="6" name="Рисунок 5" descr="чай3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652120" y="1556792"/>
            <a:ext cx="3297560" cy="247317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7" name="Рисунок 6" descr="чай4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899592" y="1556792"/>
            <a:ext cx="4233664" cy="3175248"/>
          </a:xfrm>
          <a:prstGeom prst="ellipse">
            <a:avLst/>
          </a:prstGeom>
          <a:ln>
            <a:noFill/>
          </a:ln>
          <a:effectLst>
            <a:glow rad="228600">
              <a:schemeClr val="accent2">
                <a:satMod val="175000"/>
                <a:alpha val="40000"/>
              </a:schemeClr>
            </a:glow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188913"/>
            <a:ext cx="9144000" cy="1223962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0033CC"/>
                </a:solidFill>
                <a:latin typeface="Arial Black" pitchFamily="34" charset="0"/>
              </a:rPr>
              <a:t>Цели и задачи </a:t>
            </a:r>
            <a:r>
              <a:rPr lang="ru-RU" sz="2800" dirty="0" smtClean="0">
                <a:solidFill>
                  <a:srgbClr val="0033CC"/>
                </a:solidFill>
                <a:latin typeface="Arial Black" pitchFamily="34" charset="0"/>
              </a:rPr>
              <a:t>вечер</a:t>
            </a:r>
            <a:r>
              <a:rPr lang="ru-RU" sz="2800" dirty="0" smtClean="0">
                <a:solidFill>
                  <a:srgbClr val="0033CC"/>
                </a:solidFill>
                <a:latin typeface="Arial Black" pitchFamily="34" charset="0"/>
              </a:rPr>
              <a:t>а</a:t>
            </a:r>
            <a:r>
              <a:rPr lang="ru-RU" sz="2800" dirty="0" smtClean="0">
                <a:solidFill>
                  <a:srgbClr val="0033CC"/>
                </a:solidFill>
                <a:latin typeface="Arial Black" pitchFamily="34" charset="0"/>
              </a:rPr>
              <a:t> </a:t>
            </a:r>
            <a:r>
              <a:rPr lang="ru-RU" sz="2800" dirty="0" smtClean="0">
                <a:solidFill>
                  <a:srgbClr val="0033CC"/>
                </a:solidFill>
                <a:latin typeface="Arial Black" pitchFamily="34" charset="0"/>
              </a:rPr>
              <a:t>взаимодействия: «</a:t>
            </a:r>
            <a:r>
              <a:rPr lang="ru-RU" sz="2800" smtClean="0">
                <a:solidFill>
                  <a:srgbClr val="0033CC"/>
                </a:solidFill>
                <a:latin typeface="Arial Black" pitchFamily="34" charset="0"/>
              </a:rPr>
              <a:t>Осенняя </a:t>
            </a:r>
            <a:r>
              <a:rPr lang="ru-RU" sz="2800" smtClean="0">
                <a:solidFill>
                  <a:srgbClr val="0033CC"/>
                </a:solidFill>
                <a:latin typeface="Arial Black" pitchFamily="34" charset="0"/>
              </a:rPr>
              <a:t>прогулка»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250825" y="1700213"/>
            <a:ext cx="8893175" cy="5157787"/>
          </a:xfrm>
        </p:spPr>
        <p:txBody>
          <a:bodyPr>
            <a:normAutofit fontScale="85000" lnSpcReduction="20000"/>
          </a:bodyPr>
          <a:lstStyle/>
          <a:p>
            <a:pPr marL="457200" indent="-457200">
              <a:buFont typeface="+mj-lt"/>
              <a:buAutoNum type="arabicPeriod"/>
            </a:pPr>
            <a:r>
              <a:rPr lang="ru-RU" sz="2000" b="1" dirty="0" smtClean="0"/>
              <a:t> С помощью сюжета сказки, используя игровые приёмы, закрепить знания детей о сезонных изменениях в природе; названий и последовательности месяцев и периодов времён года;  народных традиций, связанных с временами года. </a:t>
            </a:r>
          </a:p>
          <a:p>
            <a:pPr marL="457200" indent="-457200">
              <a:buFont typeface="+mj-lt"/>
              <a:buAutoNum type="arabicPeriod"/>
            </a:pPr>
            <a:endParaRPr lang="ru-RU" sz="2000" b="1" dirty="0" smtClean="0"/>
          </a:p>
          <a:p>
            <a:pPr marL="457200" indent="-457200">
              <a:buFont typeface="+mj-lt"/>
              <a:buAutoNum type="arabicPeriod"/>
            </a:pPr>
            <a:r>
              <a:rPr lang="ru-RU" sz="2000" b="1" dirty="0" smtClean="0"/>
              <a:t>Вызывать у детей потребность  в необычной обстановке применять  по назначению  полученные знания, умения и навыки.  Активно использовать свои речевые возможности, навык самоанализа и самоконтроля.</a:t>
            </a:r>
          </a:p>
          <a:p>
            <a:pPr marL="457200" indent="-457200">
              <a:buFont typeface="+mj-lt"/>
              <a:buAutoNum type="arabicPeriod"/>
            </a:pPr>
            <a:endParaRPr lang="ru-RU" sz="2000" b="1" dirty="0" smtClean="0"/>
          </a:p>
          <a:p>
            <a:pPr marL="457200" indent="-457200">
              <a:buFont typeface="+mj-lt"/>
              <a:buAutoNum type="arabicPeriod"/>
            </a:pPr>
            <a:r>
              <a:rPr lang="ru-RU" sz="2000" b="1" dirty="0" smtClean="0"/>
              <a:t> Используя игру, как основной вид деятельности, в процессе взаимодействия с детьми под руководством педагогов  научить родителей некоторым приёмам  коррекционного обучения  дошкольников с нарушениями речи. </a:t>
            </a:r>
          </a:p>
          <a:p>
            <a:pPr marL="457200" indent="-457200">
              <a:buFont typeface="+mj-lt"/>
              <a:buAutoNum type="arabicPeriod"/>
            </a:pPr>
            <a:endParaRPr lang="ru-RU" sz="2000" b="1" dirty="0" smtClean="0"/>
          </a:p>
          <a:p>
            <a:pPr marL="457200" indent="-457200">
              <a:buFont typeface="+mj-lt"/>
              <a:buAutoNum type="arabicPeriod"/>
            </a:pPr>
            <a:r>
              <a:rPr lang="ru-RU" sz="2000" b="1" dirty="0" smtClean="0"/>
              <a:t>Заинтересовывать родителей  в развитии игровой деятельности детей, обеспечивающей полноценное развитие дошкольника по всем направлениям.</a:t>
            </a:r>
          </a:p>
          <a:p>
            <a:pPr marL="457200" indent="-457200">
              <a:buFont typeface="+mj-lt"/>
              <a:buAutoNum type="arabicPeriod"/>
            </a:pPr>
            <a:endParaRPr lang="ru-RU" sz="2000" b="1" dirty="0" smtClean="0"/>
          </a:p>
          <a:p>
            <a:pPr marL="457200" indent="-457200">
              <a:buFont typeface="+mj-lt"/>
              <a:buAutoNum type="arabicPeriod"/>
            </a:pPr>
            <a:r>
              <a:rPr lang="ru-RU" sz="2000" b="1" dirty="0" smtClean="0"/>
              <a:t>На примере участия в  мероприятиях в рамках проекта «Времена года» показывать родителям ценность диалогического общения с ребёнком. Вызывать у родителей желание развивать ребёнка через   партнёрские отношения с  ним не эпизодически, а постоянно.</a:t>
            </a:r>
          </a:p>
          <a:p>
            <a:pPr marL="457200" indent="-457200">
              <a:buFont typeface="+mj-lt"/>
              <a:buAutoNum type="arabicPeriod"/>
            </a:pPr>
            <a:endParaRPr lang="ru-RU" sz="2000" b="1" dirty="0" smtClean="0"/>
          </a:p>
          <a:p>
            <a:pPr marL="457200" indent="-457200">
              <a:buFont typeface="+mj-lt"/>
              <a:buAutoNum type="arabicPeriod"/>
            </a:pPr>
            <a:r>
              <a:rPr lang="ru-RU" sz="2000" b="1" dirty="0" smtClean="0"/>
              <a:t>Развивать у родителей интерес  к совместной с детьми проектной деятельности.</a:t>
            </a:r>
          </a:p>
          <a:p>
            <a:pPr marL="457200" indent="-457200">
              <a:buNone/>
            </a:pPr>
            <a:endParaRPr lang="ru-RU" sz="2000" b="1" dirty="0" smtClean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000" b="1" dirty="0" smtClean="0">
                <a:solidFill>
                  <a:srgbClr val="0033CC"/>
                </a:solidFill>
              </a:rPr>
              <a:t>В НАЧАЛЕ ВЕЧЕРА РАЗВЛЕЧЕНИЙ МЫ С ДЕТЬМИ  ВСПОМНИЛИ,  НА КАКИХ ИНТЕРЕСНЫХ ПРОГУЛКАХ  ПОБЫВАЛИ С РОДИТЕЛЯМИ.</a:t>
            </a:r>
            <a:br>
              <a:rPr lang="ru-RU" sz="2000" b="1" dirty="0" smtClean="0">
                <a:solidFill>
                  <a:srgbClr val="0033CC"/>
                </a:solidFill>
              </a:rPr>
            </a:br>
            <a:r>
              <a:rPr lang="ru-RU" sz="2000" b="1" dirty="0" smtClean="0">
                <a:solidFill>
                  <a:srgbClr val="0033CC"/>
                </a:solidFill>
              </a:rPr>
              <a:t>ЗАТЕМ ПРИГЛАСИЛИ ИХ НА НАШУ НЕОБЫЧНУЮ «ОСЕННЮЮ ПРОГУЛКУ» И   ДРУЖНО ОТПРАВИЛИСЬ В ПУТЕШЕСТВИЕ НА </a:t>
            </a:r>
            <a:br>
              <a:rPr lang="ru-RU" sz="2000" b="1" dirty="0" smtClean="0">
                <a:solidFill>
                  <a:srgbClr val="0033CC"/>
                </a:solidFill>
              </a:rPr>
            </a:br>
            <a:r>
              <a:rPr lang="ru-RU" sz="2000" b="1" dirty="0" smtClean="0">
                <a:solidFill>
                  <a:srgbClr val="0033CC"/>
                </a:solidFill>
              </a:rPr>
              <a:t>«ВЕСЁЛОМ ПОЕЗДЕ»…</a:t>
            </a:r>
            <a:endParaRPr lang="ru-RU" sz="2000" b="1" dirty="0">
              <a:solidFill>
                <a:srgbClr val="0033CC"/>
              </a:solidFill>
            </a:endParaRPr>
          </a:p>
        </p:txBody>
      </p:sp>
      <p:pic>
        <p:nvPicPr>
          <p:cNvPr id="4" name="Содержимое 3" descr="родители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51520" y="1700808"/>
            <a:ext cx="3528392" cy="266429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 descr="запись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990464">
            <a:off x="5377872" y="1817611"/>
            <a:ext cx="3225552" cy="25922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 descr="начало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20773211">
            <a:off x="1023964" y="3813607"/>
            <a:ext cx="3456384" cy="267119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Рисунок 6" descr="Паровоз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436096" y="4005064"/>
            <a:ext cx="3312368" cy="266429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642194"/>
          </a:xfrm>
        </p:spPr>
        <p:txBody>
          <a:bodyPr>
            <a:normAutofit fontScale="90000"/>
          </a:bodyPr>
          <a:lstStyle/>
          <a:p>
            <a:r>
              <a:rPr lang="ru-RU" sz="2000" b="1" dirty="0" smtClean="0">
                <a:solidFill>
                  <a:srgbClr val="0033CC"/>
                </a:solidFill>
              </a:rPr>
              <a:t/>
            </a:r>
            <a:br>
              <a:rPr lang="ru-RU" sz="2000" b="1" dirty="0" smtClean="0">
                <a:solidFill>
                  <a:srgbClr val="0033CC"/>
                </a:solidFill>
              </a:rPr>
            </a:br>
            <a:r>
              <a:rPr lang="ru-RU" sz="2000" b="1" dirty="0" smtClean="0">
                <a:solidFill>
                  <a:srgbClr val="0033CC"/>
                </a:solidFill>
              </a:rPr>
              <a:t>В ЛЕСУ МЫ ВСТРЕТИЛИ </a:t>
            </a:r>
            <a:r>
              <a:rPr lang="ru-RU" sz="2200" b="1" dirty="0" smtClean="0">
                <a:solidFill>
                  <a:srgbClr val="FFC000"/>
                </a:solidFill>
              </a:rPr>
              <a:t>ОСЕНЬ</a:t>
            </a:r>
            <a:r>
              <a:rPr lang="ru-RU" sz="2200" b="1" dirty="0" smtClean="0">
                <a:solidFill>
                  <a:srgbClr val="0033CC"/>
                </a:solidFill>
              </a:rPr>
              <a:t> </a:t>
            </a:r>
            <a:r>
              <a:rPr lang="ru-RU" sz="2000" b="1" dirty="0" smtClean="0">
                <a:solidFill>
                  <a:srgbClr val="0033CC"/>
                </a:solidFill>
              </a:rPr>
              <a:t>И ЕЁ БРАТЬЕВ-МЕСЯЦЕВ</a:t>
            </a:r>
            <a:r>
              <a:rPr lang="ru-RU" sz="2200" b="1" dirty="0" smtClean="0">
                <a:solidFill>
                  <a:srgbClr val="0033CC"/>
                </a:solidFill>
              </a:rPr>
              <a:t>:</a:t>
            </a:r>
            <a:br>
              <a:rPr lang="ru-RU" sz="2200" b="1" dirty="0" smtClean="0">
                <a:solidFill>
                  <a:srgbClr val="0033CC"/>
                </a:solidFill>
              </a:rPr>
            </a:br>
            <a:r>
              <a:rPr lang="ru-RU" sz="2200" b="1" dirty="0" smtClean="0">
                <a:solidFill>
                  <a:schemeClr val="accent6">
                    <a:lumMod val="75000"/>
                  </a:schemeClr>
                </a:solidFill>
              </a:rPr>
              <a:t>СЕНТЯБРЬ, ОКТЯБРЬ, НОЯБРЬ</a:t>
            </a:r>
            <a:r>
              <a:rPr lang="ru-RU" sz="2200" b="1" dirty="0" smtClean="0">
                <a:solidFill>
                  <a:srgbClr val="0033CC"/>
                </a:solidFill>
              </a:rPr>
              <a:t/>
            </a:r>
            <a:br>
              <a:rPr lang="ru-RU" sz="2200" b="1" dirty="0" smtClean="0">
                <a:solidFill>
                  <a:srgbClr val="0033CC"/>
                </a:solidFill>
              </a:rPr>
            </a:br>
            <a:r>
              <a:rPr lang="ru-RU" sz="2000" b="1" dirty="0" smtClean="0">
                <a:solidFill>
                  <a:srgbClr val="0033CC"/>
                </a:solidFill>
              </a:rPr>
              <a:t>ВМЕСТЕ С НИМИ ВСПОМНИЛИ ПРИМЕТЫ ЭТОГО ВРЕМЕНИ ГОДА, </a:t>
            </a:r>
            <a:br>
              <a:rPr lang="ru-RU" sz="2000" b="1" dirty="0" smtClean="0">
                <a:solidFill>
                  <a:srgbClr val="0033CC"/>
                </a:solidFill>
              </a:rPr>
            </a:br>
            <a:r>
              <a:rPr lang="ru-RU" sz="2000" b="1" dirty="0" smtClean="0">
                <a:solidFill>
                  <a:srgbClr val="0033CC"/>
                </a:solidFill>
              </a:rPr>
              <a:t>ПОСЛОВИЦЫ И ПОГОВОРКИ ОБ ОСЕНИ И ЕЁ МЕСЯЦАХ. </a:t>
            </a:r>
            <a:r>
              <a:rPr lang="ru-RU" sz="2200" b="1" dirty="0" smtClean="0">
                <a:solidFill>
                  <a:srgbClr val="0033CC"/>
                </a:solidFill>
              </a:rPr>
              <a:t/>
            </a:r>
            <a:br>
              <a:rPr lang="ru-RU" sz="2200" b="1" dirty="0" smtClean="0">
                <a:solidFill>
                  <a:srgbClr val="0033CC"/>
                </a:solidFill>
              </a:rPr>
            </a:br>
            <a:r>
              <a:rPr lang="ru-RU" sz="2200" b="1" dirty="0" smtClean="0">
                <a:solidFill>
                  <a:srgbClr val="C00000"/>
                </a:solidFill>
              </a:rPr>
              <a:t>А РОДИТЕЛИ НАМ В ЭТОМ ПОМОГАЛИ.</a:t>
            </a:r>
            <a:r>
              <a:rPr lang="ru-RU" sz="2400" b="1" dirty="0" smtClean="0">
                <a:solidFill>
                  <a:srgbClr val="0033CC"/>
                </a:solidFill>
              </a:rPr>
              <a:t/>
            </a:r>
            <a:br>
              <a:rPr lang="ru-RU" sz="2400" b="1" dirty="0" smtClean="0">
                <a:solidFill>
                  <a:srgbClr val="0033CC"/>
                </a:solidFill>
              </a:rPr>
            </a:br>
            <a:endParaRPr lang="ru-RU" sz="2400" b="1" dirty="0">
              <a:solidFill>
                <a:srgbClr val="0033CC"/>
              </a:solidFill>
            </a:endParaRPr>
          </a:p>
        </p:txBody>
      </p:sp>
      <p:pic>
        <p:nvPicPr>
          <p:cNvPr id="4" name="Содержимое 3" descr="Ответы родителей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940152" y="1988840"/>
            <a:ext cx="2590676" cy="204909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родители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652120" y="4221088"/>
            <a:ext cx="3153544" cy="24551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ПОСЛОВИЦЫ ОБ ОСЕНИ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79512" y="1988840"/>
            <a:ext cx="2721496" cy="24551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ОСЕНЬ ИМЕСЯЦЫ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131840" y="2492896"/>
            <a:ext cx="2937520" cy="23042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ПОСЛОВИЦЫ ОБ ОСЕНИ.2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971600" y="4293096"/>
            <a:ext cx="2592288" cy="23762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400" b="1" dirty="0" smtClean="0">
                <a:solidFill>
                  <a:srgbClr val="0033CC"/>
                </a:solidFill>
              </a:rPr>
              <a:t>«ВСПОМНИВ ДЕНЁК СЕНТЯБРЬСКИЙ, </a:t>
            </a:r>
            <a:br>
              <a:rPr lang="ru-RU" sz="2400" b="1" dirty="0" smtClean="0">
                <a:solidFill>
                  <a:srgbClr val="0033CC"/>
                </a:solidFill>
              </a:rPr>
            </a:br>
            <a:r>
              <a:rPr lang="ru-RU" sz="2400" b="1" dirty="0" smtClean="0">
                <a:solidFill>
                  <a:srgbClr val="0033CC"/>
                </a:solidFill>
              </a:rPr>
              <a:t>С МАМИ  В ЛЕС ОТПРАВИЛИСЬ </a:t>
            </a:r>
            <a:br>
              <a:rPr lang="ru-RU" sz="2400" b="1" dirty="0" smtClean="0">
                <a:solidFill>
                  <a:srgbClr val="0033CC"/>
                </a:solidFill>
              </a:rPr>
            </a:br>
            <a:r>
              <a:rPr lang="ru-RU" sz="2400" b="1" dirty="0" smtClean="0">
                <a:solidFill>
                  <a:srgbClr val="0033CC"/>
                </a:solidFill>
              </a:rPr>
              <a:t> ОСЕННИХ ГРИБОВ НАБРАТЬ»</a:t>
            </a:r>
            <a:endParaRPr lang="ru-RU" sz="2400" b="1" dirty="0">
              <a:solidFill>
                <a:srgbClr val="0033CC"/>
              </a:solidFill>
            </a:endParaRPr>
          </a:p>
        </p:txBody>
      </p:sp>
      <p:pic>
        <p:nvPicPr>
          <p:cNvPr id="4" name="Содержимое 3" descr="Грибники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95536" y="1484784"/>
            <a:ext cx="2924143" cy="219310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5" name="Рисунок 4" descr="новое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940152" y="4437112"/>
            <a:ext cx="2985525" cy="223914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" name="Рисунок 5" descr="ГРИБНИКИ4G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403648" y="3933056"/>
            <a:ext cx="3552395" cy="266429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8" name="Рисунок 7" descr="ГРИБНИКИ3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211960" y="1628800"/>
            <a:ext cx="3447190" cy="258539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b="1" dirty="0" smtClean="0">
                <a:solidFill>
                  <a:srgbClr val="0033CC"/>
                </a:solidFill>
              </a:rPr>
              <a:t>КАКАЯ ЖЕ ОСЕНЬ БЕЗ УРОЖАЯ?</a:t>
            </a:r>
            <a:br>
              <a:rPr lang="ru-RU" sz="2000" b="1" dirty="0" smtClean="0">
                <a:solidFill>
                  <a:srgbClr val="0033CC"/>
                </a:solidFill>
              </a:rPr>
            </a:br>
            <a:r>
              <a:rPr lang="ru-RU" sz="2000" b="1" dirty="0" smtClean="0">
                <a:solidFill>
                  <a:srgbClr val="0033CC"/>
                </a:solidFill>
              </a:rPr>
              <a:t>РОДИТЕЛИ ПОМОГЛИ  ДЕТЯМ «СОБРАТЬ УРОЖАЙ ДЛЯ</a:t>
            </a:r>
            <a:br>
              <a:rPr lang="ru-RU" sz="2000" b="1" dirty="0" smtClean="0">
                <a:solidFill>
                  <a:srgbClr val="0033CC"/>
                </a:solidFill>
              </a:rPr>
            </a:br>
            <a:r>
              <a:rPr lang="ru-RU" sz="2000" b="1" dirty="0" smtClean="0">
                <a:solidFill>
                  <a:srgbClr val="0033CC"/>
                </a:solidFill>
              </a:rPr>
              <a:t> КОМПОТА И ВИНЕГРЕТА»</a:t>
            </a:r>
            <a:endParaRPr lang="ru-RU" sz="2000" b="1" dirty="0">
              <a:solidFill>
                <a:srgbClr val="0033CC"/>
              </a:solidFill>
            </a:endParaRPr>
          </a:p>
        </p:txBody>
      </p:sp>
      <p:pic>
        <p:nvPicPr>
          <p:cNvPr id="6" name="Содержимое 5" descr="ОВОЩИ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940152" y="1412776"/>
            <a:ext cx="2880320" cy="212109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66FF33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6" descr="ОВОЩИ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flipH="1">
            <a:off x="1907704" y="1484784"/>
            <a:ext cx="3168352" cy="237626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3399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Рисунок 7" descr="ОВОЩИ3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51520" y="4293096"/>
            <a:ext cx="3081536" cy="231115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" name="Рисунок 8" descr="Компот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644008" y="3861048"/>
            <a:ext cx="3153544" cy="236515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73DEE9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700" b="1" dirty="0" smtClean="0">
                <a:solidFill>
                  <a:srgbClr val="0033CC"/>
                </a:solidFill>
              </a:rPr>
              <a:t>«НА О</a:t>
            </a:r>
            <a:r>
              <a:rPr lang="ru-RU" sz="2400" b="1" dirty="0" smtClean="0">
                <a:solidFill>
                  <a:srgbClr val="0033CC"/>
                </a:solidFill>
              </a:rPr>
              <a:t>СЕННЕЙ ПОЛЯНКЕ» </a:t>
            </a:r>
            <a:r>
              <a:rPr lang="ru-RU" sz="2000" b="1" dirty="0" smtClean="0">
                <a:solidFill>
                  <a:srgbClr val="0033CC"/>
                </a:solidFill>
              </a:rPr>
              <a:t>МЫ СОБРАЛИ БУКЕТ </a:t>
            </a:r>
            <a:br>
              <a:rPr lang="ru-RU" sz="2000" b="1" dirty="0" smtClean="0">
                <a:solidFill>
                  <a:srgbClr val="0033CC"/>
                </a:solidFill>
              </a:rPr>
            </a:br>
            <a:r>
              <a:rPr lang="ru-RU" sz="2000" b="1" dirty="0" smtClean="0">
                <a:solidFill>
                  <a:srgbClr val="0033CC"/>
                </a:solidFill>
              </a:rPr>
              <a:t>ИЗ РАЗНОЦВЕТНЫХ ЛИСТЬЕВ.  </a:t>
            </a:r>
            <a:br>
              <a:rPr lang="ru-RU" sz="2000" b="1" dirty="0" smtClean="0">
                <a:solidFill>
                  <a:srgbClr val="0033CC"/>
                </a:solidFill>
              </a:rPr>
            </a:br>
            <a:r>
              <a:rPr lang="ru-RU" sz="2000" b="1" dirty="0" smtClean="0">
                <a:solidFill>
                  <a:srgbClr val="0033CC"/>
                </a:solidFill>
              </a:rPr>
              <a:t>С ПОМОЩЬЮ РОДИТЕЛЕЙ ИЗ НИХ СУМЕЛИ ВЫЛОЖИТЬ </a:t>
            </a:r>
            <a:r>
              <a:rPr lang="en-US" sz="2000" b="1" dirty="0" smtClean="0">
                <a:solidFill>
                  <a:srgbClr val="0033CC"/>
                </a:solidFill>
              </a:rPr>
              <a:t/>
            </a:r>
            <a:br>
              <a:rPr lang="en-US" sz="2000" b="1" dirty="0" smtClean="0">
                <a:solidFill>
                  <a:srgbClr val="0033CC"/>
                </a:solidFill>
              </a:rPr>
            </a:br>
            <a:r>
              <a:rPr lang="ru-RU" sz="2000" b="1" dirty="0" smtClean="0">
                <a:solidFill>
                  <a:srgbClr val="0033CC"/>
                </a:solidFill>
              </a:rPr>
              <a:t>НАЗВАНИЯ ОСЕННИХ МЕСЯЦЕВ.</a:t>
            </a:r>
            <a:endParaRPr lang="ru-RU" sz="2000" b="1" dirty="0">
              <a:solidFill>
                <a:srgbClr val="0033CC"/>
              </a:solidFill>
            </a:endParaRPr>
          </a:p>
        </p:txBody>
      </p:sp>
      <p:pic>
        <p:nvPicPr>
          <p:cNvPr id="4" name="Содержимое 3" descr="лог.игра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67544" y="1556792"/>
            <a:ext cx="4032448" cy="298833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5" name="Рисунок 4" descr="лог.игра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283968" y="4005064"/>
            <a:ext cx="3273557" cy="245516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Рисунок 5" descr="лог.игра3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827584" y="4509120"/>
            <a:ext cx="2928325" cy="219624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Рисунок 6" descr="лог.игра4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940152" y="1772816"/>
            <a:ext cx="3072341" cy="230425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10146"/>
          </a:xfrm>
        </p:spPr>
        <p:txBody>
          <a:bodyPr>
            <a:normAutofit fontScale="90000"/>
          </a:bodyPr>
          <a:lstStyle/>
          <a:p>
            <a:r>
              <a:rPr lang="ru-RU" sz="2400" b="1" dirty="0" smtClean="0">
                <a:solidFill>
                  <a:srgbClr val="0033CC"/>
                </a:solidFill>
              </a:rPr>
              <a:t>«ОСЕННИЙ ВЕТЕРОК» и </a:t>
            </a:r>
            <a:r>
              <a:rPr lang="ru-RU" sz="2000" b="1" dirty="0" smtClean="0">
                <a:solidFill>
                  <a:srgbClr val="0033CC"/>
                </a:solidFill>
              </a:rPr>
              <a:t>ТАНЕЦ ВОЗВРАТИЛИ НАС В РОДНОЙ ГОРОД – </a:t>
            </a:r>
            <a:r>
              <a:rPr lang="ru-RU" sz="2400" b="1" dirty="0" smtClean="0">
                <a:solidFill>
                  <a:srgbClr val="0033CC"/>
                </a:solidFill>
              </a:rPr>
              <a:t>САНКТ-ПЕТЕРБУРГ.</a:t>
            </a:r>
            <a:br>
              <a:rPr lang="ru-RU" sz="2400" b="1" dirty="0" smtClean="0">
                <a:solidFill>
                  <a:srgbClr val="0033CC"/>
                </a:solidFill>
              </a:rPr>
            </a:br>
            <a:r>
              <a:rPr lang="ru-RU" sz="2000" b="1" dirty="0" smtClean="0">
                <a:solidFill>
                  <a:srgbClr val="0033CC"/>
                </a:solidFill>
              </a:rPr>
              <a:t>СТИХИ, ПЕСНЯ И РИСУНКИ ДЕТЕЙ ПОМОГЛИ ВСЕМ ПРЕДСТАВИТЬ, КАК КРАСИВ</a:t>
            </a:r>
            <a:br>
              <a:rPr lang="ru-RU" sz="2000" b="1" dirty="0" smtClean="0">
                <a:solidFill>
                  <a:srgbClr val="0033CC"/>
                </a:solidFill>
              </a:rPr>
            </a:br>
            <a:r>
              <a:rPr lang="ru-RU" sz="2000" b="1" dirty="0" smtClean="0">
                <a:solidFill>
                  <a:srgbClr val="0033CC"/>
                </a:solidFill>
              </a:rPr>
              <a:t>НАШ РОДНОЙ ГОРОД ОСЕНЬЮ.</a:t>
            </a:r>
            <a:endParaRPr lang="ru-RU" sz="2400" b="1" dirty="0">
              <a:solidFill>
                <a:srgbClr val="0033CC"/>
              </a:solidFill>
            </a:endParaRPr>
          </a:p>
        </p:txBody>
      </p:sp>
      <p:pic>
        <p:nvPicPr>
          <p:cNvPr id="4" name="Содержимое 3" descr="ОСЕНЬ ЛИСТЬЯ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51520" y="1628800"/>
            <a:ext cx="2424188" cy="181814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Рисунок 4" descr="ОСЕНЬ ЛИСТЬЯ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868144" y="4149080"/>
            <a:ext cx="2865512" cy="214913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Рисунок 5" descr="ОСЕНЬ ЛИСТЬЯ2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555776" y="2060848"/>
            <a:ext cx="3585592" cy="268919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8" name="Рисунок 7" descr="рисунки осень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228184" y="1268760"/>
            <a:ext cx="2721496" cy="204112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 descr="рисунки памятники 3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179512" y="4606026"/>
            <a:ext cx="2736304" cy="205222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10146"/>
          </a:xfrm>
        </p:spPr>
        <p:txBody>
          <a:bodyPr>
            <a:normAutofit fontScale="90000"/>
          </a:bodyPr>
          <a:lstStyle/>
          <a:p>
            <a:r>
              <a:rPr lang="ru-RU" sz="2000" b="1" dirty="0" smtClean="0">
                <a:solidFill>
                  <a:srgbClr val="0033CC"/>
                </a:solidFill>
              </a:rPr>
              <a:t>ВМЕСТЕ С РОДИТЕЛЯМИ МЫ ПРЕДСТАВИЛИ, ЧТО, ГУЛЯЯ ПО УЛИЦАМ САНКТ-ПЕТЕРБУРГА, УВИДЕЛИ ЗНАМЕНИТЫЕ ПАМЯТНИКИ.</a:t>
            </a:r>
            <a:br>
              <a:rPr lang="ru-RU" sz="2000" b="1" dirty="0" smtClean="0">
                <a:solidFill>
                  <a:srgbClr val="0033CC"/>
                </a:solidFill>
              </a:rPr>
            </a:br>
            <a:r>
              <a:rPr lang="ru-RU" sz="2000" b="1" dirty="0" smtClean="0">
                <a:solidFill>
                  <a:srgbClr val="0033CC"/>
                </a:solidFill>
              </a:rPr>
              <a:t>  ДЕТИ ИЗОБРАЖАЛИ  ИХ РАЗНЫМИ  ФИГУРАМИ, А РОДИТЕЛИ  УЗНАВАЛИ . </a:t>
            </a:r>
            <a:br>
              <a:rPr lang="ru-RU" sz="2000" b="1" dirty="0" smtClean="0">
                <a:solidFill>
                  <a:srgbClr val="0033CC"/>
                </a:solidFill>
              </a:rPr>
            </a:br>
            <a:r>
              <a:rPr lang="ru-RU" sz="2000" b="1" dirty="0" smtClean="0">
                <a:solidFill>
                  <a:srgbClr val="0033CC"/>
                </a:solidFill>
              </a:rPr>
              <a:t>«</a:t>
            </a:r>
            <a:r>
              <a:rPr lang="ru-RU" sz="2400" b="1" dirty="0" smtClean="0">
                <a:solidFill>
                  <a:srgbClr val="0033CC"/>
                </a:solidFill>
              </a:rPr>
              <a:t>УЗНАЙ ЗНАКОМЫЙ ПАМЯТНИК»</a:t>
            </a:r>
            <a:r>
              <a:rPr lang="ru-RU" sz="2000" b="1" dirty="0" smtClean="0">
                <a:solidFill>
                  <a:srgbClr val="0033CC"/>
                </a:solidFill>
              </a:rPr>
              <a:t/>
            </a:r>
            <a:br>
              <a:rPr lang="ru-RU" sz="2000" b="1" dirty="0" smtClean="0">
                <a:solidFill>
                  <a:srgbClr val="0033CC"/>
                </a:solidFill>
              </a:rPr>
            </a:br>
            <a:endParaRPr lang="ru-RU" sz="2000" b="1" dirty="0">
              <a:solidFill>
                <a:srgbClr val="0033CC"/>
              </a:solidFill>
            </a:endParaRPr>
          </a:p>
        </p:txBody>
      </p:sp>
      <p:pic>
        <p:nvPicPr>
          <p:cNvPr id="4" name="Содержимое 3" descr="памятники6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3656781"/>
            <a:ext cx="4268292" cy="3201219"/>
          </a:xfrm>
          <a:prstGeom prst="ellipse">
            <a:avLst/>
          </a:prstGeom>
          <a:ln>
            <a:noFill/>
          </a:ln>
          <a:effectLst>
            <a:glow rad="228600">
              <a:schemeClr val="accent4">
                <a:satMod val="175000"/>
                <a:alpha val="40000"/>
              </a:schemeClr>
            </a:glow>
            <a:softEdge rad="112500"/>
          </a:effectLst>
        </p:spPr>
      </p:pic>
      <p:pic>
        <p:nvPicPr>
          <p:cNvPr id="5" name="Рисунок 4" descr="зима д. с родителями7JPG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flipH="1">
            <a:off x="2771800" y="1412776"/>
            <a:ext cx="3600400" cy="27003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Рисунок 5" descr="памят7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975447" y="3789040"/>
            <a:ext cx="4091947" cy="3068960"/>
          </a:xfrm>
          <a:prstGeom prst="ellipse">
            <a:avLst/>
          </a:prstGeom>
          <a:ln>
            <a:noFill/>
          </a:ln>
          <a:effectLst>
            <a:glow rad="228600">
              <a:schemeClr val="accent4">
                <a:satMod val="175000"/>
                <a:alpha val="40000"/>
              </a:schemeClr>
            </a:glow>
            <a:softEdge rad="112500"/>
          </a:effectLst>
        </p:spPr>
      </p:pic>
      <p:pic>
        <p:nvPicPr>
          <p:cNvPr id="7" name="Рисунок 6" descr="рисунки памятники 1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79512" y="1628800"/>
            <a:ext cx="2376264" cy="178219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rgbClr val="0000FF"/>
            </a:solidFill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8" name="Рисунок 7" descr="рисунки памятники 2G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 flipH="1">
            <a:off x="6660232" y="1628800"/>
            <a:ext cx="2313451" cy="173508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rgbClr val="0070C0"/>
            </a:solidFill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</TotalTime>
  <Words>307</Words>
  <Application>Microsoft Office PowerPoint</Application>
  <PresentationFormat>Экран (4:3)</PresentationFormat>
  <Paragraphs>32</Paragraphs>
  <Slides>12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ПРЕЗЕНТАЦИЯ ВЕЧЕРОВ ВЗАИМОДЕЙСТВИЯ ДЕТЕЙ, РОДИТЕЛЕЙ  И ПЕДАГОГОВ В РАМКАХ ПРОЕКТА  «ВРЕМЕНА ГОДА»  </vt:lpstr>
      <vt:lpstr>Цели и задачи вечера взаимодействия: «Осенняя прогулка»</vt:lpstr>
      <vt:lpstr>В НАЧАЛЕ ВЕЧЕРА РАЗВЛЕЧЕНИЙ МЫ С ДЕТЬМИ  ВСПОМНИЛИ,  НА КАКИХ ИНТЕРЕСНЫХ ПРОГУЛКАХ  ПОБЫВАЛИ С РОДИТЕЛЯМИ. ЗАТЕМ ПРИГЛАСИЛИ ИХ НА НАШУ НЕОБЫЧНУЮ «ОСЕННЮЮ ПРОГУЛКУ» И   ДРУЖНО ОТПРАВИЛИСЬ В ПУТЕШЕСТВИЕ НА  «ВЕСЁЛОМ ПОЕЗДЕ»…</vt:lpstr>
      <vt:lpstr> В ЛЕСУ МЫ ВСТРЕТИЛИ ОСЕНЬ И ЕЁ БРАТЬЕВ-МЕСЯЦЕВ: СЕНТЯБРЬ, ОКТЯБРЬ, НОЯБРЬ ВМЕСТЕ С НИМИ ВСПОМНИЛИ ПРИМЕТЫ ЭТОГО ВРЕМЕНИ ГОДА,  ПОСЛОВИЦЫ И ПОГОВОРКИ ОБ ОСЕНИ И ЕЁ МЕСЯЦАХ.  А РОДИТЕЛИ НАМ В ЭТОМ ПОМОГАЛИ. </vt:lpstr>
      <vt:lpstr>«ВСПОМНИВ ДЕНЁК СЕНТЯБРЬСКИЙ,  С МАМИ  В ЛЕС ОТПРАВИЛИСЬ   ОСЕННИХ ГРИБОВ НАБРАТЬ»</vt:lpstr>
      <vt:lpstr>КАКАЯ ЖЕ ОСЕНЬ БЕЗ УРОЖАЯ? РОДИТЕЛИ ПОМОГЛИ  ДЕТЯМ «СОБРАТЬ УРОЖАЙ ДЛЯ  КОМПОТА И ВИНЕГРЕТА»</vt:lpstr>
      <vt:lpstr>«НА ОСЕННЕЙ ПОЛЯНКЕ» МЫ СОБРАЛИ БУКЕТ  ИЗ РАЗНОЦВЕТНЫХ ЛИСТЬЕВ.   С ПОМОЩЬЮ РОДИТЕЛЕЙ ИЗ НИХ СУМЕЛИ ВЫЛОЖИТЬ  НАЗВАНИЯ ОСЕННИХ МЕСЯЦЕВ.</vt:lpstr>
      <vt:lpstr>«ОСЕННИЙ ВЕТЕРОК» и ТАНЕЦ ВОЗВРАТИЛИ НАС В РОДНОЙ ГОРОД – САНКТ-ПЕТЕРБУРГ. СТИХИ, ПЕСНЯ И РИСУНКИ ДЕТЕЙ ПОМОГЛИ ВСЕМ ПРЕДСТАВИТЬ, КАК КРАСИВ НАШ РОДНОЙ ГОРОД ОСЕНЬЮ.</vt:lpstr>
      <vt:lpstr>ВМЕСТЕ С РОДИТЕЛЯМИ МЫ ПРЕДСТАВИЛИ, ЧТО, ГУЛЯЯ ПО УЛИЦАМ САНКТ-ПЕТЕРБУРГА, УВИДЕЛИ ЗНАМЕНИТЫЕ ПАМЯТНИКИ.   ДЕТИ ИЗОБРАЖАЛИ  ИХ РАЗНЫМИ  ФИГУРАМИ, А РОДИТЕЛИ  УЗНАВАЛИ .  «УЗНАЙ ЗНАКОМЫЙ ПАМЯТНИК» </vt:lpstr>
      <vt:lpstr> ОСЕННЯЯ ПЕТЕРБУРГСКАЯ ПОГОДА ОЧЕНЬ КАПРИЗНА: ЧАСТО БЫВАЕТ ПАСМУРНО И МОРОСИТ ДОЖДЬ.  И ВСЁ ЖЕ «ПАМЯТНИКИ В ТУМАНЕ» С ПОМОЩЬЮ РОДИТЕЛЕЙ   МЫ УЗНАЛИ… </vt:lpstr>
      <vt:lpstr> НЕСМОТРЯ НА НЕНАСТНУЮ ПОГОДУ, ГОСТИ  ВМЕСТЕ С ДЕТЬМИ ТАНЦЕВАЛИ  ПОД «ОСЕННЮЮ ПЕСНЮ».</vt:lpstr>
      <vt:lpstr>А В ЗАВЕРШЕНИИ ВЕЧЕРА, ВЕРНУВШИСЬ С НАШЕЙ ПРОГУЛКИ,  МЫ С УДОВОЛЬСТВИЕМ ДРУЖНО ПИЛИ ЧАЙ С ДАРАМИ ОСЕНИ, ДЕЛИЛИСЬ ВПЕЧАТЛЕНИЯМИ   И РЕШАЛИ: «КУДА БЫ НАМ ЕЩЁ ОТПРАВИТЬСЯ  ВМЕСТЕ?!!» 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ВЕЧЕРОВ ВЗАИМОДЕЙСТВИЯ ДЕТЕЙ, РОДИТЕЛЕЙ  И ПЕДАГОГОВ В РАМКАХ ПРОЕКТА  «ВРЕМЕНА ГОДА»  </dc:title>
  <dc:creator>lena</dc:creator>
  <cp:lastModifiedBy>lena</cp:lastModifiedBy>
  <cp:revision>16</cp:revision>
  <dcterms:created xsi:type="dcterms:W3CDTF">2012-01-07T18:57:46Z</dcterms:created>
  <dcterms:modified xsi:type="dcterms:W3CDTF">2012-01-08T12:58:33Z</dcterms:modified>
</cp:coreProperties>
</file>