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gi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j04389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9219" y="0"/>
            <a:ext cx="1678781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j04389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1" y="0"/>
            <a:ext cx="1678781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j042515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664494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 descr="j043282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501" y="0"/>
            <a:ext cx="1678781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4572000"/>
            <a:ext cx="6858000" cy="4572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 rot="10800000">
            <a:off x="-7144" y="7907867"/>
            <a:ext cx="6865144" cy="1236133"/>
            <a:chOff x="-6" y="-10"/>
            <a:chExt cx="5766" cy="824"/>
          </a:xfrm>
        </p:grpSpPr>
        <p:sp>
          <p:nvSpPr>
            <p:cNvPr id="10" name="Freeform 17"/>
            <p:cNvSpPr>
              <a:spLocks/>
            </p:cNvSpPr>
            <p:nvPr userDrawn="1"/>
          </p:nvSpPr>
          <p:spPr bwMode="gray">
            <a:xfrm flipH="1">
              <a:off x="-6" y="-10"/>
              <a:ext cx="5766" cy="824"/>
            </a:xfrm>
            <a:custGeom>
              <a:avLst/>
              <a:gdLst/>
              <a:ahLst/>
              <a:cxnLst>
                <a:cxn ang="0">
                  <a:pos x="5778" y="640"/>
                </a:cxn>
                <a:cxn ang="0">
                  <a:pos x="2656" y="668"/>
                </a:cxn>
                <a:cxn ang="0">
                  <a:pos x="0" y="726"/>
                </a:cxn>
                <a:cxn ang="0">
                  <a:pos x="12" y="6"/>
                </a:cxn>
                <a:cxn ang="0">
                  <a:pos x="5778" y="0"/>
                </a:cxn>
                <a:cxn ang="0">
                  <a:pos x="5778" y="640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chemeClr val="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8"/>
            <p:cNvSpPr>
              <a:spLocks/>
            </p:cNvSpPr>
            <p:nvPr userDrawn="1"/>
          </p:nvSpPr>
          <p:spPr bwMode="hidden">
            <a:xfrm>
              <a:off x="1576" y="128"/>
              <a:ext cx="4176" cy="634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9"/>
            <p:cNvSpPr>
              <a:spLocks/>
            </p:cNvSpPr>
            <p:nvPr userDrawn="1"/>
          </p:nvSpPr>
          <p:spPr bwMode="hidden">
            <a:xfrm>
              <a:off x="3333" y="0"/>
              <a:ext cx="2428" cy="742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pic>
        <p:nvPicPr>
          <p:cNvPr id="13" name="Picture 27" descr="tree2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57900" y="7213600"/>
            <a:ext cx="6858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571500" y="4775201"/>
            <a:ext cx="5829300" cy="1960033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28700" y="7112000"/>
            <a:ext cx="4800600" cy="7112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4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1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1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8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3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 rot="10800000">
            <a:off x="-7144" y="7907867"/>
            <a:ext cx="6865144" cy="1236133"/>
            <a:chOff x="-6" y="-10"/>
            <a:chExt cx="5766" cy="824"/>
          </a:xfrm>
        </p:grpSpPr>
        <p:sp>
          <p:nvSpPr>
            <p:cNvPr id="2" name="Freeform 8"/>
            <p:cNvSpPr>
              <a:spLocks/>
            </p:cNvSpPr>
            <p:nvPr userDrawn="1"/>
          </p:nvSpPr>
          <p:spPr bwMode="gray">
            <a:xfrm flipH="1">
              <a:off x="-6" y="-10"/>
              <a:ext cx="5766" cy="824"/>
            </a:xfrm>
            <a:custGeom>
              <a:avLst/>
              <a:gdLst/>
              <a:ahLst/>
              <a:cxnLst>
                <a:cxn ang="0">
                  <a:pos x="5778" y="640"/>
                </a:cxn>
                <a:cxn ang="0">
                  <a:pos x="2656" y="668"/>
                </a:cxn>
                <a:cxn ang="0">
                  <a:pos x="0" y="726"/>
                </a:cxn>
                <a:cxn ang="0">
                  <a:pos x="12" y="6"/>
                </a:cxn>
                <a:cxn ang="0">
                  <a:pos x="5778" y="0"/>
                </a:cxn>
                <a:cxn ang="0">
                  <a:pos x="5778" y="640"/>
                </a:cxn>
              </a:cxnLst>
              <a:rect l="0" t="0" r="r" b="b"/>
              <a:pathLst>
                <a:path w="5778" h="1215">
                  <a:moveTo>
                    <a:pt x="5778" y="640"/>
                  </a:moveTo>
                  <a:cubicBezTo>
                    <a:pt x="4217" y="104"/>
                    <a:pt x="3024" y="562"/>
                    <a:pt x="2656" y="668"/>
                  </a:cubicBezTo>
                  <a:cubicBezTo>
                    <a:pt x="2288" y="774"/>
                    <a:pt x="1066" y="1215"/>
                    <a:pt x="0" y="726"/>
                  </a:cubicBezTo>
                  <a:cubicBezTo>
                    <a:pt x="0" y="726"/>
                    <a:pt x="12" y="292"/>
                    <a:pt x="12" y="6"/>
                  </a:cubicBezTo>
                  <a:cubicBezTo>
                    <a:pt x="2901" y="5"/>
                    <a:pt x="5778" y="0"/>
                    <a:pt x="5778" y="0"/>
                  </a:cubicBezTo>
                  <a:cubicBezTo>
                    <a:pt x="5778" y="227"/>
                    <a:pt x="5778" y="413"/>
                    <a:pt x="5778" y="640"/>
                  </a:cubicBezTo>
                  <a:close/>
                </a:path>
              </a:pathLst>
            </a:custGeom>
            <a:solidFill>
              <a:schemeClr val="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" name="Freeform 9"/>
            <p:cNvSpPr>
              <a:spLocks/>
            </p:cNvSpPr>
            <p:nvPr userDrawn="1"/>
          </p:nvSpPr>
          <p:spPr bwMode="hidden">
            <a:xfrm>
              <a:off x="1576" y="128"/>
              <a:ext cx="4176" cy="634"/>
            </a:xfrm>
            <a:custGeom>
              <a:avLst/>
              <a:gdLst/>
              <a:ahLst/>
              <a:cxnLst>
                <a:cxn ang="0">
                  <a:pos x="669" y="179"/>
                </a:cxn>
                <a:cxn ang="0">
                  <a:pos x="1538" y="422"/>
                </a:cxn>
                <a:cxn ang="0">
                  <a:pos x="4173" y="374"/>
                </a:cxn>
                <a:cxn ang="0">
                  <a:pos x="4173" y="306"/>
                </a:cxn>
                <a:cxn ang="0">
                  <a:pos x="2845" y="589"/>
                </a:cxn>
                <a:cxn ang="0">
                  <a:pos x="1165" y="85"/>
                </a:cxn>
                <a:cxn ang="0">
                  <a:pos x="0" y="77"/>
                </a:cxn>
                <a:cxn ang="0">
                  <a:pos x="669" y="179"/>
                </a:cxn>
              </a:cxnLst>
              <a:rect l="0" t="0" r="r" b="b"/>
              <a:pathLst>
                <a:path w="4173" h="936">
                  <a:moveTo>
                    <a:pt x="669" y="179"/>
                  </a:moveTo>
                  <a:cubicBezTo>
                    <a:pt x="1122" y="287"/>
                    <a:pt x="1351" y="360"/>
                    <a:pt x="1538" y="422"/>
                  </a:cubicBezTo>
                  <a:cubicBezTo>
                    <a:pt x="1725" y="484"/>
                    <a:pt x="3122" y="936"/>
                    <a:pt x="4173" y="374"/>
                  </a:cubicBezTo>
                  <a:cubicBezTo>
                    <a:pt x="4173" y="374"/>
                    <a:pt x="4173" y="387"/>
                    <a:pt x="4173" y="306"/>
                  </a:cubicBezTo>
                  <a:cubicBezTo>
                    <a:pt x="3957" y="435"/>
                    <a:pt x="3346" y="626"/>
                    <a:pt x="2845" y="589"/>
                  </a:cubicBezTo>
                  <a:cubicBezTo>
                    <a:pt x="2344" y="552"/>
                    <a:pt x="1639" y="170"/>
                    <a:pt x="1165" y="85"/>
                  </a:cubicBezTo>
                  <a:cubicBezTo>
                    <a:pt x="691" y="0"/>
                    <a:pt x="261" y="21"/>
                    <a:pt x="0" y="77"/>
                  </a:cubicBezTo>
                  <a:cubicBezTo>
                    <a:pt x="2" y="84"/>
                    <a:pt x="261" y="92"/>
                    <a:pt x="669" y="17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50000"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0"/>
            <p:cNvSpPr>
              <a:spLocks/>
            </p:cNvSpPr>
            <p:nvPr userDrawn="1"/>
          </p:nvSpPr>
          <p:spPr bwMode="hidden">
            <a:xfrm>
              <a:off x="3333" y="0"/>
              <a:ext cx="2428" cy="742"/>
            </a:xfrm>
            <a:custGeom>
              <a:avLst/>
              <a:gdLst/>
              <a:ahLst/>
              <a:cxnLst>
                <a:cxn ang="0">
                  <a:pos x="2426" y="1"/>
                </a:cxn>
                <a:cxn ang="0">
                  <a:pos x="2426" y="464"/>
                </a:cxn>
                <a:cxn ang="0">
                  <a:pos x="0" y="0"/>
                </a:cxn>
                <a:cxn ang="0">
                  <a:pos x="2426" y="1"/>
                </a:cxn>
              </a:cxnLst>
              <a:rect l="0" t="0" r="r" b="b"/>
              <a:pathLst>
                <a:path w="2426" h="1095">
                  <a:moveTo>
                    <a:pt x="2426" y="1"/>
                  </a:moveTo>
                  <a:cubicBezTo>
                    <a:pt x="2426" y="232"/>
                    <a:pt x="2426" y="464"/>
                    <a:pt x="2426" y="464"/>
                  </a:cubicBezTo>
                  <a:cubicBezTo>
                    <a:pt x="1216" y="1095"/>
                    <a:pt x="584" y="162"/>
                    <a:pt x="0" y="0"/>
                  </a:cubicBezTo>
                  <a:cubicBezTo>
                    <a:pt x="0" y="0"/>
                    <a:pt x="1213" y="0"/>
                    <a:pt x="2426" y="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tx2">
                    <a:alpha val="0"/>
                  </a:schemeClr>
                </a:gs>
                <a:gs pos="100000">
                  <a:schemeClr val="tx2">
                    <a:alpha val="70000"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6858000" cy="1219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1028" name="Picture 12" descr="leaf 1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99201"/>
            <a:ext cx="620316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13" descr="j0437824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4165600"/>
            <a:ext cx="685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6" descr="j025087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203201"/>
            <a:ext cx="1028700" cy="117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0" y="2032000"/>
            <a:ext cx="685800" cy="1219200"/>
            <a:chOff x="1824" y="1440"/>
            <a:chExt cx="696" cy="672"/>
          </a:xfrm>
        </p:grpSpPr>
        <p:sp>
          <p:nvSpPr>
            <p:cNvPr id="1041" name="Freeform 17"/>
            <p:cNvSpPr>
              <a:spLocks/>
            </p:cNvSpPr>
            <p:nvPr userDrawn="1"/>
          </p:nvSpPr>
          <p:spPr bwMode="auto">
            <a:xfrm>
              <a:off x="1872" y="1440"/>
              <a:ext cx="624" cy="67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480" y="336"/>
                </a:cxn>
                <a:cxn ang="0">
                  <a:pos x="432" y="336"/>
                </a:cxn>
                <a:cxn ang="0">
                  <a:pos x="720" y="624"/>
                </a:cxn>
                <a:cxn ang="0">
                  <a:pos x="768" y="645"/>
                </a:cxn>
                <a:cxn ang="0">
                  <a:pos x="761" y="706"/>
                </a:cxn>
                <a:cxn ang="0">
                  <a:pos x="713" y="693"/>
                </a:cxn>
                <a:cxn ang="0">
                  <a:pos x="672" y="624"/>
                </a:cxn>
                <a:cxn ang="0">
                  <a:pos x="528" y="480"/>
                </a:cxn>
                <a:cxn ang="0">
                  <a:pos x="528" y="528"/>
                </a:cxn>
                <a:cxn ang="0">
                  <a:pos x="480" y="480"/>
                </a:cxn>
                <a:cxn ang="0">
                  <a:pos x="384" y="336"/>
                </a:cxn>
                <a:cxn ang="0">
                  <a:pos x="0" y="0"/>
                </a:cxn>
              </a:cxnLst>
              <a:rect l="0" t="0" r="r" b="b"/>
              <a:pathLst>
                <a:path w="777" h="714">
                  <a:moveTo>
                    <a:pt x="48" y="0"/>
                  </a:moveTo>
                  <a:lnTo>
                    <a:pt x="480" y="336"/>
                  </a:lnTo>
                  <a:lnTo>
                    <a:pt x="432" y="336"/>
                  </a:lnTo>
                  <a:lnTo>
                    <a:pt x="720" y="624"/>
                  </a:lnTo>
                  <a:cubicBezTo>
                    <a:pt x="776" y="676"/>
                    <a:pt x="761" y="631"/>
                    <a:pt x="768" y="645"/>
                  </a:cubicBezTo>
                  <a:cubicBezTo>
                    <a:pt x="776" y="653"/>
                    <a:pt x="777" y="698"/>
                    <a:pt x="761" y="706"/>
                  </a:cubicBezTo>
                  <a:cubicBezTo>
                    <a:pt x="745" y="714"/>
                    <a:pt x="729" y="701"/>
                    <a:pt x="713" y="693"/>
                  </a:cubicBezTo>
                  <a:cubicBezTo>
                    <a:pt x="697" y="685"/>
                    <a:pt x="696" y="656"/>
                    <a:pt x="672" y="624"/>
                  </a:cubicBezTo>
                  <a:lnTo>
                    <a:pt x="528" y="480"/>
                  </a:lnTo>
                  <a:lnTo>
                    <a:pt x="528" y="528"/>
                  </a:lnTo>
                  <a:lnTo>
                    <a:pt x="480" y="480"/>
                  </a:lnTo>
                  <a:lnTo>
                    <a:pt x="384" y="336"/>
                  </a:lnTo>
                  <a:lnTo>
                    <a:pt x="0" y="0"/>
                  </a:lnTo>
                </a:path>
              </a:pathLst>
            </a:custGeom>
            <a:solidFill>
              <a:srgbClr val="663300"/>
            </a:solidFill>
            <a:ln w="9525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038" name="Picture 15" descr="forget-me-not02"/>
            <p:cNvPicPr>
              <a:picLocks noChangeAspect="1" noChangeArrowheads="1"/>
            </p:cNvPicPr>
            <p:nvPr userDrawn="1"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1824" y="1488"/>
              <a:ext cx="696" cy="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32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184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3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5B106E36-FD25-4E2D-B0AA-010F637433A0}" type="datetimeFigureOut">
              <a:rPr lang="ru-RU" smtClean="0"/>
              <a:pPr/>
              <a:t>09.01.2012</a:t>
            </a:fld>
            <a:endParaRPr lang="ru-RU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967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967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84" y="285720"/>
            <a:ext cx="5500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Сочинение</a:t>
            </a:r>
          </a:p>
          <a:p>
            <a:pPr algn="ctr"/>
            <a:r>
              <a:rPr lang="ru-RU" dirty="0" smtClean="0"/>
              <a:t>«Мы в ответе за тех, кого приручили»</a:t>
            </a:r>
            <a:endParaRPr lang="ru-RU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7170553" cy="849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Сидит собака под забором,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Страдая от сердечных мук,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Но не страдает от позора Его,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когда-то, бывший друг.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Из всех домашних животных только собака стала настоящим другом человека.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Причина этого - в происхождении собак. Собаки произошли от волков, которые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живут стаями. Все члены стаи обязаны подчиняться вожаку, неповиновение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строго наказывается.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 Когда щенок появляется в доме, он примыкает «к стае» членов семьи и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подчиняется только тому, кого признает вожаком. Такое повиновение вожаку,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перенятое от волков, позволило собаке стать самым надежным домашним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животным человека.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Собака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верный помощник человека с древних времен. Она первой пришла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нему из лесной чащи и приняла его покровительство. Первобытный человек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жил в пещерах и постоянно боялся за свою жизнь. Он прислушивался к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каждому шороху и незнакомому звуку: не подкрадывается ли зверь, враг?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А собака слышит то, чего не слышит человек, чувствует запахи, недоступные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человеческому обонянию. Особенно она чутка ночью: ведь в прошлом собака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была ночным хищником.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Понадобились тысячелетия, прежде чем хищник забыл дикие привычки и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 верным другом человека. Человек приручил собаку сторожить дом,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лаем подавать сигнал тревоги, помогать на охоте: отыскивать дичь, приносить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ее хозяину, охранять.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Повсюду, где живет человек, рядом с ним - собака. Верный друг. И на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человека,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взявшего животное, ложится большая ответственность.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Почему же появляются бездомные животные? К сожалению, человек не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всегда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достойно ведет себя по отношению к домашним животным, вчерашним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своим друзьям. Люди безответственно относятся к своим домашним питомцам.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Бездомные животные. Их создали мы, люди. Каждое выброшенное на улицу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животное - это чьё-то предательство. Посмотрите в их глаза!!! Они кричат о 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помощи: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 много. Мы везде. И Мы Ваши. И даже тогда, когда Вы стыдливо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или равнодушно отводите глаза, Вы замечаете Нас. Мы живём для Вас и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выживаем среди Вас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0"/>
            <a:ext cx="6729022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Надо помнить об этом и не давать в обиду тех, кто не может защититься сам.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Давайте жить в гармонии с теми, кто нас окружает, а не выбрасывать их на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улицу. Поэтому я призываю людей к ответственности за тех, кто был ими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приручен. Не выгоняйте их, пожалуйста, на улицу. Будьте как Маленький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принц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человек с маленькой планеты с большим горячим сердцем. Да,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Маленький принц не зря повторял слова Лиса, чтобы их лучше запомнить: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"...ты навсегда в ответе за всех, кого приручил". Слова эти и вправду стоит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запомнить. Запомнить сердцем. Ведь в этом и заключается секрет, который </a:t>
            </a:r>
          </a:p>
          <a:p>
            <a:pPr marL="0" marR="0" lvl="0" indent="539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 дарит на прощание Маленькому принцу: "Зорко одно лишь сердце".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Свое сочинение я хочу закончить стихотворением.</a:t>
            </a: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Глаза покинутой собаки мне снятся ночью... Как тут быть?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Ее обидеть может каждый и даже попросту убить.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Для комнатных нужна порода, а для дворовых - злобный нрав.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Ее обидела природа, достоинств этих ей не дав.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Хозяева прогнали прочь, и я не в силах ей помочь!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 вот настойчиво и глупо я всех прошу, забыв покой: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Плесните ей немного супу! Погладьте ласковой рукой!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Хоть на часок пустите в сени! Пускай погреется она!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Она поймет, она оценит, до смерти будет вам верна!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О, одиночества огромность и невозможность потерять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Собачью вечную готовность любить, служить и доверять!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Пусть человек добрее будет! Не прихоть это не пустяк.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Внимательней вглядитесь, люди, в глаза покинутых собак!</a:t>
            </a:r>
          </a:p>
          <a:p>
            <a:pPr marL="0" marR="0" lvl="0" indent="539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Курочкина Надежда,</a:t>
            </a: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учащаяся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pPr marL="0" marR="0" lvl="0" indent="5397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МОУ «Осетровская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ООШ»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539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ремена года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Времена года</Template>
  <TotalTime>17</TotalTime>
  <Words>662</Words>
  <PresentationFormat>Экран (4:3)</PresentationFormat>
  <Paragraphs>75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Времена года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4</cp:revision>
  <dcterms:modified xsi:type="dcterms:W3CDTF">2012-01-09T15:26:57Z</dcterms:modified>
</cp:coreProperties>
</file>