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71" r:id="rId4"/>
    <p:sldId id="272" r:id="rId5"/>
    <p:sldId id="274" r:id="rId6"/>
    <p:sldId id="276" r:id="rId7"/>
    <p:sldId id="278" r:id="rId8"/>
    <p:sldId id="277" r:id="rId9"/>
    <p:sldId id="279" r:id="rId10"/>
    <p:sldId id="280" r:id="rId11"/>
    <p:sldId id="275" r:id="rId12"/>
    <p:sldId id="281" r:id="rId13"/>
    <p:sldId id="256" r:id="rId14"/>
    <p:sldId id="282" r:id="rId15"/>
    <p:sldId id="284" r:id="rId16"/>
    <p:sldId id="263" r:id="rId17"/>
    <p:sldId id="285" r:id="rId18"/>
    <p:sldId id="286" r:id="rId19"/>
    <p:sldId id="287" r:id="rId20"/>
    <p:sldId id="288" r:id="rId21"/>
    <p:sldId id="289" r:id="rId22"/>
    <p:sldId id="290" r:id="rId23"/>
    <p:sldId id="26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DDD7"/>
    <a:srgbClr val="EEF7F8"/>
    <a:srgbClr val="3333CC"/>
    <a:srgbClr val="BFD9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03" autoAdjust="0"/>
    <p:restoredTop sz="94504" autoAdjust="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49F1E-5ADE-4A63-929E-35A75E5EE2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1899A-487D-4E3B-B2D4-3F92DDA19A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6438F-E41E-44F9-9B1C-E52199967F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D815E-57A7-4B5F-80C0-3D5E0DB383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B6ADF-A591-48B0-B424-69100448A7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1FA91-4A1C-48DE-966A-9C619F7618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F0F9-66A0-4A5C-B8F0-906F0FD8D2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CBC33-8B31-4860-9F77-0AF26DD157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DCFF9-53FD-4FE7-84BF-EA2E337C53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37DEE-A36B-4E7F-BAFD-C0F72E1EAF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A96D7-E45C-4E72-835D-335DFED283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78877A3-8F41-45C8-94AD-15E4D6A1258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v.dontr.ru/dontr_static_pages/ad/images/advert_index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v.dontr.ru/dontr_static_pages/ad/images/advert_index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v.dontr.ru/dontr_static_pages/ad/images/advert_index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cards.yandex.ru/card.xml?card_id=88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bitadunyasi.info.az/rd/picture/small/03.08.06-22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prs-gsm.ru/images/billionton/68-4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www.measurement.ru/gk/electro/images/Image569.gif" TargetMode="External"/><Relationship Id="rId7" Type="http://schemas.openxmlformats.org/officeDocument/2006/relationships/hyperlink" Target="http://ru.wikipedia.org/wiki/%D0%98%D0%B7%D0%BE%D0%B1%D1%80%D0%B0%D0%B6%D0%B5%D0%BD%D0%B8%D0%B5:Papinengine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ru.wikipedia.org/wiki/%D0%98%D0%B7%D0%BE%D0%B1%D1%80%D0%B0%D0%B6%D0%B5%D0%BD%D0%B8%D0%B5:Hw-watt.jpg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v.dontr.ru/dontr_static_pages/ad/images/advert_index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v.dontr.ru/dontr_static_pages/ad/images/advert_index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v.dontr.ru/dontr_static_pages/ad/images/advert_index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v.dontr.ru/dontr_static_pages/ad/images/advert_index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v.dontr.ru/dontr_static_pages/ad/images/advert_index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3" name="Picture 5" descr="Природа - Го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5832475" y="908050"/>
            <a:ext cx="33115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Наш мир многообразен.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Нас окружает множество объектов.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ChangeArrowheads="1"/>
          </p:cNvSpPr>
          <p:nvPr/>
        </p:nvSpPr>
        <p:spPr bwMode="auto">
          <a:xfrm>
            <a:off x="3635375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19" name="WordArt 3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Информация</a:t>
            </a:r>
          </a:p>
        </p:txBody>
      </p:sp>
      <p:pic>
        <p:nvPicPr>
          <p:cNvPr id="137220" name="Picture 4" descr="Картинка 25 из 26668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81075"/>
            <a:ext cx="1798638" cy="2447925"/>
          </a:xfrm>
          <a:prstGeom prst="rect">
            <a:avLst/>
          </a:prstGeom>
          <a:noFill/>
        </p:spPr>
      </p:pic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2627313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22" name="Rectangle 6"/>
          <p:cNvSpPr>
            <a:spLocks noChangeArrowheads="1"/>
          </p:cNvSpPr>
          <p:nvPr/>
        </p:nvSpPr>
        <p:spPr bwMode="auto">
          <a:xfrm>
            <a:off x="3132138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3635375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24" name="Rectangle 8"/>
          <p:cNvSpPr>
            <a:spLocks noChangeArrowheads="1"/>
          </p:cNvSpPr>
          <p:nvPr/>
        </p:nvSpPr>
        <p:spPr bwMode="auto">
          <a:xfrm>
            <a:off x="4140200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25" name="Rectangle 9"/>
          <p:cNvSpPr>
            <a:spLocks noChangeArrowheads="1"/>
          </p:cNvSpPr>
          <p:nvPr/>
        </p:nvSpPr>
        <p:spPr bwMode="auto">
          <a:xfrm>
            <a:off x="4643438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37226" name="Rectangle 10"/>
          <p:cNvSpPr>
            <a:spLocks noChangeArrowheads="1"/>
          </p:cNvSpPr>
          <p:nvPr/>
        </p:nvSpPr>
        <p:spPr bwMode="auto">
          <a:xfrm>
            <a:off x="5148263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27" name="Rectangle 11"/>
          <p:cNvSpPr>
            <a:spLocks noChangeArrowheads="1"/>
          </p:cNvSpPr>
          <p:nvPr/>
        </p:nvSpPr>
        <p:spPr bwMode="auto">
          <a:xfrm>
            <a:off x="5651500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28" name="Rectangle 12"/>
          <p:cNvSpPr>
            <a:spLocks noChangeArrowheads="1"/>
          </p:cNvSpPr>
          <p:nvPr/>
        </p:nvSpPr>
        <p:spPr bwMode="auto">
          <a:xfrm>
            <a:off x="6156325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29" name="Rectangle 13"/>
          <p:cNvSpPr>
            <a:spLocks noChangeArrowheads="1"/>
          </p:cNvSpPr>
          <p:nvPr/>
        </p:nvSpPr>
        <p:spPr bwMode="auto">
          <a:xfrm>
            <a:off x="6659563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30" name="Rectangle 14"/>
          <p:cNvSpPr>
            <a:spLocks noChangeArrowheads="1"/>
          </p:cNvSpPr>
          <p:nvPr/>
        </p:nvSpPr>
        <p:spPr bwMode="auto">
          <a:xfrm>
            <a:off x="7164388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31" name="Rectangle 15"/>
          <p:cNvSpPr>
            <a:spLocks noChangeArrowheads="1"/>
          </p:cNvSpPr>
          <p:nvPr/>
        </p:nvSpPr>
        <p:spPr bwMode="auto">
          <a:xfrm>
            <a:off x="2627313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32" name="Rectangle 16"/>
          <p:cNvSpPr>
            <a:spLocks noChangeArrowheads="1"/>
          </p:cNvSpPr>
          <p:nvPr/>
        </p:nvSpPr>
        <p:spPr bwMode="auto">
          <a:xfrm>
            <a:off x="3132138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33" name="Rectangle 17"/>
          <p:cNvSpPr>
            <a:spLocks noChangeArrowheads="1"/>
          </p:cNvSpPr>
          <p:nvPr/>
        </p:nvSpPr>
        <p:spPr bwMode="auto">
          <a:xfrm>
            <a:off x="3635375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34" name="Rectangle 18"/>
          <p:cNvSpPr>
            <a:spLocks noChangeArrowheads="1"/>
          </p:cNvSpPr>
          <p:nvPr/>
        </p:nvSpPr>
        <p:spPr bwMode="auto">
          <a:xfrm>
            <a:off x="4140200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37235" name="Rectangle 19"/>
          <p:cNvSpPr>
            <a:spLocks noChangeArrowheads="1"/>
          </p:cNvSpPr>
          <p:nvPr/>
        </p:nvSpPr>
        <p:spPr bwMode="auto">
          <a:xfrm>
            <a:off x="4643438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36" name="Rectangle 20"/>
          <p:cNvSpPr>
            <a:spLocks noChangeArrowheads="1"/>
          </p:cNvSpPr>
          <p:nvPr/>
        </p:nvSpPr>
        <p:spPr bwMode="auto">
          <a:xfrm>
            <a:off x="5148263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37" name="Rectangle 21"/>
          <p:cNvSpPr>
            <a:spLocks noChangeArrowheads="1"/>
          </p:cNvSpPr>
          <p:nvPr/>
        </p:nvSpPr>
        <p:spPr bwMode="auto">
          <a:xfrm>
            <a:off x="5651500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38" name="Rectangle 22"/>
          <p:cNvSpPr>
            <a:spLocks noChangeArrowheads="1"/>
          </p:cNvSpPr>
          <p:nvPr/>
        </p:nvSpPr>
        <p:spPr bwMode="auto">
          <a:xfrm>
            <a:off x="6156325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39" name="Rectangle 23"/>
          <p:cNvSpPr>
            <a:spLocks noChangeArrowheads="1"/>
          </p:cNvSpPr>
          <p:nvPr/>
        </p:nvSpPr>
        <p:spPr bwMode="auto">
          <a:xfrm>
            <a:off x="6659563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40" name="Rectangle 24"/>
          <p:cNvSpPr>
            <a:spLocks noChangeArrowheads="1"/>
          </p:cNvSpPr>
          <p:nvPr/>
        </p:nvSpPr>
        <p:spPr bwMode="auto">
          <a:xfrm>
            <a:off x="7164388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41" name="Rectangle 25"/>
          <p:cNvSpPr>
            <a:spLocks noChangeArrowheads="1"/>
          </p:cNvSpPr>
          <p:nvPr/>
        </p:nvSpPr>
        <p:spPr bwMode="auto">
          <a:xfrm>
            <a:off x="2627313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37242" name="Rectangle 26"/>
          <p:cNvSpPr>
            <a:spLocks noChangeArrowheads="1"/>
          </p:cNvSpPr>
          <p:nvPr/>
        </p:nvSpPr>
        <p:spPr bwMode="auto">
          <a:xfrm>
            <a:off x="3132138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43" name="Rectangle 27"/>
          <p:cNvSpPr>
            <a:spLocks noChangeArrowheads="1"/>
          </p:cNvSpPr>
          <p:nvPr/>
        </p:nvSpPr>
        <p:spPr bwMode="auto">
          <a:xfrm>
            <a:off x="3635375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37244" name="Rectangle 28"/>
          <p:cNvSpPr>
            <a:spLocks noChangeArrowheads="1"/>
          </p:cNvSpPr>
          <p:nvPr/>
        </p:nvSpPr>
        <p:spPr bwMode="auto">
          <a:xfrm>
            <a:off x="4140200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45" name="Rectangle 29"/>
          <p:cNvSpPr>
            <a:spLocks noChangeArrowheads="1"/>
          </p:cNvSpPr>
          <p:nvPr/>
        </p:nvSpPr>
        <p:spPr bwMode="auto">
          <a:xfrm>
            <a:off x="4643438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46" name="Rectangle 30"/>
          <p:cNvSpPr>
            <a:spLocks noChangeArrowheads="1"/>
          </p:cNvSpPr>
          <p:nvPr/>
        </p:nvSpPr>
        <p:spPr bwMode="auto">
          <a:xfrm>
            <a:off x="5148263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47" name="Rectangle 31"/>
          <p:cNvSpPr>
            <a:spLocks noChangeArrowheads="1"/>
          </p:cNvSpPr>
          <p:nvPr/>
        </p:nvSpPr>
        <p:spPr bwMode="auto">
          <a:xfrm>
            <a:off x="5651500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48" name="Rectangle 32"/>
          <p:cNvSpPr>
            <a:spLocks noChangeArrowheads="1"/>
          </p:cNvSpPr>
          <p:nvPr/>
        </p:nvSpPr>
        <p:spPr bwMode="auto">
          <a:xfrm>
            <a:off x="6156325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49" name="Rectangle 33"/>
          <p:cNvSpPr>
            <a:spLocks noChangeArrowheads="1"/>
          </p:cNvSpPr>
          <p:nvPr/>
        </p:nvSpPr>
        <p:spPr bwMode="auto">
          <a:xfrm>
            <a:off x="6659563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50" name="Rectangle 34"/>
          <p:cNvSpPr>
            <a:spLocks noChangeArrowheads="1"/>
          </p:cNvSpPr>
          <p:nvPr/>
        </p:nvSpPr>
        <p:spPr bwMode="auto">
          <a:xfrm>
            <a:off x="7164388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7252" name="Rectangle 36"/>
          <p:cNvSpPr>
            <a:spLocks noChangeArrowheads="1"/>
          </p:cNvSpPr>
          <p:nvPr/>
        </p:nvSpPr>
        <p:spPr bwMode="auto">
          <a:xfrm>
            <a:off x="4643438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137253" name="Rectangle 37"/>
          <p:cNvSpPr>
            <a:spLocks noChangeArrowheads="1"/>
          </p:cNvSpPr>
          <p:nvPr/>
        </p:nvSpPr>
        <p:spPr bwMode="auto">
          <a:xfrm>
            <a:off x="5146675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137254" name="Rectangle 38"/>
          <p:cNvSpPr>
            <a:spLocks noChangeArrowheads="1"/>
          </p:cNvSpPr>
          <p:nvPr/>
        </p:nvSpPr>
        <p:spPr bwMode="auto">
          <a:xfrm>
            <a:off x="5651500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Й</a:t>
            </a:r>
          </a:p>
        </p:txBody>
      </p:sp>
      <p:sp>
        <p:nvSpPr>
          <p:cNvPr id="137255" name="Rectangle 39"/>
          <p:cNvSpPr>
            <a:spLocks noChangeArrowheads="1"/>
          </p:cNvSpPr>
          <p:nvPr/>
        </p:nvSpPr>
        <p:spPr bwMode="auto">
          <a:xfrm>
            <a:off x="6156325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</a:t>
            </a:r>
          </a:p>
        </p:txBody>
      </p:sp>
      <p:sp>
        <p:nvSpPr>
          <p:cNvPr id="137256" name="Rectangle 40"/>
          <p:cNvSpPr>
            <a:spLocks noChangeArrowheads="1"/>
          </p:cNvSpPr>
          <p:nvPr/>
        </p:nvSpPr>
        <p:spPr bwMode="auto">
          <a:xfrm>
            <a:off x="6659563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37257" name="Rectangle 41"/>
          <p:cNvSpPr>
            <a:spLocks noChangeArrowheads="1"/>
          </p:cNvSpPr>
          <p:nvPr/>
        </p:nvSpPr>
        <p:spPr bwMode="auto">
          <a:xfrm>
            <a:off x="7164388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137258" name="Rectangle 42"/>
          <p:cNvSpPr>
            <a:spLocks noChangeArrowheads="1"/>
          </p:cNvSpPr>
          <p:nvPr/>
        </p:nvSpPr>
        <p:spPr bwMode="auto">
          <a:xfrm>
            <a:off x="4140200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Д</a:t>
            </a:r>
          </a:p>
        </p:txBody>
      </p:sp>
      <p:sp>
        <p:nvSpPr>
          <p:cNvPr id="137259" name="Rectangle 43"/>
          <p:cNvSpPr>
            <a:spLocks noChangeArrowheads="1"/>
          </p:cNvSpPr>
          <p:nvPr/>
        </p:nvSpPr>
        <p:spPr bwMode="auto">
          <a:xfrm>
            <a:off x="4643438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37260" name="Rectangle 44"/>
          <p:cNvSpPr>
            <a:spLocks noChangeArrowheads="1"/>
          </p:cNvSpPr>
          <p:nvPr/>
        </p:nvSpPr>
        <p:spPr bwMode="auto">
          <a:xfrm>
            <a:off x="5148263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</a:t>
            </a:r>
          </a:p>
        </p:txBody>
      </p:sp>
      <p:sp>
        <p:nvSpPr>
          <p:cNvPr id="137261" name="Rectangle 45"/>
          <p:cNvSpPr>
            <a:spLocks noChangeArrowheads="1"/>
          </p:cNvSpPr>
          <p:nvPr/>
        </p:nvSpPr>
        <p:spPr bwMode="auto">
          <a:xfrm>
            <a:off x="5651500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</a:t>
            </a:r>
          </a:p>
        </p:txBody>
      </p:sp>
      <p:sp>
        <p:nvSpPr>
          <p:cNvPr id="137262" name="Rectangle 46"/>
          <p:cNvSpPr>
            <a:spLocks noChangeArrowheads="1"/>
          </p:cNvSpPr>
          <p:nvPr/>
        </p:nvSpPr>
        <p:spPr bwMode="auto">
          <a:xfrm>
            <a:off x="6156325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137263" name="Rectangle 47"/>
          <p:cNvSpPr>
            <a:spLocks noChangeArrowheads="1"/>
          </p:cNvSpPr>
          <p:nvPr/>
        </p:nvSpPr>
        <p:spPr bwMode="auto">
          <a:xfrm>
            <a:off x="6659563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137264" name="Rectangle 48"/>
          <p:cNvSpPr>
            <a:spLocks noChangeArrowheads="1"/>
          </p:cNvSpPr>
          <p:nvPr/>
        </p:nvSpPr>
        <p:spPr bwMode="auto">
          <a:xfrm>
            <a:off x="7164388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Й</a:t>
            </a:r>
          </a:p>
        </p:txBody>
      </p:sp>
      <p:sp>
        <p:nvSpPr>
          <p:cNvPr id="137265" name="Rectangle 49"/>
          <p:cNvSpPr>
            <a:spLocks noChangeArrowheads="1"/>
          </p:cNvSpPr>
          <p:nvPr/>
        </p:nvSpPr>
        <p:spPr bwMode="auto">
          <a:xfrm>
            <a:off x="2627313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</a:t>
            </a:r>
          </a:p>
        </p:txBody>
      </p:sp>
      <p:sp>
        <p:nvSpPr>
          <p:cNvPr id="137266" name="Rectangle 50"/>
          <p:cNvSpPr>
            <a:spLocks noChangeArrowheads="1"/>
          </p:cNvSpPr>
          <p:nvPr/>
        </p:nvSpPr>
        <p:spPr bwMode="auto">
          <a:xfrm>
            <a:off x="3132138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Р</a:t>
            </a:r>
          </a:p>
        </p:txBody>
      </p:sp>
      <p:sp>
        <p:nvSpPr>
          <p:cNvPr id="137267" name="Rectangle 51"/>
          <p:cNvSpPr>
            <a:spLocks noChangeArrowheads="1"/>
          </p:cNvSpPr>
          <p:nvPr/>
        </p:nvSpPr>
        <p:spPr bwMode="auto">
          <a:xfrm>
            <a:off x="4140200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137268" name="Rectangle 52"/>
          <p:cNvSpPr>
            <a:spLocks noChangeArrowheads="1"/>
          </p:cNvSpPr>
          <p:nvPr/>
        </p:nvSpPr>
        <p:spPr bwMode="auto">
          <a:xfrm>
            <a:off x="4643438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137269" name="Rectangle 53"/>
          <p:cNvSpPr>
            <a:spLocks noChangeArrowheads="1"/>
          </p:cNvSpPr>
          <p:nvPr/>
        </p:nvSpPr>
        <p:spPr bwMode="auto">
          <a:xfrm>
            <a:off x="5148263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137270" name="Rectangle 54"/>
          <p:cNvSpPr>
            <a:spLocks noChangeArrowheads="1"/>
          </p:cNvSpPr>
          <p:nvPr/>
        </p:nvSpPr>
        <p:spPr bwMode="auto">
          <a:xfrm>
            <a:off x="5651500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Р</a:t>
            </a:r>
          </a:p>
        </p:txBody>
      </p:sp>
      <p:sp>
        <p:nvSpPr>
          <p:cNvPr id="137271" name="Rectangle 55"/>
          <p:cNvSpPr>
            <a:spLocks noChangeArrowheads="1"/>
          </p:cNvSpPr>
          <p:nvPr/>
        </p:nvSpPr>
        <p:spPr bwMode="auto">
          <a:xfrm>
            <a:off x="4643438" y="1844675"/>
            <a:ext cx="504825" cy="504825"/>
          </a:xfrm>
          <a:prstGeom prst="rect">
            <a:avLst/>
          </a:prstGeom>
          <a:solidFill>
            <a:srgbClr val="F5DDD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137272" name="Rectangle 56"/>
          <p:cNvSpPr>
            <a:spLocks noChangeArrowheads="1"/>
          </p:cNvSpPr>
          <p:nvPr/>
        </p:nvSpPr>
        <p:spPr bwMode="auto">
          <a:xfrm>
            <a:off x="4643438" y="2347913"/>
            <a:ext cx="504825" cy="504825"/>
          </a:xfrm>
          <a:prstGeom prst="rect">
            <a:avLst/>
          </a:prstGeom>
          <a:solidFill>
            <a:srgbClr val="F5DDD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37273" name="Rectangle 57"/>
          <p:cNvSpPr>
            <a:spLocks noChangeArrowheads="1"/>
          </p:cNvSpPr>
          <p:nvPr/>
        </p:nvSpPr>
        <p:spPr bwMode="auto">
          <a:xfrm>
            <a:off x="4643438" y="2852738"/>
            <a:ext cx="504825" cy="504825"/>
          </a:xfrm>
          <a:prstGeom prst="rect">
            <a:avLst/>
          </a:prstGeom>
          <a:solidFill>
            <a:srgbClr val="F5DDD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137274" name="Text Box 58"/>
          <p:cNvSpPr txBox="1">
            <a:spLocks noChangeArrowheads="1"/>
          </p:cNvSpPr>
          <p:nvPr/>
        </p:nvSpPr>
        <p:spPr bwMode="auto">
          <a:xfrm>
            <a:off x="2700338" y="4005263"/>
            <a:ext cx="3384550" cy="1006475"/>
          </a:xfrm>
          <a:prstGeom prst="rect">
            <a:avLst/>
          </a:prstGeom>
          <a:solidFill>
            <a:srgbClr val="EEF7F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3333CC"/>
                </a:solidFill>
              </a:rPr>
              <a:t>Бит </a:t>
            </a:r>
            <a:r>
              <a:rPr lang="ru-RU"/>
              <a:t>наименьшая единица измерения, которую ввёл </a:t>
            </a:r>
            <a:r>
              <a:rPr lang="ru-RU" i="1"/>
              <a:t>Клод Шеннон</a:t>
            </a:r>
          </a:p>
        </p:txBody>
      </p:sp>
      <p:pic>
        <p:nvPicPr>
          <p:cNvPr id="137275" name="Picture 59" descr="027_0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076700"/>
            <a:ext cx="1919287" cy="1944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71" grpId="0" animBg="1"/>
      <p:bldP spid="137272" grpId="0" animBg="1"/>
      <p:bldP spid="137273" grpId="0" animBg="1"/>
      <p:bldP spid="13727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WordArt 2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Информация</a:t>
            </a:r>
          </a:p>
        </p:txBody>
      </p:sp>
      <p:pic>
        <p:nvPicPr>
          <p:cNvPr id="132100" name="Picture 4" descr="Картинка 25 из 26668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81075"/>
            <a:ext cx="1798638" cy="2447925"/>
          </a:xfrm>
          <a:prstGeom prst="rect">
            <a:avLst/>
          </a:prstGeom>
          <a:noFill/>
        </p:spPr>
      </p:pic>
      <p:sp>
        <p:nvSpPr>
          <p:cNvPr id="132102" name="Text Box 6"/>
          <p:cNvSpPr txBox="1">
            <a:spLocks noChangeArrowheads="1"/>
          </p:cNvSpPr>
          <p:nvPr/>
        </p:nvSpPr>
        <p:spPr bwMode="auto">
          <a:xfrm>
            <a:off x="2555875" y="1341438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Единицы измерения:</a:t>
            </a:r>
          </a:p>
        </p:txBody>
      </p:sp>
      <p:sp>
        <p:nvSpPr>
          <p:cNvPr id="132103" name="Text Box 7"/>
          <p:cNvSpPr txBox="1">
            <a:spLocks noChangeArrowheads="1"/>
          </p:cNvSpPr>
          <p:nvPr/>
        </p:nvSpPr>
        <p:spPr bwMode="auto">
          <a:xfrm>
            <a:off x="2555875" y="1916113"/>
            <a:ext cx="2808288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бит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байт 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Кбайт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Мбайт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Гбайт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2" grpId="0"/>
      <p:bldP spid="132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WordArt 2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Информация</a:t>
            </a:r>
          </a:p>
        </p:txBody>
      </p:sp>
      <p:pic>
        <p:nvPicPr>
          <p:cNvPr id="138243" name="Picture 3" descr="Картинка 25 из 26668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81075"/>
            <a:ext cx="1798638" cy="2447925"/>
          </a:xfrm>
          <a:prstGeom prst="rect">
            <a:avLst/>
          </a:prstGeom>
          <a:noFill/>
        </p:spPr>
      </p:pic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2555875" y="1916113"/>
            <a:ext cx="5761038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spcBef>
                <a:spcPct val="15000"/>
              </a:spcBef>
            </a:pPr>
            <a:r>
              <a:rPr lang="ru-RU" sz="2400"/>
              <a:t>Оказывается: </a:t>
            </a:r>
            <a:r>
              <a:rPr lang="ru-RU" sz="2400" b="1" u="sng"/>
              <a:t>1 байт = 8 битов.</a:t>
            </a:r>
            <a:endParaRPr lang="ru-RU" sz="2400" b="1"/>
          </a:p>
          <a:p>
            <a:pPr marL="342900" indent="-342900">
              <a:lnSpc>
                <a:spcPct val="130000"/>
              </a:lnSpc>
              <a:spcBef>
                <a:spcPct val="15000"/>
              </a:spcBef>
            </a:pPr>
            <a:endParaRPr lang="ru-RU" sz="2400" b="1"/>
          </a:p>
          <a:p>
            <a:pPr marL="342900" indent="-342900">
              <a:lnSpc>
                <a:spcPct val="130000"/>
              </a:lnSpc>
              <a:spcBef>
                <a:spcPct val="15000"/>
              </a:spcBef>
            </a:pPr>
            <a:r>
              <a:rPr lang="ru-RU" sz="2400"/>
              <a:t>1 Кбайт (один килобайт) = 1024 байт;</a:t>
            </a:r>
          </a:p>
          <a:p>
            <a:pPr marL="342900" indent="-342900">
              <a:lnSpc>
                <a:spcPct val="130000"/>
              </a:lnSpc>
              <a:spcBef>
                <a:spcPct val="15000"/>
              </a:spcBef>
            </a:pPr>
            <a:r>
              <a:rPr lang="ru-RU" sz="2400"/>
              <a:t>1 Мбайт (один мегабайт) = 1024 Кбайт;</a:t>
            </a:r>
          </a:p>
          <a:p>
            <a:pPr marL="342900" indent="-342900">
              <a:lnSpc>
                <a:spcPct val="130000"/>
              </a:lnSpc>
              <a:spcBef>
                <a:spcPct val="15000"/>
              </a:spcBef>
            </a:pPr>
            <a:r>
              <a:rPr lang="ru-RU" sz="2400"/>
              <a:t>1 Гбайт (один гигабайт) = 1024 Мбайт.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698500"/>
            <a:ext cx="7019925" cy="5580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8" name="WordArt 4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Информация</a:t>
            </a:r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2555875" y="1773238"/>
            <a:ext cx="4319588" cy="488950"/>
          </a:xfrm>
          <a:prstGeom prst="rect">
            <a:avLst/>
          </a:prstGeom>
          <a:solidFill>
            <a:srgbClr val="EEF7F8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spcBef>
                <a:spcPct val="15000"/>
              </a:spcBef>
            </a:pPr>
            <a:r>
              <a:rPr lang="ru-RU" sz="2000" b="1"/>
              <a:t>5 бит</a:t>
            </a:r>
            <a:r>
              <a:rPr lang="ru-RU" sz="2000"/>
              <a:t> – буква в клетке кроссворда.</a:t>
            </a:r>
          </a:p>
        </p:txBody>
      </p:sp>
      <p:sp>
        <p:nvSpPr>
          <p:cNvPr id="139270" name="Rectangle 6"/>
          <p:cNvSpPr>
            <a:spLocks noChangeArrowheads="1"/>
          </p:cNvSpPr>
          <p:nvPr/>
        </p:nvSpPr>
        <p:spPr bwMode="auto">
          <a:xfrm>
            <a:off x="1692275" y="1773238"/>
            <a:ext cx="504825" cy="504825"/>
          </a:xfrm>
          <a:prstGeom prst="rect">
            <a:avLst/>
          </a:prstGeom>
          <a:solidFill>
            <a:srgbClr val="F5DDD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139272" name="Rectangle 8"/>
          <p:cNvSpPr>
            <a:spLocks noChangeArrowheads="1"/>
          </p:cNvSpPr>
          <p:nvPr/>
        </p:nvSpPr>
        <p:spPr bwMode="auto">
          <a:xfrm>
            <a:off x="2627313" y="3141663"/>
            <a:ext cx="4176712" cy="885825"/>
          </a:xfrm>
          <a:prstGeom prst="rect">
            <a:avLst/>
          </a:prstGeom>
          <a:solidFill>
            <a:srgbClr val="EEF7F8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spcBef>
                <a:spcPct val="15000"/>
              </a:spcBef>
            </a:pPr>
            <a:r>
              <a:rPr lang="ru-RU" sz="2000" b="1"/>
              <a:t>1 байт</a:t>
            </a:r>
            <a:r>
              <a:rPr lang="ru-RU" sz="2000"/>
              <a:t> – символ, введенный с клавиатуры.</a:t>
            </a:r>
          </a:p>
        </p:txBody>
      </p:sp>
      <p:pic>
        <p:nvPicPr>
          <p:cNvPr id="139276" name="Picture 12" descr="Обои для компьюте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852738"/>
            <a:ext cx="1979613" cy="1482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WordArt 2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Информация</a:t>
            </a:r>
          </a:p>
        </p:txBody>
      </p:sp>
      <p:sp>
        <p:nvSpPr>
          <p:cNvPr id="141320" name="Rectangle 8"/>
          <p:cNvSpPr>
            <a:spLocks noChangeArrowheads="1"/>
          </p:cNvSpPr>
          <p:nvPr/>
        </p:nvSpPr>
        <p:spPr bwMode="auto">
          <a:xfrm>
            <a:off x="2411413" y="2133600"/>
            <a:ext cx="5187950" cy="885825"/>
          </a:xfrm>
          <a:prstGeom prst="rect">
            <a:avLst/>
          </a:prstGeom>
          <a:solidFill>
            <a:srgbClr val="EEF7F8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spcBef>
                <a:spcPct val="15000"/>
              </a:spcBef>
            </a:pPr>
            <a:r>
              <a:rPr lang="ru-RU" sz="2000" b="1"/>
              <a:t>100 Кбайт</a:t>
            </a:r>
            <a:r>
              <a:rPr lang="ru-RU" sz="2000"/>
              <a:t> – фотография в низком разрешении</a:t>
            </a:r>
          </a:p>
        </p:txBody>
      </p:sp>
      <p:sp>
        <p:nvSpPr>
          <p:cNvPr id="141321" name="Rectangle 9"/>
          <p:cNvSpPr>
            <a:spLocks noChangeArrowheads="1"/>
          </p:cNvSpPr>
          <p:nvPr/>
        </p:nvSpPr>
        <p:spPr bwMode="auto">
          <a:xfrm>
            <a:off x="2411413" y="3644900"/>
            <a:ext cx="5135562" cy="885825"/>
          </a:xfrm>
          <a:prstGeom prst="rect">
            <a:avLst/>
          </a:prstGeom>
          <a:solidFill>
            <a:srgbClr val="EEF7F8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spcBef>
                <a:spcPct val="15000"/>
              </a:spcBef>
            </a:pPr>
            <a:r>
              <a:rPr lang="ru-RU" sz="2000" b="1"/>
              <a:t>1 Мбайт</a:t>
            </a:r>
            <a:r>
              <a:rPr lang="ru-RU" sz="2000"/>
              <a:t> – небольшая художественная книга.</a:t>
            </a:r>
          </a:p>
        </p:txBody>
      </p:sp>
      <p:pic>
        <p:nvPicPr>
          <p:cNvPr id="141324" name="Picture 12" descr=" 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628775"/>
            <a:ext cx="1582738" cy="1582738"/>
          </a:xfrm>
          <a:prstGeom prst="rect">
            <a:avLst/>
          </a:prstGeom>
          <a:noFill/>
        </p:spPr>
      </p:pic>
      <p:pic>
        <p:nvPicPr>
          <p:cNvPr id="141327" name="Picture 15" descr="i?id=29696343&amp;tov=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3573463"/>
            <a:ext cx="1584325" cy="119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2627313" y="2205038"/>
            <a:ext cx="5545137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В недавнем исследовании аналитики компании IDC попытались оценить общий объем цифровой информации, </a:t>
            </a:r>
            <a:r>
              <a:rPr lang="ru-RU" i="1"/>
              <a:t>генерируемой в мире ежедневно</a:t>
            </a:r>
            <a:r>
              <a:rPr lang="ru-RU"/>
              <a:t>, и пришли к выводу, что в прошлом году был создан </a:t>
            </a:r>
            <a:r>
              <a:rPr lang="ru-RU" b="1"/>
              <a:t>161 экзабайт</a:t>
            </a:r>
            <a:r>
              <a:rPr lang="ru-RU"/>
              <a:t> (</a:t>
            </a:r>
            <a:r>
              <a:rPr lang="ru-RU" i="1"/>
              <a:t>161 миллиард гигабайтов</a:t>
            </a:r>
            <a:r>
              <a:rPr lang="ru-RU"/>
              <a:t>) разнообразных данных - цифровых фотографий, видео, электронных писем, интернет-пейджинговых сообщений, звонков посредством IP-телефонии и т.д. </a:t>
            </a:r>
          </a:p>
        </p:txBody>
      </p:sp>
      <p:pic>
        <p:nvPicPr>
          <p:cNvPr id="118797" name="Picture 13" descr="i?id=23237820&amp;tov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260350"/>
            <a:ext cx="2016125" cy="966788"/>
          </a:xfrm>
          <a:prstGeom prst="rect">
            <a:avLst/>
          </a:prstGeom>
          <a:noFill/>
        </p:spPr>
      </p:pic>
      <p:pic>
        <p:nvPicPr>
          <p:cNvPr id="118800" name="Picture 16" descr="Картинка 45 из 14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2349500"/>
            <a:ext cx="2087563" cy="167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3708400" y="981075"/>
            <a:ext cx="2665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Перевод в биты:</a:t>
            </a:r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3708400" y="1628775"/>
            <a:ext cx="331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12 байт = 12 * 8 = 96 (бит)</a:t>
            </a: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3708400" y="2349500"/>
            <a:ext cx="3311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2 Кб = 2 * 1024 * 8  = 16384 (бит)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2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3708400" y="981075"/>
            <a:ext cx="2665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Перевод в биты:</a:t>
            </a:r>
          </a:p>
        </p:txBody>
      </p:sp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3708400" y="1628775"/>
            <a:ext cx="331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12 байт = 12 * 8 = 96 (бит)</a:t>
            </a: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3708400" y="2276475"/>
            <a:ext cx="1008063" cy="431800"/>
          </a:xfrm>
          <a:prstGeom prst="rect">
            <a:avLst/>
          </a:prstGeom>
          <a:solidFill>
            <a:srgbClr val="EEF7F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круп. ед</a:t>
            </a:r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5219700" y="2276475"/>
            <a:ext cx="1008063" cy="431800"/>
          </a:xfrm>
          <a:prstGeom prst="rect">
            <a:avLst/>
          </a:prstGeom>
          <a:solidFill>
            <a:srgbClr val="EEF7F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мел. ед</a:t>
            </a:r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4716463" y="2492375"/>
            <a:ext cx="503237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368" name="Rectangle 8"/>
          <p:cNvSpPr>
            <a:spLocks noChangeArrowheads="1"/>
          </p:cNvSpPr>
          <p:nvPr/>
        </p:nvSpPr>
        <p:spPr bwMode="auto">
          <a:xfrm>
            <a:off x="6516688" y="2376488"/>
            <a:ext cx="576262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4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4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5" grpId="0" animBg="1"/>
      <p:bldP spid="143366" grpId="0" animBg="1"/>
      <p:bldP spid="143367" grpId="0" animBg="1"/>
      <p:bldP spid="14336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Text Box 2"/>
          <p:cNvSpPr txBox="1">
            <a:spLocks noChangeArrowheads="1"/>
          </p:cNvSpPr>
          <p:nvPr/>
        </p:nvSpPr>
        <p:spPr bwMode="auto">
          <a:xfrm>
            <a:off x="3708400" y="981075"/>
            <a:ext cx="2665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Перевод в байты:</a:t>
            </a:r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3708400" y="1628775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24 бита = 24 : 8 = 3 (байта)</a:t>
            </a:r>
          </a:p>
        </p:txBody>
      </p:sp>
      <p:sp>
        <p:nvSpPr>
          <p:cNvPr id="144389" name="Rectangle 5"/>
          <p:cNvSpPr>
            <a:spLocks noChangeArrowheads="1"/>
          </p:cNvSpPr>
          <p:nvPr/>
        </p:nvSpPr>
        <p:spPr bwMode="auto">
          <a:xfrm>
            <a:off x="3708400" y="2276475"/>
            <a:ext cx="1008063" cy="431800"/>
          </a:xfrm>
          <a:prstGeom prst="rect">
            <a:avLst/>
          </a:prstGeom>
          <a:solidFill>
            <a:srgbClr val="EEF7F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мел. ед</a:t>
            </a:r>
          </a:p>
        </p:txBody>
      </p:sp>
      <p:sp>
        <p:nvSpPr>
          <p:cNvPr id="144390" name="Rectangle 6"/>
          <p:cNvSpPr>
            <a:spLocks noChangeArrowheads="1"/>
          </p:cNvSpPr>
          <p:nvPr/>
        </p:nvSpPr>
        <p:spPr bwMode="auto">
          <a:xfrm>
            <a:off x="5219700" y="2276475"/>
            <a:ext cx="1008063" cy="431800"/>
          </a:xfrm>
          <a:prstGeom prst="rect">
            <a:avLst/>
          </a:prstGeom>
          <a:solidFill>
            <a:srgbClr val="EEF7F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круп. ед</a:t>
            </a:r>
          </a:p>
        </p:txBody>
      </p:sp>
      <p:sp>
        <p:nvSpPr>
          <p:cNvPr id="144391" name="Line 7"/>
          <p:cNvSpPr>
            <a:spLocks noChangeShapeType="1"/>
          </p:cNvSpPr>
          <p:nvPr/>
        </p:nvSpPr>
        <p:spPr bwMode="auto">
          <a:xfrm>
            <a:off x="4716463" y="2492375"/>
            <a:ext cx="503237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4392" name="Rectangle 8"/>
          <p:cNvSpPr>
            <a:spLocks noChangeArrowheads="1"/>
          </p:cNvSpPr>
          <p:nvPr/>
        </p:nvSpPr>
        <p:spPr bwMode="auto">
          <a:xfrm>
            <a:off x="6516688" y="2243138"/>
            <a:ext cx="576262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144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9" grpId="0" animBg="1"/>
      <p:bldP spid="144390" grpId="0" animBg="1"/>
      <p:bldP spid="144391" grpId="0" animBg="1"/>
      <p:bldP spid="14439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Oval 4"/>
          <p:cNvSpPr>
            <a:spLocks noChangeArrowheads="1"/>
          </p:cNvSpPr>
          <p:nvPr/>
        </p:nvSpPr>
        <p:spPr bwMode="auto">
          <a:xfrm>
            <a:off x="0" y="2852738"/>
            <a:ext cx="2124075" cy="863600"/>
          </a:xfrm>
          <a:prstGeom prst="ellipse">
            <a:avLst/>
          </a:prstGeom>
          <a:gradFill rotWithShape="1">
            <a:gsLst>
              <a:gs pos="0">
                <a:srgbClr val="BFD9EF"/>
              </a:gs>
              <a:gs pos="50000">
                <a:schemeClr val="bg1"/>
              </a:gs>
              <a:gs pos="100000">
                <a:srgbClr val="BFD9EF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Eras Medium ITC" pitchFamily="34" charset="0"/>
              </a:rPr>
              <a:t>Объект</a:t>
            </a:r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3563938" y="1844675"/>
            <a:ext cx="2808287" cy="720725"/>
          </a:xfrm>
          <a:prstGeom prst="rect">
            <a:avLst/>
          </a:prstGeom>
          <a:gradFill rotWithShape="1">
            <a:gsLst>
              <a:gs pos="0">
                <a:srgbClr val="BFD9EF"/>
              </a:gs>
              <a:gs pos="50000">
                <a:schemeClr val="bg1"/>
              </a:gs>
              <a:gs pos="100000">
                <a:srgbClr val="BFD9EF"/>
              </a:gs>
            </a:gsLst>
            <a:lin ang="5400000" scaled="1"/>
          </a:gra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Eras Medium ITC" pitchFamily="34" charset="0"/>
              </a:rPr>
              <a:t>Вещество</a:t>
            </a:r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3563938" y="2852738"/>
            <a:ext cx="2808287" cy="720725"/>
          </a:xfrm>
          <a:prstGeom prst="rect">
            <a:avLst/>
          </a:prstGeom>
          <a:gradFill rotWithShape="1">
            <a:gsLst>
              <a:gs pos="0">
                <a:srgbClr val="BFD9EF"/>
              </a:gs>
              <a:gs pos="50000">
                <a:schemeClr val="bg1"/>
              </a:gs>
              <a:gs pos="100000">
                <a:srgbClr val="BFD9EF"/>
              </a:gs>
            </a:gsLst>
            <a:lin ang="5400000" scaled="1"/>
          </a:gra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Eras Medium ITC" pitchFamily="34" charset="0"/>
              </a:rPr>
              <a:t>Энергия</a:t>
            </a:r>
          </a:p>
        </p:txBody>
      </p:sp>
      <p:sp>
        <p:nvSpPr>
          <p:cNvPr id="125959" name="Rectangle 7"/>
          <p:cNvSpPr>
            <a:spLocks noChangeArrowheads="1"/>
          </p:cNvSpPr>
          <p:nvPr/>
        </p:nvSpPr>
        <p:spPr bwMode="auto">
          <a:xfrm>
            <a:off x="3563938" y="3860800"/>
            <a:ext cx="2808287" cy="720725"/>
          </a:xfrm>
          <a:prstGeom prst="rect">
            <a:avLst/>
          </a:prstGeom>
          <a:gradFill rotWithShape="1">
            <a:gsLst>
              <a:gs pos="0">
                <a:srgbClr val="BFD9EF"/>
              </a:gs>
              <a:gs pos="50000">
                <a:schemeClr val="bg1"/>
              </a:gs>
              <a:gs pos="100000">
                <a:srgbClr val="BFD9EF"/>
              </a:gs>
            </a:gsLst>
            <a:lin ang="5400000" scaled="1"/>
          </a:gra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Eras Medium ITC" pitchFamily="34" charset="0"/>
              </a:rPr>
              <a:t>Информация</a:t>
            </a:r>
          </a:p>
        </p:txBody>
      </p:sp>
      <p:grpSp>
        <p:nvGrpSpPr>
          <p:cNvPr id="125966" name="Group 14"/>
          <p:cNvGrpSpPr>
            <a:grpSpLocks/>
          </p:cNvGrpSpPr>
          <p:nvPr/>
        </p:nvGrpSpPr>
        <p:grpSpPr bwMode="auto">
          <a:xfrm>
            <a:off x="2339975" y="2133600"/>
            <a:ext cx="1223963" cy="2159000"/>
            <a:chOff x="1474" y="1344"/>
            <a:chExt cx="771" cy="1360"/>
          </a:xfrm>
        </p:grpSpPr>
        <p:sp>
          <p:nvSpPr>
            <p:cNvPr id="125961" name="Line 9"/>
            <p:cNvSpPr>
              <a:spLocks noChangeShapeType="1"/>
            </p:cNvSpPr>
            <p:nvPr/>
          </p:nvSpPr>
          <p:spPr bwMode="auto">
            <a:xfrm>
              <a:off x="1474" y="2024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5962" name="Line 10"/>
            <p:cNvSpPr>
              <a:spLocks noChangeShapeType="1"/>
            </p:cNvSpPr>
            <p:nvPr/>
          </p:nvSpPr>
          <p:spPr bwMode="auto">
            <a:xfrm>
              <a:off x="1746" y="1344"/>
              <a:ext cx="0" cy="13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5963" name="Line 11"/>
            <p:cNvSpPr>
              <a:spLocks noChangeShapeType="1"/>
            </p:cNvSpPr>
            <p:nvPr/>
          </p:nvSpPr>
          <p:spPr bwMode="auto">
            <a:xfrm>
              <a:off x="1746" y="1344"/>
              <a:ext cx="49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5964" name="Line 12"/>
            <p:cNvSpPr>
              <a:spLocks noChangeShapeType="1"/>
            </p:cNvSpPr>
            <p:nvPr/>
          </p:nvSpPr>
          <p:spPr bwMode="auto">
            <a:xfrm>
              <a:off x="1746" y="2024"/>
              <a:ext cx="49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5965" name="Line 13"/>
            <p:cNvSpPr>
              <a:spLocks noChangeShapeType="1"/>
            </p:cNvSpPr>
            <p:nvPr/>
          </p:nvSpPr>
          <p:spPr bwMode="auto">
            <a:xfrm>
              <a:off x="1746" y="2704"/>
              <a:ext cx="49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25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7" grpId="0" animBg="1"/>
      <p:bldP spid="125958" grpId="0" animBg="1"/>
      <p:bldP spid="12595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2484438" y="1773238"/>
            <a:ext cx="4752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Найдите информационный объем слова </a:t>
            </a:r>
            <a:r>
              <a:rPr lang="ru-RU" sz="2400" b="1"/>
              <a:t>ИНФОРМАТИКА</a:t>
            </a:r>
            <a:r>
              <a:rPr lang="ru-RU" sz="2400"/>
              <a:t>.</a:t>
            </a:r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7092950" y="187325"/>
            <a:ext cx="1449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Задание</a:t>
            </a:r>
          </a:p>
        </p:txBody>
      </p:sp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2484438" y="3068638"/>
            <a:ext cx="532923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ИНФОРМАТИКА – 11 символов, следовательно, это сообщение несет в себе информационный объем равен:</a:t>
            </a:r>
          </a:p>
          <a:p>
            <a:r>
              <a:rPr lang="ru-RU" b="1"/>
              <a:t>11*1 = 11 байтов </a:t>
            </a:r>
          </a:p>
          <a:p>
            <a:r>
              <a:rPr lang="ru-RU"/>
              <a:t>или </a:t>
            </a:r>
          </a:p>
          <a:p>
            <a:r>
              <a:rPr lang="ru-RU" b="1"/>
              <a:t>11*1*8= 88 битов</a:t>
            </a:r>
            <a:r>
              <a:rPr lang="ru-RU"/>
              <a:t>.</a:t>
            </a:r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539750" y="2997200"/>
            <a:ext cx="1522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Решение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2339975" y="1341438"/>
            <a:ext cx="54006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Сколько школьных учебников емкостью </a:t>
            </a:r>
            <a:r>
              <a:rPr lang="ru-RU" sz="2000" b="1"/>
              <a:t>350 Кбайт</a:t>
            </a:r>
            <a:r>
              <a:rPr lang="ru-RU" sz="2400"/>
              <a:t> можно разместить на трехдюймовой дискете, если объем трехдюймовой дискеты – </a:t>
            </a:r>
            <a:r>
              <a:rPr lang="ru-RU" sz="2000" b="1"/>
              <a:t>1,44 Мбайт</a:t>
            </a:r>
          </a:p>
        </p:txBody>
      </p:sp>
      <p:sp>
        <p:nvSpPr>
          <p:cNvPr id="146435" name="Rectangle 3"/>
          <p:cNvSpPr>
            <a:spLocks noChangeArrowheads="1"/>
          </p:cNvSpPr>
          <p:nvPr/>
        </p:nvSpPr>
        <p:spPr bwMode="auto">
          <a:xfrm>
            <a:off x="7092950" y="187325"/>
            <a:ext cx="1449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Задание</a:t>
            </a:r>
          </a:p>
        </p:txBody>
      </p:sp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2484438" y="3573463"/>
            <a:ext cx="53292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ru-RU" sz="2000"/>
              <a:t>1Мбайт=1024 Кбайт</a:t>
            </a:r>
          </a:p>
          <a:p>
            <a:pPr>
              <a:spcBef>
                <a:spcPct val="10000"/>
              </a:spcBef>
            </a:pPr>
            <a:r>
              <a:rPr lang="ru-RU" sz="2000"/>
              <a:t>1,44Мбайт = 1,44*1024 = 1474,56 Кбайт</a:t>
            </a:r>
          </a:p>
          <a:p>
            <a:pPr>
              <a:spcBef>
                <a:spcPct val="10000"/>
              </a:spcBef>
            </a:pPr>
            <a:r>
              <a:rPr lang="ru-RU" sz="2000"/>
              <a:t>1474,56 Кбайт / 350 Кбайт = </a:t>
            </a:r>
            <a:r>
              <a:rPr lang="ru-RU" sz="2000" b="1"/>
              <a:t>4 учебника</a:t>
            </a:r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539750" y="3500438"/>
            <a:ext cx="1522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Решение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Rectangle 4"/>
          <p:cNvSpPr>
            <a:spLocks noChangeArrowheads="1"/>
          </p:cNvSpPr>
          <p:nvPr/>
        </p:nvSpPr>
        <p:spPr bwMode="auto">
          <a:xfrm>
            <a:off x="2987675" y="260350"/>
            <a:ext cx="5756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Объём информационных носителей</a:t>
            </a:r>
          </a:p>
        </p:txBody>
      </p:sp>
      <p:graphicFrame>
        <p:nvGraphicFramePr>
          <p:cNvPr id="147497" name="Group 41"/>
          <p:cNvGraphicFramePr>
            <a:graphicFrameLocks noGrp="1"/>
          </p:cNvGraphicFramePr>
          <p:nvPr/>
        </p:nvGraphicFramePr>
        <p:xfrm>
          <a:off x="179388" y="1412875"/>
          <a:ext cx="5688012" cy="4032251"/>
        </p:xfrm>
        <a:graphic>
          <a:graphicData uri="http://schemas.openxmlformats.org/drawingml/2006/table">
            <a:tbl>
              <a:tblPr/>
              <a:tblGrid>
                <a:gridCol w="2844800"/>
                <a:gridCol w="2843212"/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Носитель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Объём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3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3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7488" name="Picture 32" descr="Картинка 37 из 511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1989138"/>
            <a:ext cx="1296988" cy="1092200"/>
          </a:xfrm>
          <a:prstGeom prst="rect">
            <a:avLst/>
          </a:prstGeom>
          <a:noFill/>
        </p:spPr>
      </p:pic>
      <p:pic>
        <p:nvPicPr>
          <p:cNvPr id="147493" name="Picture 37" descr="i?id=20719341&amp;tov=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3168650"/>
            <a:ext cx="1219200" cy="1028700"/>
          </a:xfrm>
          <a:prstGeom prst="rect">
            <a:avLst/>
          </a:prstGeom>
          <a:noFill/>
        </p:spPr>
      </p:pic>
      <p:pic>
        <p:nvPicPr>
          <p:cNvPr id="147496" name="Picture 40" descr="i?id=15005042&amp;tov=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6F7FB"/>
              </a:clrFrom>
              <a:clrTo>
                <a:srgbClr val="F6F7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4292600"/>
            <a:ext cx="1028700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9" name="Picture 5" descr="wallpapers_8963_1024x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2411413" y="2205038"/>
            <a:ext cx="6121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35000"/>
              </a:spcBef>
              <a:buFontTx/>
              <a:buAutoNum type="arabicPeriod"/>
            </a:pPr>
            <a:r>
              <a:rPr lang="ru-RU" sz="2000"/>
              <a:t>Какова основная единица измерения информации? </a:t>
            </a:r>
          </a:p>
          <a:p>
            <a:pPr marL="342900" indent="-342900">
              <a:spcBef>
                <a:spcPct val="35000"/>
              </a:spcBef>
              <a:buFontTx/>
              <a:buAutoNum type="arabicPeriod"/>
            </a:pPr>
            <a:r>
              <a:rPr lang="ru-RU" sz="2000"/>
              <a:t>Сколько байт содержит 1 Кб информации? </a:t>
            </a:r>
          </a:p>
          <a:p>
            <a:pPr marL="342900" indent="-342900">
              <a:spcBef>
                <a:spcPct val="35000"/>
              </a:spcBef>
              <a:buFontTx/>
              <a:buAutoNum type="arabicPeriod"/>
            </a:pPr>
            <a:r>
              <a:rPr lang="ru-RU" sz="2000"/>
              <a:t>Как подсчитать количество информации, передаваемое в символьном сообщении? </a:t>
            </a:r>
          </a:p>
        </p:txBody>
      </p:sp>
      <p:sp>
        <p:nvSpPr>
          <p:cNvPr id="123911" name="Rectangle 7"/>
          <p:cNvSpPr>
            <a:spLocks noChangeArrowheads="1"/>
          </p:cNvSpPr>
          <p:nvPr/>
        </p:nvSpPr>
        <p:spPr bwMode="auto">
          <a:xfrm>
            <a:off x="3822700" y="352425"/>
            <a:ext cx="340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Вопросы для самоконтроля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3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3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23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WordArt 4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Вещество</a:t>
            </a:r>
          </a:p>
        </p:txBody>
      </p:sp>
      <p:pic>
        <p:nvPicPr>
          <p:cNvPr id="126981" name="Picture 5" descr="Рисунок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908050"/>
            <a:ext cx="2089150" cy="1290638"/>
          </a:xfrm>
          <a:prstGeom prst="rect">
            <a:avLst/>
          </a:prstGeom>
          <a:noFill/>
        </p:spPr>
      </p:pic>
      <p:pic>
        <p:nvPicPr>
          <p:cNvPr id="126986" name="Picture 10" descr="imag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E14D"/>
              </a:clrFrom>
              <a:clrTo>
                <a:srgbClr val="F9E14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2636838"/>
            <a:ext cx="1524000" cy="1905000"/>
          </a:xfrm>
          <a:prstGeom prst="rect">
            <a:avLst/>
          </a:prstGeom>
          <a:noFill/>
        </p:spPr>
      </p:pic>
      <p:sp>
        <p:nvSpPr>
          <p:cNvPr id="126987" name="Text Box 11"/>
          <p:cNvSpPr txBox="1">
            <a:spLocks noChangeArrowheads="1"/>
          </p:cNvSpPr>
          <p:nvPr/>
        </p:nvSpPr>
        <p:spPr bwMode="auto">
          <a:xfrm>
            <a:off x="4498975" y="2276475"/>
            <a:ext cx="4645025" cy="1006475"/>
          </a:xfrm>
          <a:prstGeom prst="rect">
            <a:avLst/>
          </a:prstGeom>
          <a:solidFill>
            <a:srgbClr val="EEF7F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3333CC"/>
                </a:solidFill>
              </a:rPr>
              <a:t>Грамм</a:t>
            </a:r>
            <a:r>
              <a:rPr lang="ru-RU"/>
              <a:t> — изначально определялся как масса 1 см³ воды при температуре 4 °C и давлении в 1 атмосферу. </a:t>
            </a:r>
          </a:p>
        </p:txBody>
      </p:sp>
      <p:sp>
        <p:nvSpPr>
          <p:cNvPr id="126988" name="Text Box 12"/>
          <p:cNvSpPr txBox="1">
            <a:spLocks noChangeArrowheads="1"/>
          </p:cNvSpPr>
          <p:nvPr/>
        </p:nvSpPr>
        <p:spPr bwMode="auto">
          <a:xfrm>
            <a:off x="2555875" y="1341438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Единицы измерения:</a:t>
            </a:r>
          </a:p>
        </p:txBody>
      </p:sp>
      <p:sp>
        <p:nvSpPr>
          <p:cNvPr id="126989" name="Text Box 13"/>
          <p:cNvSpPr txBox="1">
            <a:spLocks noChangeArrowheads="1"/>
          </p:cNvSpPr>
          <p:nvPr/>
        </p:nvSpPr>
        <p:spPr bwMode="auto">
          <a:xfrm>
            <a:off x="2555875" y="1916113"/>
            <a:ext cx="2808288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Грамм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Килограмм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Тонна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Центнер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Карат (0,2 г)</a:t>
            </a:r>
          </a:p>
        </p:txBody>
      </p:sp>
      <p:sp>
        <p:nvSpPr>
          <p:cNvPr id="126990" name="Rectangle 14"/>
          <p:cNvSpPr>
            <a:spLocks noChangeArrowheads="1"/>
          </p:cNvSpPr>
          <p:nvPr/>
        </p:nvSpPr>
        <p:spPr bwMode="auto">
          <a:xfrm>
            <a:off x="2555875" y="4003675"/>
            <a:ext cx="4549775" cy="1006475"/>
          </a:xfrm>
          <a:prstGeom prst="rect">
            <a:avLst/>
          </a:prstGeom>
          <a:solidFill>
            <a:srgbClr val="EEF7F8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3333CC"/>
                </a:solidFill>
              </a:rPr>
              <a:t>Килограмм</a:t>
            </a:r>
            <a:r>
              <a:rPr lang="ru-RU"/>
              <a:t> определяется как масса</a:t>
            </a:r>
          </a:p>
          <a:p>
            <a:r>
              <a:rPr lang="ru-RU"/>
              <a:t> эталонного килограмма, хранящегося</a:t>
            </a:r>
          </a:p>
          <a:p>
            <a:r>
              <a:rPr lang="ru-RU"/>
              <a:t> в </a:t>
            </a:r>
            <a:r>
              <a:rPr lang="ru-RU" i="1"/>
              <a:t>Палате мер</a:t>
            </a:r>
            <a:r>
              <a:rPr lang="ru-RU"/>
              <a:t> и весов около </a:t>
            </a:r>
            <a:r>
              <a:rPr lang="ru-RU" i="1"/>
              <a:t>Парижа</a:t>
            </a:r>
            <a:r>
              <a:rPr lang="ru-RU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7" grpId="0" animBg="1"/>
      <p:bldP spid="126988" grpId="0"/>
      <p:bldP spid="126989" grpId="0"/>
      <p:bldP spid="12699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WordArt 2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Энергия</a:t>
            </a: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4427538" y="2636838"/>
            <a:ext cx="3095625" cy="2105025"/>
          </a:xfrm>
          <a:prstGeom prst="rect">
            <a:avLst/>
          </a:prstGeom>
          <a:solidFill>
            <a:srgbClr val="EEF7F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3333CC"/>
                </a:solidFill>
              </a:rPr>
              <a:t>Ватт </a:t>
            </a:r>
            <a:r>
              <a:rPr lang="ru-RU"/>
              <a:t>единица названа в честь шотландско-ирландского изобретателя-механика </a:t>
            </a:r>
            <a:r>
              <a:rPr lang="ru-RU" i="1"/>
              <a:t>Джеймса Уатта</a:t>
            </a:r>
            <a:r>
              <a:rPr lang="ru-RU"/>
              <a:t> (Ватта), создателя универсальной </a:t>
            </a:r>
            <a:r>
              <a:rPr lang="ru-RU" i="1"/>
              <a:t>паровой машины</a:t>
            </a:r>
            <a:r>
              <a:rPr lang="ru-RU"/>
              <a:t>.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2555875" y="1341438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Единицы измерения:</a:t>
            </a:r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2555875" y="1916113"/>
            <a:ext cx="2808288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Джо́уль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Кало́рия 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/>
              <a:t>Ватт </a:t>
            </a:r>
          </a:p>
        </p:txBody>
      </p:sp>
      <p:pic>
        <p:nvPicPr>
          <p:cNvPr id="129035" name="Picture 11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81075"/>
            <a:ext cx="1454150" cy="1800225"/>
          </a:xfrm>
          <a:prstGeom prst="rect">
            <a:avLst/>
          </a:prstGeom>
          <a:noFill/>
        </p:spPr>
      </p:pic>
      <p:pic>
        <p:nvPicPr>
          <p:cNvPr id="129038" name="Picture 14" descr="Картинка 4 из 1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3284538"/>
            <a:ext cx="2017712" cy="1947862"/>
          </a:xfrm>
          <a:prstGeom prst="rect">
            <a:avLst/>
          </a:prstGeom>
          <a:noFill/>
        </p:spPr>
      </p:pic>
      <p:pic>
        <p:nvPicPr>
          <p:cNvPr id="129040" name="Picture 16" descr="Джеймс Уатт">
            <a:hlinkClick r:id="rId5" tooltip="Джеймс Уатт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E4E4E4"/>
              </a:clrFrom>
              <a:clrTo>
                <a:srgbClr val="E4E4E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34288" y="2708275"/>
            <a:ext cx="1509712" cy="2089150"/>
          </a:xfrm>
          <a:prstGeom prst="rect">
            <a:avLst/>
          </a:prstGeom>
          <a:noFill/>
        </p:spPr>
      </p:pic>
      <p:pic>
        <p:nvPicPr>
          <p:cNvPr id="129042" name="Picture 18" descr="Первая паровая машина Папена. 1690">
            <a:hlinkClick r:id="rId7" tooltip="Первая паровая машина Папена. 1690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E0E0E0"/>
              </a:clrFrom>
              <a:clrTo>
                <a:srgbClr val="E0E0E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0" y="3933825"/>
            <a:ext cx="776288" cy="2030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 animBg="1"/>
      <p:bldP spid="129030" grpId="0"/>
      <p:bldP spid="1290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WordArt 2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Информация</a:t>
            </a: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2555875" y="1773238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Тема:</a:t>
            </a:r>
          </a:p>
        </p:txBody>
      </p:sp>
      <p:pic>
        <p:nvPicPr>
          <p:cNvPr id="131084" name="Picture 12" descr="Картинка 25 из 26668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81075"/>
            <a:ext cx="1798638" cy="2447925"/>
          </a:xfrm>
          <a:prstGeom prst="rect">
            <a:avLst/>
          </a:prstGeom>
          <a:noFill/>
        </p:spPr>
      </p:pic>
      <p:sp>
        <p:nvSpPr>
          <p:cNvPr id="131085" name="WordArt 13"/>
          <p:cNvSpPr>
            <a:spLocks noChangeArrowheads="1" noChangeShapeType="1" noTextEdit="1"/>
          </p:cNvSpPr>
          <p:nvPr/>
        </p:nvSpPr>
        <p:spPr bwMode="auto">
          <a:xfrm>
            <a:off x="2555875" y="2349500"/>
            <a:ext cx="62674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Единицы измерения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000"/>
                                        <p:tgtEl>
                                          <p:spTgt spid="13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/>
      <p:bldP spid="13108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WordArt 4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Информация</a:t>
            </a:r>
          </a:p>
        </p:txBody>
      </p:sp>
      <p:pic>
        <p:nvPicPr>
          <p:cNvPr id="133125" name="Picture 5" descr="Картинка 25 из 26668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81075"/>
            <a:ext cx="1798638" cy="2447925"/>
          </a:xfrm>
          <a:prstGeom prst="rect">
            <a:avLst/>
          </a:prstGeom>
          <a:noFill/>
        </p:spPr>
      </p:pic>
      <p:sp>
        <p:nvSpPr>
          <p:cNvPr id="133316" name="Rectangle 196"/>
          <p:cNvSpPr>
            <a:spLocks noChangeArrowheads="1"/>
          </p:cNvSpPr>
          <p:nvPr/>
        </p:nvSpPr>
        <p:spPr bwMode="auto">
          <a:xfrm>
            <a:off x="2627313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17" name="Rectangle 197"/>
          <p:cNvSpPr>
            <a:spLocks noChangeArrowheads="1"/>
          </p:cNvSpPr>
          <p:nvPr/>
        </p:nvSpPr>
        <p:spPr bwMode="auto">
          <a:xfrm>
            <a:off x="313213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18" name="Rectangle 198"/>
          <p:cNvSpPr>
            <a:spLocks noChangeArrowheads="1"/>
          </p:cNvSpPr>
          <p:nvPr/>
        </p:nvSpPr>
        <p:spPr bwMode="auto">
          <a:xfrm>
            <a:off x="3635375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19" name="Rectangle 199"/>
          <p:cNvSpPr>
            <a:spLocks noChangeArrowheads="1"/>
          </p:cNvSpPr>
          <p:nvPr/>
        </p:nvSpPr>
        <p:spPr bwMode="auto">
          <a:xfrm>
            <a:off x="4140200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20" name="Rectangle 200"/>
          <p:cNvSpPr>
            <a:spLocks noChangeArrowheads="1"/>
          </p:cNvSpPr>
          <p:nvPr/>
        </p:nvSpPr>
        <p:spPr bwMode="auto">
          <a:xfrm>
            <a:off x="464343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33321" name="Rectangle 201"/>
          <p:cNvSpPr>
            <a:spLocks noChangeArrowheads="1"/>
          </p:cNvSpPr>
          <p:nvPr/>
        </p:nvSpPr>
        <p:spPr bwMode="auto">
          <a:xfrm>
            <a:off x="5148263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22" name="Rectangle 202"/>
          <p:cNvSpPr>
            <a:spLocks noChangeArrowheads="1"/>
          </p:cNvSpPr>
          <p:nvPr/>
        </p:nvSpPr>
        <p:spPr bwMode="auto">
          <a:xfrm>
            <a:off x="5651500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23" name="Rectangle 203"/>
          <p:cNvSpPr>
            <a:spLocks noChangeArrowheads="1"/>
          </p:cNvSpPr>
          <p:nvPr/>
        </p:nvSpPr>
        <p:spPr bwMode="auto">
          <a:xfrm>
            <a:off x="6156325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24" name="Rectangle 204"/>
          <p:cNvSpPr>
            <a:spLocks noChangeArrowheads="1"/>
          </p:cNvSpPr>
          <p:nvPr/>
        </p:nvSpPr>
        <p:spPr bwMode="auto">
          <a:xfrm>
            <a:off x="6659563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25" name="Rectangle 205"/>
          <p:cNvSpPr>
            <a:spLocks noChangeArrowheads="1"/>
          </p:cNvSpPr>
          <p:nvPr/>
        </p:nvSpPr>
        <p:spPr bwMode="auto">
          <a:xfrm>
            <a:off x="716438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26" name="Rectangle 206"/>
          <p:cNvSpPr>
            <a:spLocks noChangeArrowheads="1"/>
          </p:cNvSpPr>
          <p:nvPr/>
        </p:nvSpPr>
        <p:spPr bwMode="auto">
          <a:xfrm>
            <a:off x="2627313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27" name="Rectangle 207"/>
          <p:cNvSpPr>
            <a:spLocks noChangeArrowheads="1"/>
          </p:cNvSpPr>
          <p:nvPr/>
        </p:nvSpPr>
        <p:spPr bwMode="auto">
          <a:xfrm>
            <a:off x="3132138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28" name="Rectangle 208"/>
          <p:cNvSpPr>
            <a:spLocks noChangeArrowheads="1"/>
          </p:cNvSpPr>
          <p:nvPr/>
        </p:nvSpPr>
        <p:spPr bwMode="auto">
          <a:xfrm>
            <a:off x="3635375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29" name="Rectangle 209"/>
          <p:cNvSpPr>
            <a:spLocks noChangeArrowheads="1"/>
          </p:cNvSpPr>
          <p:nvPr/>
        </p:nvSpPr>
        <p:spPr bwMode="auto">
          <a:xfrm>
            <a:off x="4140200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33330" name="Rectangle 210"/>
          <p:cNvSpPr>
            <a:spLocks noChangeArrowheads="1"/>
          </p:cNvSpPr>
          <p:nvPr/>
        </p:nvSpPr>
        <p:spPr bwMode="auto">
          <a:xfrm>
            <a:off x="4643438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31" name="Rectangle 211"/>
          <p:cNvSpPr>
            <a:spLocks noChangeArrowheads="1"/>
          </p:cNvSpPr>
          <p:nvPr/>
        </p:nvSpPr>
        <p:spPr bwMode="auto">
          <a:xfrm>
            <a:off x="5148263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32" name="Rectangle 212"/>
          <p:cNvSpPr>
            <a:spLocks noChangeArrowheads="1"/>
          </p:cNvSpPr>
          <p:nvPr/>
        </p:nvSpPr>
        <p:spPr bwMode="auto">
          <a:xfrm>
            <a:off x="5651500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33" name="Rectangle 213"/>
          <p:cNvSpPr>
            <a:spLocks noChangeArrowheads="1"/>
          </p:cNvSpPr>
          <p:nvPr/>
        </p:nvSpPr>
        <p:spPr bwMode="auto">
          <a:xfrm>
            <a:off x="6156325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34" name="Rectangle 214"/>
          <p:cNvSpPr>
            <a:spLocks noChangeArrowheads="1"/>
          </p:cNvSpPr>
          <p:nvPr/>
        </p:nvSpPr>
        <p:spPr bwMode="auto">
          <a:xfrm>
            <a:off x="6659563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35" name="Rectangle 215"/>
          <p:cNvSpPr>
            <a:spLocks noChangeArrowheads="1"/>
          </p:cNvSpPr>
          <p:nvPr/>
        </p:nvSpPr>
        <p:spPr bwMode="auto">
          <a:xfrm>
            <a:off x="7164388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36" name="Rectangle 216"/>
          <p:cNvSpPr>
            <a:spLocks noChangeArrowheads="1"/>
          </p:cNvSpPr>
          <p:nvPr/>
        </p:nvSpPr>
        <p:spPr bwMode="auto">
          <a:xfrm>
            <a:off x="2627313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33337" name="Rectangle 217"/>
          <p:cNvSpPr>
            <a:spLocks noChangeArrowheads="1"/>
          </p:cNvSpPr>
          <p:nvPr/>
        </p:nvSpPr>
        <p:spPr bwMode="auto">
          <a:xfrm>
            <a:off x="3132138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38" name="Rectangle 218"/>
          <p:cNvSpPr>
            <a:spLocks noChangeArrowheads="1"/>
          </p:cNvSpPr>
          <p:nvPr/>
        </p:nvSpPr>
        <p:spPr bwMode="auto">
          <a:xfrm>
            <a:off x="3635375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39" name="Rectangle 219"/>
          <p:cNvSpPr>
            <a:spLocks noChangeArrowheads="1"/>
          </p:cNvSpPr>
          <p:nvPr/>
        </p:nvSpPr>
        <p:spPr bwMode="auto">
          <a:xfrm>
            <a:off x="4140200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40" name="Rectangle 220"/>
          <p:cNvSpPr>
            <a:spLocks noChangeArrowheads="1"/>
          </p:cNvSpPr>
          <p:nvPr/>
        </p:nvSpPr>
        <p:spPr bwMode="auto">
          <a:xfrm>
            <a:off x="4643438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41" name="Rectangle 221"/>
          <p:cNvSpPr>
            <a:spLocks noChangeArrowheads="1"/>
          </p:cNvSpPr>
          <p:nvPr/>
        </p:nvSpPr>
        <p:spPr bwMode="auto">
          <a:xfrm>
            <a:off x="5148263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42" name="Rectangle 222"/>
          <p:cNvSpPr>
            <a:spLocks noChangeArrowheads="1"/>
          </p:cNvSpPr>
          <p:nvPr/>
        </p:nvSpPr>
        <p:spPr bwMode="auto">
          <a:xfrm>
            <a:off x="5651500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43" name="Rectangle 223"/>
          <p:cNvSpPr>
            <a:spLocks noChangeArrowheads="1"/>
          </p:cNvSpPr>
          <p:nvPr/>
        </p:nvSpPr>
        <p:spPr bwMode="auto">
          <a:xfrm>
            <a:off x="6156325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44" name="Rectangle 224"/>
          <p:cNvSpPr>
            <a:spLocks noChangeArrowheads="1"/>
          </p:cNvSpPr>
          <p:nvPr/>
        </p:nvSpPr>
        <p:spPr bwMode="auto">
          <a:xfrm>
            <a:off x="6659563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45" name="Rectangle 225"/>
          <p:cNvSpPr>
            <a:spLocks noChangeArrowheads="1"/>
          </p:cNvSpPr>
          <p:nvPr/>
        </p:nvSpPr>
        <p:spPr bwMode="auto">
          <a:xfrm>
            <a:off x="7164388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WordArt 2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Информация</a:t>
            </a:r>
          </a:p>
        </p:txBody>
      </p:sp>
      <p:pic>
        <p:nvPicPr>
          <p:cNvPr id="135171" name="Picture 3" descr="Картинка 25 из 26668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81075"/>
            <a:ext cx="1798638" cy="2447925"/>
          </a:xfrm>
          <a:prstGeom prst="rect">
            <a:avLst/>
          </a:prstGeom>
          <a:noFill/>
        </p:spPr>
      </p:pic>
      <p:sp>
        <p:nvSpPr>
          <p:cNvPr id="135172" name="Rectangle 4"/>
          <p:cNvSpPr>
            <a:spLocks noChangeArrowheads="1"/>
          </p:cNvSpPr>
          <p:nvPr/>
        </p:nvSpPr>
        <p:spPr bwMode="auto">
          <a:xfrm>
            <a:off x="2627313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73" name="Rectangle 5"/>
          <p:cNvSpPr>
            <a:spLocks noChangeArrowheads="1"/>
          </p:cNvSpPr>
          <p:nvPr/>
        </p:nvSpPr>
        <p:spPr bwMode="auto">
          <a:xfrm>
            <a:off x="313213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74" name="Rectangle 6"/>
          <p:cNvSpPr>
            <a:spLocks noChangeArrowheads="1"/>
          </p:cNvSpPr>
          <p:nvPr/>
        </p:nvSpPr>
        <p:spPr bwMode="auto">
          <a:xfrm>
            <a:off x="3635375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75" name="Rectangle 7"/>
          <p:cNvSpPr>
            <a:spLocks noChangeArrowheads="1"/>
          </p:cNvSpPr>
          <p:nvPr/>
        </p:nvSpPr>
        <p:spPr bwMode="auto">
          <a:xfrm>
            <a:off x="4140200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76" name="Rectangle 8"/>
          <p:cNvSpPr>
            <a:spLocks noChangeArrowheads="1"/>
          </p:cNvSpPr>
          <p:nvPr/>
        </p:nvSpPr>
        <p:spPr bwMode="auto">
          <a:xfrm>
            <a:off x="464343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35177" name="Rectangle 9"/>
          <p:cNvSpPr>
            <a:spLocks noChangeArrowheads="1"/>
          </p:cNvSpPr>
          <p:nvPr/>
        </p:nvSpPr>
        <p:spPr bwMode="auto">
          <a:xfrm>
            <a:off x="5148263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78" name="Rectangle 10"/>
          <p:cNvSpPr>
            <a:spLocks noChangeArrowheads="1"/>
          </p:cNvSpPr>
          <p:nvPr/>
        </p:nvSpPr>
        <p:spPr bwMode="auto">
          <a:xfrm>
            <a:off x="5651500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79" name="Rectangle 11"/>
          <p:cNvSpPr>
            <a:spLocks noChangeArrowheads="1"/>
          </p:cNvSpPr>
          <p:nvPr/>
        </p:nvSpPr>
        <p:spPr bwMode="auto">
          <a:xfrm>
            <a:off x="6156325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80" name="Rectangle 12"/>
          <p:cNvSpPr>
            <a:spLocks noChangeArrowheads="1"/>
          </p:cNvSpPr>
          <p:nvPr/>
        </p:nvSpPr>
        <p:spPr bwMode="auto">
          <a:xfrm>
            <a:off x="6659563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81" name="Rectangle 13"/>
          <p:cNvSpPr>
            <a:spLocks noChangeArrowheads="1"/>
          </p:cNvSpPr>
          <p:nvPr/>
        </p:nvSpPr>
        <p:spPr bwMode="auto">
          <a:xfrm>
            <a:off x="716438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82" name="Rectangle 14"/>
          <p:cNvSpPr>
            <a:spLocks noChangeArrowheads="1"/>
          </p:cNvSpPr>
          <p:nvPr/>
        </p:nvSpPr>
        <p:spPr bwMode="auto">
          <a:xfrm>
            <a:off x="2627313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83" name="Rectangle 15"/>
          <p:cNvSpPr>
            <a:spLocks noChangeArrowheads="1"/>
          </p:cNvSpPr>
          <p:nvPr/>
        </p:nvSpPr>
        <p:spPr bwMode="auto">
          <a:xfrm>
            <a:off x="3132138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84" name="Rectangle 16"/>
          <p:cNvSpPr>
            <a:spLocks noChangeArrowheads="1"/>
          </p:cNvSpPr>
          <p:nvPr/>
        </p:nvSpPr>
        <p:spPr bwMode="auto">
          <a:xfrm>
            <a:off x="3635375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85" name="Rectangle 17"/>
          <p:cNvSpPr>
            <a:spLocks noChangeArrowheads="1"/>
          </p:cNvSpPr>
          <p:nvPr/>
        </p:nvSpPr>
        <p:spPr bwMode="auto">
          <a:xfrm>
            <a:off x="4140200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35186" name="Rectangle 18"/>
          <p:cNvSpPr>
            <a:spLocks noChangeArrowheads="1"/>
          </p:cNvSpPr>
          <p:nvPr/>
        </p:nvSpPr>
        <p:spPr bwMode="auto">
          <a:xfrm>
            <a:off x="4643438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87" name="Rectangle 19"/>
          <p:cNvSpPr>
            <a:spLocks noChangeArrowheads="1"/>
          </p:cNvSpPr>
          <p:nvPr/>
        </p:nvSpPr>
        <p:spPr bwMode="auto">
          <a:xfrm>
            <a:off x="5148263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88" name="Rectangle 20"/>
          <p:cNvSpPr>
            <a:spLocks noChangeArrowheads="1"/>
          </p:cNvSpPr>
          <p:nvPr/>
        </p:nvSpPr>
        <p:spPr bwMode="auto">
          <a:xfrm>
            <a:off x="5651500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89" name="Rectangle 21"/>
          <p:cNvSpPr>
            <a:spLocks noChangeArrowheads="1"/>
          </p:cNvSpPr>
          <p:nvPr/>
        </p:nvSpPr>
        <p:spPr bwMode="auto">
          <a:xfrm>
            <a:off x="6156325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90" name="Rectangle 22"/>
          <p:cNvSpPr>
            <a:spLocks noChangeArrowheads="1"/>
          </p:cNvSpPr>
          <p:nvPr/>
        </p:nvSpPr>
        <p:spPr bwMode="auto">
          <a:xfrm>
            <a:off x="6659563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91" name="Rectangle 23"/>
          <p:cNvSpPr>
            <a:spLocks noChangeArrowheads="1"/>
          </p:cNvSpPr>
          <p:nvPr/>
        </p:nvSpPr>
        <p:spPr bwMode="auto">
          <a:xfrm>
            <a:off x="7164388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92" name="Rectangle 24"/>
          <p:cNvSpPr>
            <a:spLocks noChangeArrowheads="1"/>
          </p:cNvSpPr>
          <p:nvPr/>
        </p:nvSpPr>
        <p:spPr bwMode="auto">
          <a:xfrm>
            <a:off x="2627313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35193" name="Rectangle 25"/>
          <p:cNvSpPr>
            <a:spLocks noChangeArrowheads="1"/>
          </p:cNvSpPr>
          <p:nvPr/>
        </p:nvSpPr>
        <p:spPr bwMode="auto">
          <a:xfrm>
            <a:off x="3132138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94" name="Rectangle 26"/>
          <p:cNvSpPr>
            <a:spLocks noChangeArrowheads="1"/>
          </p:cNvSpPr>
          <p:nvPr/>
        </p:nvSpPr>
        <p:spPr bwMode="auto">
          <a:xfrm>
            <a:off x="3635375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95" name="Rectangle 27"/>
          <p:cNvSpPr>
            <a:spLocks noChangeArrowheads="1"/>
          </p:cNvSpPr>
          <p:nvPr/>
        </p:nvSpPr>
        <p:spPr bwMode="auto">
          <a:xfrm>
            <a:off x="4140200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96" name="Rectangle 28"/>
          <p:cNvSpPr>
            <a:spLocks noChangeArrowheads="1"/>
          </p:cNvSpPr>
          <p:nvPr/>
        </p:nvSpPr>
        <p:spPr bwMode="auto">
          <a:xfrm>
            <a:off x="4643438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97" name="Rectangle 29"/>
          <p:cNvSpPr>
            <a:spLocks noChangeArrowheads="1"/>
          </p:cNvSpPr>
          <p:nvPr/>
        </p:nvSpPr>
        <p:spPr bwMode="auto">
          <a:xfrm>
            <a:off x="5148263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98" name="Rectangle 30"/>
          <p:cNvSpPr>
            <a:spLocks noChangeArrowheads="1"/>
          </p:cNvSpPr>
          <p:nvPr/>
        </p:nvSpPr>
        <p:spPr bwMode="auto">
          <a:xfrm>
            <a:off x="5651500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99" name="Rectangle 31"/>
          <p:cNvSpPr>
            <a:spLocks noChangeArrowheads="1"/>
          </p:cNvSpPr>
          <p:nvPr/>
        </p:nvSpPr>
        <p:spPr bwMode="auto">
          <a:xfrm>
            <a:off x="6156325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200" name="Rectangle 32"/>
          <p:cNvSpPr>
            <a:spLocks noChangeArrowheads="1"/>
          </p:cNvSpPr>
          <p:nvPr/>
        </p:nvSpPr>
        <p:spPr bwMode="auto">
          <a:xfrm>
            <a:off x="6659563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201" name="Rectangle 33"/>
          <p:cNvSpPr>
            <a:spLocks noChangeArrowheads="1"/>
          </p:cNvSpPr>
          <p:nvPr/>
        </p:nvSpPr>
        <p:spPr bwMode="auto">
          <a:xfrm>
            <a:off x="7164388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202" name="Text Box 34"/>
          <p:cNvSpPr txBox="1">
            <a:spLocks noChangeArrowheads="1"/>
          </p:cNvSpPr>
          <p:nvPr/>
        </p:nvSpPr>
        <p:spPr bwMode="auto">
          <a:xfrm>
            <a:off x="2771775" y="3789363"/>
            <a:ext cx="3095625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1.</a:t>
            </a:r>
            <a:r>
              <a:rPr lang="ru-RU"/>
              <a:t> Как же пишутся программы?</a:t>
            </a:r>
            <a:br>
              <a:rPr lang="ru-RU"/>
            </a:br>
            <a:r>
              <a:rPr lang="ru-RU"/>
              <a:t>На особых языках.</a:t>
            </a:r>
            <a:br>
              <a:rPr lang="ru-RU"/>
            </a:br>
            <a:r>
              <a:rPr lang="ru-RU"/>
              <a:t>А из них простейшим самым</a:t>
            </a:r>
            <a:br>
              <a:rPr lang="ru-RU"/>
            </a:br>
            <a:r>
              <a:rPr lang="ru-RU"/>
              <a:t>………числится пока!</a:t>
            </a:r>
          </a:p>
        </p:txBody>
      </p:sp>
      <p:sp>
        <p:nvSpPr>
          <p:cNvPr id="135203" name="Rectangle 35"/>
          <p:cNvSpPr>
            <a:spLocks noChangeArrowheads="1"/>
          </p:cNvSpPr>
          <p:nvPr/>
        </p:nvSpPr>
        <p:spPr bwMode="auto">
          <a:xfrm>
            <a:off x="464343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135204" name="Rectangle 36"/>
          <p:cNvSpPr>
            <a:spLocks noChangeArrowheads="1"/>
          </p:cNvSpPr>
          <p:nvPr/>
        </p:nvSpPr>
        <p:spPr bwMode="auto">
          <a:xfrm>
            <a:off x="5146675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135205" name="Rectangle 37"/>
          <p:cNvSpPr>
            <a:spLocks noChangeArrowheads="1"/>
          </p:cNvSpPr>
          <p:nvPr/>
        </p:nvSpPr>
        <p:spPr bwMode="auto">
          <a:xfrm>
            <a:off x="5651500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Й</a:t>
            </a:r>
          </a:p>
        </p:txBody>
      </p:sp>
      <p:sp>
        <p:nvSpPr>
          <p:cNvPr id="135206" name="Rectangle 38"/>
          <p:cNvSpPr>
            <a:spLocks noChangeArrowheads="1"/>
          </p:cNvSpPr>
          <p:nvPr/>
        </p:nvSpPr>
        <p:spPr bwMode="auto">
          <a:xfrm>
            <a:off x="6156325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</a:t>
            </a:r>
          </a:p>
        </p:txBody>
      </p:sp>
      <p:sp>
        <p:nvSpPr>
          <p:cNvPr id="135207" name="Rectangle 39"/>
          <p:cNvSpPr>
            <a:spLocks noChangeArrowheads="1"/>
          </p:cNvSpPr>
          <p:nvPr/>
        </p:nvSpPr>
        <p:spPr bwMode="auto">
          <a:xfrm>
            <a:off x="6659563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35208" name="Rectangle 40"/>
          <p:cNvSpPr>
            <a:spLocks noChangeArrowheads="1"/>
          </p:cNvSpPr>
          <p:nvPr/>
        </p:nvSpPr>
        <p:spPr bwMode="auto">
          <a:xfrm>
            <a:off x="716438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5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5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5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5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5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5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5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5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5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5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203" grpId="0" animBg="1"/>
      <p:bldP spid="135204" grpId="0" animBg="1"/>
      <p:bldP spid="135205" grpId="0" animBg="1"/>
      <p:bldP spid="135206" grpId="0" animBg="1"/>
      <p:bldP spid="135207" grpId="0" animBg="1"/>
      <p:bldP spid="13520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WordArt 2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Информация</a:t>
            </a:r>
          </a:p>
        </p:txBody>
      </p:sp>
      <p:pic>
        <p:nvPicPr>
          <p:cNvPr id="134147" name="Picture 3" descr="Картинка 25 из 26668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81075"/>
            <a:ext cx="1798638" cy="2447925"/>
          </a:xfrm>
          <a:prstGeom prst="rect">
            <a:avLst/>
          </a:prstGeom>
          <a:noFill/>
        </p:spPr>
      </p:pic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2627313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49" name="Rectangle 5"/>
          <p:cNvSpPr>
            <a:spLocks noChangeArrowheads="1"/>
          </p:cNvSpPr>
          <p:nvPr/>
        </p:nvSpPr>
        <p:spPr bwMode="auto">
          <a:xfrm>
            <a:off x="313213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3635375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51" name="Rectangle 7"/>
          <p:cNvSpPr>
            <a:spLocks noChangeArrowheads="1"/>
          </p:cNvSpPr>
          <p:nvPr/>
        </p:nvSpPr>
        <p:spPr bwMode="auto">
          <a:xfrm>
            <a:off x="4140200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52" name="Rectangle 8"/>
          <p:cNvSpPr>
            <a:spLocks noChangeArrowheads="1"/>
          </p:cNvSpPr>
          <p:nvPr/>
        </p:nvSpPr>
        <p:spPr bwMode="auto">
          <a:xfrm>
            <a:off x="464343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34153" name="Rectangle 9"/>
          <p:cNvSpPr>
            <a:spLocks noChangeArrowheads="1"/>
          </p:cNvSpPr>
          <p:nvPr/>
        </p:nvSpPr>
        <p:spPr bwMode="auto">
          <a:xfrm>
            <a:off x="5148263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54" name="Rectangle 10"/>
          <p:cNvSpPr>
            <a:spLocks noChangeArrowheads="1"/>
          </p:cNvSpPr>
          <p:nvPr/>
        </p:nvSpPr>
        <p:spPr bwMode="auto">
          <a:xfrm>
            <a:off x="5651500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55" name="Rectangle 11"/>
          <p:cNvSpPr>
            <a:spLocks noChangeArrowheads="1"/>
          </p:cNvSpPr>
          <p:nvPr/>
        </p:nvSpPr>
        <p:spPr bwMode="auto">
          <a:xfrm>
            <a:off x="6156325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56" name="Rectangle 12"/>
          <p:cNvSpPr>
            <a:spLocks noChangeArrowheads="1"/>
          </p:cNvSpPr>
          <p:nvPr/>
        </p:nvSpPr>
        <p:spPr bwMode="auto">
          <a:xfrm>
            <a:off x="6659563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57" name="Rectangle 13"/>
          <p:cNvSpPr>
            <a:spLocks noChangeArrowheads="1"/>
          </p:cNvSpPr>
          <p:nvPr/>
        </p:nvSpPr>
        <p:spPr bwMode="auto">
          <a:xfrm>
            <a:off x="716438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58" name="Rectangle 14"/>
          <p:cNvSpPr>
            <a:spLocks noChangeArrowheads="1"/>
          </p:cNvSpPr>
          <p:nvPr/>
        </p:nvSpPr>
        <p:spPr bwMode="auto">
          <a:xfrm>
            <a:off x="2627313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59" name="Rectangle 15"/>
          <p:cNvSpPr>
            <a:spLocks noChangeArrowheads="1"/>
          </p:cNvSpPr>
          <p:nvPr/>
        </p:nvSpPr>
        <p:spPr bwMode="auto">
          <a:xfrm>
            <a:off x="3132138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60" name="Rectangle 16"/>
          <p:cNvSpPr>
            <a:spLocks noChangeArrowheads="1"/>
          </p:cNvSpPr>
          <p:nvPr/>
        </p:nvSpPr>
        <p:spPr bwMode="auto">
          <a:xfrm>
            <a:off x="3635375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61" name="Rectangle 17"/>
          <p:cNvSpPr>
            <a:spLocks noChangeArrowheads="1"/>
          </p:cNvSpPr>
          <p:nvPr/>
        </p:nvSpPr>
        <p:spPr bwMode="auto">
          <a:xfrm>
            <a:off x="4140200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34162" name="Rectangle 18"/>
          <p:cNvSpPr>
            <a:spLocks noChangeArrowheads="1"/>
          </p:cNvSpPr>
          <p:nvPr/>
        </p:nvSpPr>
        <p:spPr bwMode="auto">
          <a:xfrm>
            <a:off x="4643438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63" name="Rectangle 19"/>
          <p:cNvSpPr>
            <a:spLocks noChangeArrowheads="1"/>
          </p:cNvSpPr>
          <p:nvPr/>
        </p:nvSpPr>
        <p:spPr bwMode="auto">
          <a:xfrm>
            <a:off x="5148263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64" name="Rectangle 20"/>
          <p:cNvSpPr>
            <a:spLocks noChangeArrowheads="1"/>
          </p:cNvSpPr>
          <p:nvPr/>
        </p:nvSpPr>
        <p:spPr bwMode="auto">
          <a:xfrm>
            <a:off x="5651500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65" name="Rectangle 21"/>
          <p:cNvSpPr>
            <a:spLocks noChangeArrowheads="1"/>
          </p:cNvSpPr>
          <p:nvPr/>
        </p:nvSpPr>
        <p:spPr bwMode="auto">
          <a:xfrm>
            <a:off x="6156325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66" name="Rectangle 22"/>
          <p:cNvSpPr>
            <a:spLocks noChangeArrowheads="1"/>
          </p:cNvSpPr>
          <p:nvPr/>
        </p:nvSpPr>
        <p:spPr bwMode="auto">
          <a:xfrm>
            <a:off x="6659563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67" name="Rectangle 23"/>
          <p:cNvSpPr>
            <a:spLocks noChangeArrowheads="1"/>
          </p:cNvSpPr>
          <p:nvPr/>
        </p:nvSpPr>
        <p:spPr bwMode="auto">
          <a:xfrm>
            <a:off x="7164388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68" name="Rectangle 24"/>
          <p:cNvSpPr>
            <a:spLocks noChangeArrowheads="1"/>
          </p:cNvSpPr>
          <p:nvPr/>
        </p:nvSpPr>
        <p:spPr bwMode="auto">
          <a:xfrm>
            <a:off x="2627313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34169" name="Rectangle 25"/>
          <p:cNvSpPr>
            <a:spLocks noChangeArrowheads="1"/>
          </p:cNvSpPr>
          <p:nvPr/>
        </p:nvSpPr>
        <p:spPr bwMode="auto">
          <a:xfrm>
            <a:off x="3132138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70" name="Rectangle 26"/>
          <p:cNvSpPr>
            <a:spLocks noChangeArrowheads="1"/>
          </p:cNvSpPr>
          <p:nvPr/>
        </p:nvSpPr>
        <p:spPr bwMode="auto">
          <a:xfrm>
            <a:off x="3635375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71" name="Rectangle 27"/>
          <p:cNvSpPr>
            <a:spLocks noChangeArrowheads="1"/>
          </p:cNvSpPr>
          <p:nvPr/>
        </p:nvSpPr>
        <p:spPr bwMode="auto">
          <a:xfrm>
            <a:off x="4140200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72" name="Rectangle 28"/>
          <p:cNvSpPr>
            <a:spLocks noChangeArrowheads="1"/>
          </p:cNvSpPr>
          <p:nvPr/>
        </p:nvSpPr>
        <p:spPr bwMode="auto">
          <a:xfrm>
            <a:off x="4643438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73" name="Rectangle 29"/>
          <p:cNvSpPr>
            <a:spLocks noChangeArrowheads="1"/>
          </p:cNvSpPr>
          <p:nvPr/>
        </p:nvSpPr>
        <p:spPr bwMode="auto">
          <a:xfrm>
            <a:off x="5148263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74" name="Rectangle 30"/>
          <p:cNvSpPr>
            <a:spLocks noChangeArrowheads="1"/>
          </p:cNvSpPr>
          <p:nvPr/>
        </p:nvSpPr>
        <p:spPr bwMode="auto">
          <a:xfrm>
            <a:off x="5651500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75" name="Rectangle 31"/>
          <p:cNvSpPr>
            <a:spLocks noChangeArrowheads="1"/>
          </p:cNvSpPr>
          <p:nvPr/>
        </p:nvSpPr>
        <p:spPr bwMode="auto">
          <a:xfrm>
            <a:off x="6156325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76" name="Rectangle 32"/>
          <p:cNvSpPr>
            <a:spLocks noChangeArrowheads="1"/>
          </p:cNvSpPr>
          <p:nvPr/>
        </p:nvSpPr>
        <p:spPr bwMode="auto">
          <a:xfrm>
            <a:off x="6659563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77" name="Rectangle 33"/>
          <p:cNvSpPr>
            <a:spLocks noChangeArrowheads="1"/>
          </p:cNvSpPr>
          <p:nvPr/>
        </p:nvSpPr>
        <p:spPr bwMode="auto">
          <a:xfrm>
            <a:off x="7164388" y="2997200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78" name="Text Box 34"/>
          <p:cNvSpPr txBox="1">
            <a:spLocks noChangeArrowheads="1"/>
          </p:cNvSpPr>
          <p:nvPr/>
        </p:nvSpPr>
        <p:spPr bwMode="auto">
          <a:xfrm>
            <a:off x="2843213" y="3644900"/>
            <a:ext cx="3095625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2.</a:t>
            </a:r>
            <a:r>
              <a:rPr lang="ru-RU"/>
              <a:t> У тебя вопросов много,</a:t>
            </a:r>
            <a:br>
              <a:rPr lang="ru-RU"/>
            </a:br>
            <a:r>
              <a:rPr lang="ru-RU"/>
              <a:t>Подскажу тебе я с кем</a:t>
            </a:r>
            <a:br>
              <a:rPr lang="ru-RU"/>
            </a:br>
            <a:r>
              <a:rPr lang="ru-RU"/>
              <a:t>Ты в режиме диалога</a:t>
            </a:r>
            <a:br>
              <a:rPr lang="ru-RU"/>
            </a:br>
            <a:r>
              <a:rPr lang="ru-RU"/>
              <a:t>Сможешь сто решить проблем.</a:t>
            </a:r>
            <a:br>
              <a:rPr lang="ru-RU"/>
            </a:br>
            <a:r>
              <a:rPr lang="ru-RU"/>
              <a:t>Отвечает без капризов,</a:t>
            </a:r>
            <a:br>
              <a:rPr lang="ru-RU"/>
            </a:br>
            <a:r>
              <a:rPr lang="ru-RU"/>
              <a:t>Задавай вопрос быстрей,</a:t>
            </a:r>
            <a:br>
              <a:rPr lang="ru-RU"/>
            </a:br>
            <a:r>
              <a:rPr lang="ru-RU"/>
              <a:t>Этот умный телевизор </a:t>
            </a:r>
            <a:br>
              <a:rPr lang="ru-RU"/>
            </a:br>
            <a:r>
              <a:rPr lang="ru-RU"/>
              <a:t>Называется … </a:t>
            </a:r>
          </a:p>
        </p:txBody>
      </p:sp>
      <p:sp>
        <p:nvSpPr>
          <p:cNvPr id="134179" name="Rectangle 35"/>
          <p:cNvSpPr>
            <a:spLocks noChangeArrowheads="1"/>
          </p:cNvSpPr>
          <p:nvPr/>
        </p:nvSpPr>
        <p:spPr bwMode="auto">
          <a:xfrm>
            <a:off x="464343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134180" name="Rectangle 36"/>
          <p:cNvSpPr>
            <a:spLocks noChangeArrowheads="1"/>
          </p:cNvSpPr>
          <p:nvPr/>
        </p:nvSpPr>
        <p:spPr bwMode="auto">
          <a:xfrm>
            <a:off x="5146675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134181" name="Rectangle 37"/>
          <p:cNvSpPr>
            <a:spLocks noChangeArrowheads="1"/>
          </p:cNvSpPr>
          <p:nvPr/>
        </p:nvSpPr>
        <p:spPr bwMode="auto">
          <a:xfrm>
            <a:off x="5651500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Й</a:t>
            </a:r>
          </a:p>
        </p:txBody>
      </p:sp>
      <p:sp>
        <p:nvSpPr>
          <p:cNvPr id="134182" name="Rectangle 38"/>
          <p:cNvSpPr>
            <a:spLocks noChangeArrowheads="1"/>
          </p:cNvSpPr>
          <p:nvPr/>
        </p:nvSpPr>
        <p:spPr bwMode="auto">
          <a:xfrm>
            <a:off x="6156325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</a:t>
            </a:r>
          </a:p>
        </p:txBody>
      </p:sp>
      <p:sp>
        <p:nvSpPr>
          <p:cNvPr id="134183" name="Rectangle 39"/>
          <p:cNvSpPr>
            <a:spLocks noChangeArrowheads="1"/>
          </p:cNvSpPr>
          <p:nvPr/>
        </p:nvSpPr>
        <p:spPr bwMode="auto">
          <a:xfrm>
            <a:off x="6659563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34184" name="Rectangle 40"/>
          <p:cNvSpPr>
            <a:spLocks noChangeArrowheads="1"/>
          </p:cNvSpPr>
          <p:nvPr/>
        </p:nvSpPr>
        <p:spPr bwMode="auto">
          <a:xfrm>
            <a:off x="7164388" y="19891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134186" name="Rectangle 42"/>
          <p:cNvSpPr>
            <a:spLocks noChangeArrowheads="1"/>
          </p:cNvSpPr>
          <p:nvPr/>
        </p:nvSpPr>
        <p:spPr bwMode="auto">
          <a:xfrm>
            <a:off x="4140200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Д</a:t>
            </a:r>
          </a:p>
        </p:txBody>
      </p:sp>
      <p:sp>
        <p:nvSpPr>
          <p:cNvPr id="134187" name="Rectangle 43"/>
          <p:cNvSpPr>
            <a:spLocks noChangeArrowheads="1"/>
          </p:cNvSpPr>
          <p:nvPr/>
        </p:nvSpPr>
        <p:spPr bwMode="auto">
          <a:xfrm>
            <a:off x="4643438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34188" name="Rectangle 44"/>
          <p:cNvSpPr>
            <a:spLocks noChangeArrowheads="1"/>
          </p:cNvSpPr>
          <p:nvPr/>
        </p:nvSpPr>
        <p:spPr bwMode="auto">
          <a:xfrm>
            <a:off x="5148263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</a:t>
            </a:r>
          </a:p>
        </p:txBody>
      </p:sp>
      <p:sp>
        <p:nvSpPr>
          <p:cNvPr id="134189" name="Rectangle 45"/>
          <p:cNvSpPr>
            <a:spLocks noChangeArrowheads="1"/>
          </p:cNvSpPr>
          <p:nvPr/>
        </p:nvSpPr>
        <p:spPr bwMode="auto">
          <a:xfrm>
            <a:off x="5651500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</a:t>
            </a:r>
          </a:p>
        </p:txBody>
      </p:sp>
      <p:sp>
        <p:nvSpPr>
          <p:cNvPr id="134190" name="Rectangle 46"/>
          <p:cNvSpPr>
            <a:spLocks noChangeArrowheads="1"/>
          </p:cNvSpPr>
          <p:nvPr/>
        </p:nvSpPr>
        <p:spPr bwMode="auto">
          <a:xfrm>
            <a:off x="6156325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134191" name="Rectangle 47"/>
          <p:cNvSpPr>
            <a:spLocks noChangeArrowheads="1"/>
          </p:cNvSpPr>
          <p:nvPr/>
        </p:nvSpPr>
        <p:spPr bwMode="auto">
          <a:xfrm>
            <a:off x="6659563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134192" name="Rectangle 48"/>
          <p:cNvSpPr>
            <a:spLocks noChangeArrowheads="1"/>
          </p:cNvSpPr>
          <p:nvPr/>
        </p:nvSpPr>
        <p:spPr bwMode="auto">
          <a:xfrm>
            <a:off x="7164388" y="24923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4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34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34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34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4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4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34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86" grpId="0" animBg="1"/>
      <p:bldP spid="134187" grpId="0" animBg="1"/>
      <p:bldP spid="134188" grpId="0" animBg="1"/>
      <p:bldP spid="134189" grpId="0" animBg="1"/>
      <p:bldP spid="134190" grpId="0" animBg="1"/>
      <p:bldP spid="134191" grpId="0" animBg="1"/>
      <p:bldP spid="13419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46" name="Rectangle 54"/>
          <p:cNvSpPr>
            <a:spLocks noChangeArrowheads="1"/>
          </p:cNvSpPr>
          <p:nvPr/>
        </p:nvSpPr>
        <p:spPr bwMode="auto">
          <a:xfrm>
            <a:off x="3635375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194" name="WordArt 2"/>
          <p:cNvSpPr>
            <a:spLocks noChangeArrowheads="1" noChangeShapeType="1" noTextEdit="1"/>
          </p:cNvSpPr>
          <p:nvPr/>
        </p:nvSpPr>
        <p:spPr bwMode="auto">
          <a:xfrm>
            <a:off x="5795963" y="260350"/>
            <a:ext cx="3097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Информация</a:t>
            </a:r>
          </a:p>
        </p:txBody>
      </p:sp>
      <p:pic>
        <p:nvPicPr>
          <p:cNvPr id="136195" name="Picture 3" descr="Картинка 25 из 26668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81075"/>
            <a:ext cx="1798638" cy="2447925"/>
          </a:xfrm>
          <a:prstGeom prst="rect">
            <a:avLst/>
          </a:prstGeom>
          <a:noFill/>
        </p:spPr>
      </p:pic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2627313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3132138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198" name="Rectangle 6"/>
          <p:cNvSpPr>
            <a:spLocks noChangeArrowheads="1"/>
          </p:cNvSpPr>
          <p:nvPr/>
        </p:nvSpPr>
        <p:spPr bwMode="auto">
          <a:xfrm>
            <a:off x="3635375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199" name="Rectangle 7"/>
          <p:cNvSpPr>
            <a:spLocks noChangeArrowheads="1"/>
          </p:cNvSpPr>
          <p:nvPr/>
        </p:nvSpPr>
        <p:spPr bwMode="auto">
          <a:xfrm>
            <a:off x="4140200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00" name="Rectangle 8"/>
          <p:cNvSpPr>
            <a:spLocks noChangeArrowheads="1"/>
          </p:cNvSpPr>
          <p:nvPr/>
        </p:nvSpPr>
        <p:spPr bwMode="auto">
          <a:xfrm>
            <a:off x="4643438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36201" name="Rectangle 9"/>
          <p:cNvSpPr>
            <a:spLocks noChangeArrowheads="1"/>
          </p:cNvSpPr>
          <p:nvPr/>
        </p:nvSpPr>
        <p:spPr bwMode="auto">
          <a:xfrm>
            <a:off x="5148263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02" name="Rectangle 10"/>
          <p:cNvSpPr>
            <a:spLocks noChangeArrowheads="1"/>
          </p:cNvSpPr>
          <p:nvPr/>
        </p:nvSpPr>
        <p:spPr bwMode="auto">
          <a:xfrm>
            <a:off x="5651500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03" name="Rectangle 11"/>
          <p:cNvSpPr>
            <a:spLocks noChangeArrowheads="1"/>
          </p:cNvSpPr>
          <p:nvPr/>
        </p:nvSpPr>
        <p:spPr bwMode="auto">
          <a:xfrm>
            <a:off x="6156325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04" name="Rectangle 12"/>
          <p:cNvSpPr>
            <a:spLocks noChangeArrowheads="1"/>
          </p:cNvSpPr>
          <p:nvPr/>
        </p:nvSpPr>
        <p:spPr bwMode="auto">
          <a:xfrm>
            <a:off x="6659563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05" name="Rectangle 13"/>
          <p:cNvSpPr>
            <a:spLocks noChangeArrowheads="1"/>
          </p:cNvSpPr>
          <p:nvPr/>
        </p:nvSpPr>
        <p:spPr bwMode="auto">
          <a:xfrm>
            <a:off x="7164388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06" name="Rectangle 14"/>
          <p:cNvSpPr>
            <a:spLocks noChangeArrowheads="1"/>
          </p:cNvSpPr>
          <p:nvPr/>
        </p:nvSpPr>
        <p:spPr bwMode="auto">
          <a:xfrm>
            <a:off x="2627313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07" name="Rectangle 15"/>
          <p:cNvSpPr>
            <a:spLocks noChangeArrowheads="1"/>
          </p:cNvSpPr>
          <p:nvPr/>
        </p:nvSpPr>
        <p:spPr bwMode="auto">
          <a:xfrm>
            <a:off x="3132138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08" name="Rectangle 16"/>
          <p:cNvSpPr>
            <a:spLocks noChangeArrowheads="1"/>
          </p:cNvSpPr>
          <p:nvPr/>
        </p:nvSpPr>
        <p:spPr bwMode="auto">
          <a:xfrm>
            <a:off x="3635375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09" name="Rectangle 17"/>
          <p:cNvSpPr>
            <a:spLocks noChangeArrowheads="1"/>
          </p:cNvSpPr>
          <p:nvPr/>
        </p:nvSpPr>
        <p:spPr bwMode="auto">
          <a:xfrm>
            <a:off x="4140200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36210" name="Rectangle 18"/>
          <p:cNvSpPr>
            <a:spLocks noChangeArrowheads="1"/>
          </p:cNvSpPr>
          <p:nvPr/>
        </p:nvSpPr>
        <p:spPr bwMode="auto">
          <a:xfrm>
            <a:off x="4643438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11" name="Rectangle 19"/>
          <p:cNvSpPr>
            <a:spLocks noChangeArrowheads="1"/>
          </p:cNvSpPr>
          <p:nvPr/>
        </p:nvSpPr>
        <p:spPr bwMode="auto">
          <a:xfrm>
            <a:off x="5148263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12" name="Rectangle 20"/>
          <p:cNvSpPr>
            <a:spLocks noChangeArrowheads="1"/>
          </p:cNvSpPr>
          <p:nvPr/>
        </p:nvSpPr>
        <p:spPr bwMode="auto">
          <a:xfrm>
            <a:off x="5651500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13" name="Rectangle 21"/>
          <p:cNvSpPr>
            <a:spLocks noChangeArrowheads="1"/>
          </p:cNvSpPr>
          <p:nvPr/>
        </p:nvSpPr>
        <p:spPr bwMode="auto">
          <a:xfrm>
            <a:off x="6156325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14" name="Rectangle 22"/>
          <p:cNvSpPr>
            <a:spLocks noChangeArrowheads="1"/>
          </p:cNvSpPr>
          <p:nvPr/>
        </p:nvSpPr>
        <p:spPr bwMode="auto">
          <a:xfrm>
            <a:off x="6659563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15" name="Rectangle 23"/>
          <p:cNvSpPr>
            <a:spLocks noChangeArrowheads="1"/>
          </p:cNvSpPr>
          <p:nvPr/>
        </p:nvSpPr>
        <p:spPr bwMode="auto">
          <a:xfrm>
            <a:off x="7164388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16" name="Rectangle 24"/>
          <p:cNvSpPr>
            <a:spLocks noChangeArrowheads="1"/>
          </p:cNvSpPr>
          <p:nvPr/>
        </p:nvSpPr>
        <p:spPr bwMode="auto">
          <a:xfrm>
            <a:off x="2627313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36217" name="Rectangle 25"/>
          <p:cNvSpPr>
            <a:spLocks noChangeArrowheads="1"/>
          </p:cNvSpPr>
          <p:nvPr/>
        </p:nvSpPr>
        <p:spPr bwMode="auto">
          <a:xfrm>
            <a:off x="3132138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18" name="Rectangle 26"/>
          <p:cNvSpPr>
            <a:spLocks noChangeArrowheads="1"/>
          </p:cNvSpPr>
          <p:nvPr/>
        </p:nvSpPr>
        <p:spPr bwMode="auto">
          <a:xfrm>
            <a:off x="3635375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36219" name="Rectangle 27"/>
          <p:cNvSpPr>
            <a:spLocks noChangeArrowheads="1"/>
          </p:cNvSpPr>
          <p:nvPr/>
        </p:nvSpPr>
        <p:spPr bwMode="auto">
          <a:xfrm>
            <a:off x="4140200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20" name="Rectangle 28"/>
          <p:cNvSpPr>
            <a:spLocks noChangeArrowheads="1"/>
          </p:cNvSpPr>
          <p:nvPr/>
        </p:nvSpPr>
        <p:spPr bwMode="auto">
          <a:xfrm>
            <a:off x="4643438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21" name="Rectangle 29"/>
          <p:cNvSpPr>
            <a:spLocks noChangeArrowheads="1"/>
          </p:cNvSpPr>
          <p:nvPr/>
        </p:nvSpPr>
        <p:spPr bwMode="auto">
          <a:xfrm>
            <a:off x="5148263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22" name="Rectangle 30"/>
          <p:cNvSpPr>
            <a:spLocks noChangeArrowheads="1"/>
          </p:cNvSpPr>
          <p:nvPr/>
        </p:nvSpPr>
        <p:spPr bwMode="auto">
          <a:xfrm>
            <a:off x="5651500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23" name="Rectangle 31"/>
          <p:cNvSpPr>
            <a:spLocks noChangeArrowheads="1"/>
          </p:cNvSpPr>
          <p:nvPr/>
        </p:nvSpPr>
        <p:spPr bwMode="auto">
          <a:xfrm>
            <a:off x="6156325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24" name="Rectangle 32"/>
          <p:cNvSpPr>
            <a:spLocks noChangeArrowheads="1"/>
          </p:cNvSpPr>
          <p:nvPr/>
        </p:nvSpPr>
        <p:spPr bwMode="auto">
          <a:xfrm>
            <a:off x="6659563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25" name="Rectangle 33"/>
          <p:cNvSpPr>
            <a:spLocks noChangeArrowheads="1"/>
          </p:cNvSpPr>
          <p:nvPr/>
        </p:nvSpPr>
        <p:spPr bwMode="auto">
          <a:xfrm>
            <a:off x="7164388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26" name="Text Box 34"/>
          <p:cNvSpPr txBox="1">
            <a:spLocks noChangeArrowheads="1"/>
          </p:cNvSpPr>
          <p:nvPr/>
        </p:nvSpPr>
        <p:spPr bwMode="auto">
          <a:xfrm>
            <a:off x="2441575" y="3429000"/>
            <a:ext cx="3887788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3.</a:t>
            </a:r>
            <a:r>
              <a:rPr lang="ru-RU"/>
              <a:t> Тут нам надо разобраться.</a:t>
            </a:r>
            <a:br>
              <a:rPr lang="ru-RU"/>
            </a:br>
            <a:r>
              <a:rPr lang="ru-RU"/>
              <a:t>Для чего же этот ящик? </a:t>
            </a:r>
            <a:br>
              <a:rPr lang="ru-RU"/>
            </a:br>
            <a:r>
              <a:rPr lang="ru-RU"/>
              <a:t>Он в себя бумагу тащит </a:t>
            </a:r>
            <a:br>
              <a:rPr lang="ru-RU"/>
            </a:br>
            <a:r>
              <a:rPr lang="ru-RU"/>
              <a:t>И сейчас же буквы, точки, </a:t>
            </a:r>
            <a:br>
              <a:rPr lang="ru-RU"/>
            </a:br>
            <a:r>
              <a:rPr lang="ru-RU"/>
              <a:t>Запятые – строчка к строчке – </a:t>
            </a:r>
            <a:br>
              <a:rPr lang="ru-RU"/>
            </a:br>
            <a:r>
              <a:rPr lang="ru-RU"/>
              <a:t>Напечатает в момент!</a:t>
            </a:r>
            <a:br>
              <a:rPr lang="ru-RU"/>
            </a:br>
            <a:r>
              <a:rPr lang="ru-RU"/>
              <a:t>Очень нужный инструмент.</a:t>
            </a:r>
            <a:br>
              <a:rPr lang="ru-RU"/>
            </a:br>
            <a:r>
              <a:rPr lang="ru-RU"/>
              <a:t>Напечатает картинку </a:t>
            </a:r>
            <a:br>
              <a:rPr lang="ru-RU"/>
            </a:br>
            <a:r>
              <a:rPr lang="ru-RU"/>
              <a:t>Ловкий мастер </a:t>
            </a:r>
            <a:br>
              <a:rPr lang="ru-RU"/>
            </a:br>
            <a:r>
              <a:rPr lang="ru-RU"/>
              <a:t>Струйный ...</a:t>
            </a:r>
          </a:p>
        </p:txBody>
      </p:sp>
      <p:sp>
        <p:nvSpPr>
          <p:cNvPr id="136227" name="Rectangle 35"/>
          <p:cNvSpPr>
            <a:spLocks noChangeArrowheads="1"/>
          </p:cNvSpPr>
          <p:nvPr/>
        </p:nvSpPr>
        <p:spPr bwMode="auto">
          <a:xfrm>
            <a:off x="4643438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Б</a:t>
            </a:r>
          </a:p>
        </p:txBody>
      </p:sp>
      <p:sp>
        <p:nvSpPr>
          <p:cNvPr id="136228" name="Rectangle 36"/>
          <p:cNvSpPr>
            <a:spLocks noChangeArrowheads="1"/>
          </p:cNvSpPr>
          <p:nvPr/>
        </p:nvSpPr>
        <p:spPr bwMode="auto">
          <a:xfrm>
            <a:off x="5146675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136229" name="Rectangle 37"/>
          <p:cNvSpPr>
            <a:spLocks noChangeArrowheads="1"/>
          </p:cNvSpPr>
          <p:nvPr/>
        </p:nvSpPr>
        <p:spPr bwMode="auto">
          <a:xfrm>
            <a:off x="5651500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Й</a:t>
            </a:r>
          </a:p>
        </p:txBody>
      </p:sp>
      <p:sp>
        <p:nvSpPr>
          <p:cNvPr id="136230" name="Rectangle 38"/>
          <p:cNvSpPr>
            <a:spLocks noChangeArrowheads="1"/>
          </p:cNvSpPr>
          <p:nvPr/>
        </p:nvSpPr>
        <p:spPr bwMode="auto">
          <a:xfrm>
            <a:off x="6156325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</a:t>
            </a:r>
          </a:p>
        </p:txBody>
      </p:sp>
      <p:sp>
        <p:nvSpPr>
          <p:cNvPr id="136231" name="Rectangle 39"/>
          <p:cNvSpPr>
            <a:spLocks noChangeArrowheads="1"/>
          </p:cNvSpPr>
          <p:nvPr/>
        </p:nvSpPr>
        <p:spPr bwMode="auto">
          <a:xfrm>
            <a:off x="6659563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36232" name="Rectangle 40"/>
          <p:cNvSpPr>
            <a:spLocks noChangeArrowheads="1"/>
          </p:cNvSpPr>
          <p:nvPr/>
        </p:nvSpPr>
        <p:spPr bwMode="auto">
          <a:xfrm>
            <a:off x="7164388" y="1844675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136233" name="Rectangle 41"/>
          <p:cNvSpPr>
            <a:spLocks noChangeArrowheads="1"/>
          </p:cNvSpPr>
          <p:nvPr/>
        </p:nvSpPr>
        <p:spPr bwMode="auto">
          <a:xfrm>
            <a:off x="4140200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Д</a:t>
            </a:r>
          </a:p>
        </p:txBody>
      </p:sp>
      <p:sp>
        <p:nvSpPr>
          <p:cNvPr id="136234" name="Rectangle 42"/>
          <p:cNvSpPr>
            <a:spLocks noChangeArrowheads="1"/>
          </p:cNvSpPr>
          <p:nvPr/>
        </p:nvSpPr>
        <p:spPr bwMode="auto">
          <a:xfrm>
            <a:off x="4643438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36235" name="Rectangle 43"/>
          <p:cNvSpPr>
            <a:spLocks noChangeArrowheads="1"/>
          </p:cNvSpPr>
          <p:nvPr/>
        </p:nvSpPr>
        <p:spPr bwMode="auto">
          <a:xfrm>
            <a:off x="5148263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</a:t>
            </a:r>
          </a:p>
        </p:txBody>
      </p:sp>
      <p:sp>
        <p:nvSpPr>
          <p:cNvPr id="136236" name="Rectangle 44"/>
          <p:cNvSpPr>
            <a:spLocks noChangeArrowheads="1"/>
          </p:cNvSpPr>
          <p:nvPr/>
        </p:nvSpPr>
        <p:spPr bwMode="auto">
          <a:xfrm>
            <a:off x="5651500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</a:t>
            </a:r>
          </a:p>
        </p:txBody>
      </p:sp>
      <p:sp>
        <p:nvSpPr>
          <p:cNvPr id="136237" name="Rectangle 45"/>
          <p:cNvSpPr>
            <a:spLocks noChangeArrowheads="1"/>
          </p:cNvSpPr>
          <p:nvPr/>
        </p:nvSpPr>
        <p:spPr bwMode="auto">
          <a:xfrm>
            <a:off x="6156325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136238" name="Rectangle 46"/>
          <p:cNvSpPr>
            <a:spLocks noChangeArrowheads="1"/>
          </p:cNvSpPr>
          <p:nvPr/>
        </p:nvSpPr>
        <p:spPr bwMode="auto">
          <a:xfrm>
            <a:off x="6659563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136239" name="Rectangle 47"/>
          <p:cNvSpPr>
            <a:spLocks noChangeArrowheads="1"/>
          </p:cNvSpPr>
          <p:nvPr/>
        </p:nvSpPr>
        <p:spPr bwMode="auto">
          <a:xfrm>
            <a:off x="7164388" y="2347913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Й</a:t>
            </a:r>
          </a:p>
        </p:txBody>
      </p:sp>
      <p:sp>
        <p:nvSpPr>
          <p:cNvPr id="136240" name="Rectangle 48"/>
          <p:cNvSpPr>
            <a:spLocks noChangeArrowheads="1"/>
          </p:cNvSpPr>
          <p:nvPr/>
        </p:nvSpPr>
        <p:spPr bwMode="auto">
          <a:xfrm>
            <a:off x="2627313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</a:t>
            </a:r>
          </a:p>
        </p:txBody>
      </p:sp>
      <p:sp>
        <p:nvSpPr>
          <p:cNvPr id="136241" name="Rectangle 49"/>
          <p:cNvSpPr>
            <a:spLocks noChangeArrowheads="1"/>
          </p:cNvSpPr>
          <p:nvPr/>
        </p:nvSpPr>
        <p:spPr bwMode="auto">
          <a:xfrm>
            <a:off x="3132138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Р</a:t>
            </a:r>
          </a:p>
        </p:txBody>
      </p:sp>
      <p:sp>
        <p:nvSpPr>
          <p:cNvPr id="136242" name="Rectangle 50"/>
          <p:cNvSpPr>
            <a:spLocks noChangeArrowheads="1"/>
          </p:cNvSpPr>
          <p:nvPr/>
        </p:nvSpPr>
        <p:spPr bwMode="auto">
          <a:xfrm>
            <a:off x="4140200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136243" name="Rectangle 51"/>
          <p:cNvSpPr>
            <a:spLocks noChangeArrowheads="1"/>
          </p:cNvSpPr>
          <p:nvPr/>
        </p:nvSpPr>
        <p:spPr bwMode="auto">
          <a:xfrm>
            <a:off x="4643438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136244" name="Rectangle 52"/>
          <p:cNvSpPr>
            <a:spLocks noChangeArrowheads="1"/>
          </p:cNvSpPr>
          <p:nvPr/>
        </p:nvSpPr>
        <p:spPr bwMode="auto">
          <a:xfrm>
            <a:off x="5148263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136245" name="Rectangle 53"/>
          <p:cNvSpPr>
            <a:spLocks noChangeArrowheads="1"/>
          </p:cNvSpPr>
          <p:nvPr/>
        </p:nvSpPr>
        <p:spPr bwMode="auto">
          <a:xfrm>
            <a:off x="5651500" y="2852738"/>
            <a:ext cx="5048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6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36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36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36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6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6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36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18" grpId="0" animBg="1"/>
      <p:bldP spid="136240" grpId="0" animBg="1"/>
      <p:bldP spid="136241" grpId="0" animBg="1"/>
      <p:bldP spid="136242" grpId="0" animBg="1"/>
      <p:bldP spid="136243" grpId="0" animBg="1"/>
      <p:bldP spid="136244" grpId="0" animBg="1"/>
      <p:bldP spid="136245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</TotalTime>
  <Words>518</Words>
  <Application>Microsoft PowerPoint</Application>
  <PresentationFormat>Экран (4:3)</PresentationFormat>
  <Paragraphs>166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я</cp:lastModifiedBy>
  <cp:revision>8</cp:revision>
  <cp:lastPrinted>1601-01-01T00:00:00Z</cp:lastPrinted>
  <dcterms:created xsi:type="dcterms:W3CDTF">2008-01-14T14:58:26Z</dcterms:created>
  <dcterms:modified xsi:type="dcterms:W3CDTF">2011-03-15T18:13:34Z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