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93" r:id="rId2"/>
    <p:sldId id="309" r:id="rId3"/>
    <p:sldId id="259" r:id="rId4"/>
    <p:sldId id="260" r:id="rId5"/>
    <p:sldId id="303" r:id="rId6"/>
    <p:sldId id="304" r:id="rId7"/>
    <p:sldId id="305" r:id="rId8"/>
    <p:sldId id="306" r:id="rId9"/>
    <p:sldId id="307" r:id="rId10"/>
    <p:sldId id="312" r:id="rId11"/>
    <p:sldId id="282" r:id="rId12"/>
    <p:sldId id="284" r:id="rId13"/>
    <p:sldId id="285" r:id="rId14"/>
    <p:sldId id="286" r:id="rId15"/>
    <p:sldId id="287" r:id="rId16"/>
    <p:sldId id="288" r:id="rId17"/>
    <p:sldId id="273" r:id="rId18"/>
    <p:sldId id="274" r:id="rId19"/>
    <p:sldId id="313" r:id="rId20"/>
    <p:sldId id="278" r:id="rId21"/>
    <p:sldId id="280" r:id="rId22"/>
    <p:sldId id="311" r:id="rId23"/>
    <p:sldId id="263" r:id="rId24"/>
    <p:sldId id="264" r:id="rId25"/>
    <p:sldId id="265" r:id="rId26"/>
    <p:sldId id="266" r:id="rId27"/>
    <p:sldId id="261" r:id="rId28"/>
    <p:sldId id="262" r:id="rId29"/>
    <p:sldId id="267" r:id="rId30"/>
    <p:sldId id="268" r:id="rId31"/>
    <p:sldId id="315" r:id="rId32"/>
    <p:sldId id="314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24" autoAdjust="0"/>
    <p:restoredTop sz="94660"/>
  </p:normalViewPr>
  <p:slideViewPr>
    <p:cSldViewPr>
      <p:cViewPr varScale="1">
        <p:scale>
          <a:sx n="69" d="100"/>
          <a:sy n="69" d="100"/>
        </p:scale>
        <p:origin x="-5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D675629-A30A-4617-8DF7-30579237FCC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79A0FD-749B-46D2-B81B-34A0168F67CB}" type="slidenum">
              <a:rPr lang="ru-RU"/>
              <a:pPr/>
              <a:t>1</a:t>
            </a:fld>
            <a:endParaRPr lang="ru-RU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700" y="696913"/>
            <a:ext cx="4546600" cy="340995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5507F2-3A70-4C3D-9BA7-2F039B57C6A1}" type="slidenum">
              <a:rPr lang="ru-RU"/>
              <a:pPr/>
              <a:t>5</a:t>
            </a:fld>
            <a:endParaRPr lang="ru-RU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700" y="696913"/>
            <a:ext cx="4546600" cy="3409950"/>
          </a:xfrm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1FE1D0-CEB9-4BF0-B5B3-3A12DA7F916B}" type="slidenum">
              <a:rPr lang="ru-RU"/>
              <a:pPr/>
              <a:t>6</a:t>
            </a:fld>
            <a:endParaRPr lang="ru-RU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1F5235-8333-4C9D-9CDC-57127E942AD7}" type="slidenum">
              <a:rPr lang="ru-RU"/>
              <a:pPr/>
              <a:t>7</a:t>
            </a:fld>
            <a:endParaRPr lang="ru-RU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294E69-A745-4419-9215-DB8D7159143D}" type="slidenum">
              <a:rPr lang="ru-RU"/>
              <a:pPr/>
              <a:t>8</a:t>
            </a:fld>
            <a:endParaRPr lang="ru-RU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700" y="696913"/>
            <a:ext cx="4546600" cy="3409950"/>
          </a:xfrm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50AFE2-B803-4363-A4CF-DE6C5CC9654F}" type="slidenum">
              <a:rPr lang="ru-RU"/>
              <a:pPr/>
              <a:t>9</a:t>
            </a:fld>
            <a:endParaRPr lang="ru-RU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700" y="696913"/>
            <a:ext cx="4546600" cy="3409950"/>
          </a:xfrm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8FA7C3-40AB-47C4-8869-CFD9D81647FA}" type="slidenum">
              <a:rPr lang="ru-RU"/>
              <a:pPr/>
              <a:t>12</a:t>
            </a:fld>
            <a:endParaRPr lang="ru-RU"/>
          </a:p>
        </p:txBody>
      </p:sp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8435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B2BB0A3E-2E41-4C89-967C-3447535697C4}" type="slidenum">
              <a:rPr lang="ru-RU" sz="1200">
                <a:latin typeface="+mn-lt"/>
              </a:rPr>
              <a:pPr algn="r">
                <a:defRPr/>
              </a:pPr>
              <a:t>12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51E0F3-D309-4296-B8C6-2D16C1084C27}" type="slidenum">
              <a:rPr lang="ru-RU"/>
              <a:pPr/>
              <a:t>20</a:t>
            </a:fld>
            <a:endParaRPr lang="ru-RU"/>
          </a:p>
        </p:txBody>
      </p:sp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/>
              <a:t>Рабочие программы</a:t>
            </a:r>
            <a:r>
              <a:rPr lang="ru-RU"/>
              <a:t> отдельных учебных предметов, курсов ко всем  завершенным предметным линиям, входящим в состав УМК «Школа России», разработаны в соответствии с требованиями ФГОС (раздел III, п. 19.5.),  ориентированы на планируемые результаты освоения основной образовательной программы начального общего образования и являются надежным инструментом их достижения. </a:t>
            </a:r>
          </a:p>
          <a:p>
            <a:r>
              <a:rPr lang="ru-RU"/>
              <a:t>Имеются в виду рабочие программы ко всем 15-ти завершенным предметным линиям, входящим в состав УМК «Школа России», как включенные в настоящий сборник, так и выпущенные отдельными изданиями.  </a:t>
            </a:r>
          </a:p>
          <a:p>
            <a:endParaRPr lang="ru-RU"/>
          </a:p>
        </p:txBody>
      </p:sp>
      <p:sp>
        <p:nvSpPr>
          <p:cNvPr id="317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56846AD-EA6F-4851-9F42-285380ABCAD6}" type="slidenum">
              <a:rPr lang="ru-RU" sz="1200"/>
              <a:pPr algn="r"/>
              <a:t>20</a:t>
            </a:fld>
            <a:endParaRPr lang="ru-RU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BDD814-9578-4401-9184-4999FE26E5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91C955-3807-4AAF-B255-FAA2405B93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AA64DD-B048-4186-B38B-D54E1F0ED5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CD6A91-8942-4BDD-AC8F-49A09DC4AA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FA590A-9A8F-48B5-A08D-76DDF130A91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0C2A2E-4436-458A-B927-132F989693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50EBC4-97A4-48E8-84BA-E7CF79468ED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2C29CC-C703-4B04-809E-577B159DAD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4F2FFE-0976-43D2-9696-A0C5B8DB64B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8F73EA-032B-4C47-A386-8032501547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D9D16E-993C-49F4-ACD1-11ACF006C4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AC08B69-07DB-4FE1-80A2-E56DAAAB3C1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wmf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ndart.edu.ru/" TargetMode="External"/><Relationship Id="rId2" Type="http://schemas.openxmlformats.org/officeDocument/2006/relationships/hyperlink" Target="http://www.mon.gov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reeform 2"/>
          <p:cNvSpPr>
            <a:spLocks/>
          </p:cNvSpPr>
          <p:nvPr/>
        </p:nvSpPr>
        <p:spPr bwMode="auto">
          <a:xfrm>
            <a:off x="0" y="381000"/>
            <a:ext cx="8915400" cy="5257800"/>
          </a:xfrm>
          <a:custGeom>
            <a:avLst/>
            <a:gdLst/>
            <a:ahLst/>
            <a:cxnLst>
              <a:cxn ang="0">
                <a:pos x="90" y="1928"/>
              </a:cxn>
              <a:cxn ang="0">
                <a:pos x="11" y="1727"/>
              </a:cxn>
              <a:cxn ang="0">
                <a:pos x="113" y="1616"/>
              </a:cxn>
              <a:cxn ang="0">
                <a:pos x="224" y="1599"/>
              </a:cxn>
              <a:cxn ang="0">
                <a:pos x="235" y="1357"/>
              </a:cxn>
              <a:cxn ang="0">
                <a:pos x="248" y="1158"/>
              </a:cxn>
              <a:cxn ang="0">
                <a:pos x="340" y="999"/>
              </a:cxn>
              <a:cxn ang="0">
                <a:pos x="444" y="838"/>
              </a:cxn>
              <a:cxn ang="0">
                <a:pos x="652" y="793"/>
              </a:cxn>
              <a:cxn ang="0">
                <a:pos x="879" y="577"/>
              </a:cxn>
              <a:cxn ang="0">
                <a:pos x="1064" y="631"/>
              </a:cxn>
              <a:cxn ang="0">
                <a:pos x="924" y="681"/>
              </a:cxn>
              <a:cxn ang="0">
                <a:pos x="897" y="830"/>
              </a:cxn>
              <a:cxn ang="0">
                <a:pos x="1036" y="862"/>
              </a:cxn>
              <a:cxn ang="0">
                <a:pos x="1191" y="846"/>
              </a:cxn>
              <a:cxn ang="0">
                <a:pos x="1284" y="898"/>
              </a:cxn>
              <a:cxn ang="0">
                <a:pos x="1418" y="994"/>
              </a:cxn>
              <a:cxn ang="0">
                <a:pos x="1516" y="969"/>
              </a:cxn>
              <a:cxn ang="0">
                <a:pos x="1642" y="901"/>
              </a:cxn>
              <a:cxn ang="0">
                <a:pos x="1721" y="1014"/>
              </a:cxn>
              <a:cxn ang="0">
                <a:pos x="1686" y="1246"/>
              </a:cxn>
              <a:cxn ang="0">
                <a:pos x="1746" y="1058"/>
              </a:cxn>
              <a:cxn ang="0">
                <a:pos x="1836" y="944"/>
              </a:cxn>
              <a:cxn ang="0">
                <a:pos x="1990" y="876"/>
              </a:cxn>
              <a:cxn ang="0">
                <a:pos x="2348" y="625"/>
              </a:cxn>
              <a:cxn ang="0">
                <a:pos x="2430" y="851"/>
              </a:cxn>
              <a:cxn ang="0">
                <a:pos x="2643" y="872"/>
              </a:cxn>
              <a:cxn ang="0">
                <a:pos x="2809" y="858"/>
              </a:cxn>
              <a:cxn ang="0">
                <a:pos x="3005" y="755"/>
              </a:cxn>
              <a:cxn ang="0">
                <a:pos x="3116" y="610"/>
              </a:cxn>
              <a:cxn ang="0">
                <a:pos x="3362" y="541"/>
              </a:cxn>
              <a:cxn ang="0">
                <a:pos x="3492" y="349"/>
              </a:cxn>
              <a:cxn ang="0">
                <a:pos x="3801" y="0"/>
              </a:cxn>
              <a:cxn ang="0">
                <a:pos x="3877" y="168"/>
              </a:cxn>
              <a:cxn ang="0">
                <a:pos x="3813" y="344"/>
              </a:cxn>
              <a:cxn ang="0">
                <a:pos x="3949" y="398"/>
              </a:cxn>
              <a:cxn ang="0">
                <a:pos x="3913" y="739"/>
              </a:cxn>
              <a:cxn ang="0">
                <a:pos x="4037" y="979"/>
              </a:cxn>
              <a:cxn ang="0">
                <a:pos x="4154" y="1459"/>
              </a:cxn>
              <a:cxn ang="0">
                <a:pos x="3792" y="754"/>
              </a:cxn>
              <a:cxn ang="0">
                <a:pos x="3722" y="866"/>
              </a:cxn>
              <a:cxn ang="0">
                <a:pos x="3675" y="1131"/>
              </a:cxn>
              <a:cxn ang="0">
                <a:pos x="3501" y="1698"/>
              </a:cxn>
              <a:cxn ang="0">
                <a:pos x="3786" y="1883"/>
              </a:cxn>
              <a:cxn ang="0">
                <a:pos x="3668" y="2443"/>
              </a:cxn>
              <a:cxn ang="0">
                <a:pos x="3642" y="2126"/>
              </a:cxn>
              <a:cxn ang="0">
                <a:pos x="3294" y="2069"/>
              </a:cxn>
              <a:cxn ang="0">
                <a:pos x="2996" y="2300"/>
              </a:cxn>
              <a:cxn ang="0">
                <a:pos x="2635" y="2371"/>
              </a:cxn>
              <a:cxn ang="0">
                <a:pos x="2283" y="2324"/>
              </a:cxn>
              <a:cxn ang="0">
                <a:pos x="2133" y="2380"/>
              </a:cxn>
              <a:cxn ang="0">
                <a:pos x="1940" y="2394"/>
              </a:cxn>
              <a:cxn ang="0">
                <a:pos x="1729" y="2310"/>
              </a:cxn>
              <a:cxn ang="0">
                <a:pos x="1590" y="2233"/>
              </a:cxn>
              <a:cxn ang="0">
                <a:pos x="1422" y="2011"/>
              </a:cxn>
              <a:cxn ang="0">
                <a:pos x="1249" y="1884"/>
              </a:cxn>
              <a:cxn ang="0">
                <a:pos x="1028" y="1903"/>
              </a:cxn>
              <a:cxn ang="0">
                <a:pos x="974" y="2009"/>
              </a:cxn>
              <a:cxn ang="0">
                <a:pos x="754" y="1838"/>
              </a:cxn>
              <a:cxn ang="0">
                <a:pos x="570" y="1747"/>
              </a:cxn>
              <a:cxn ang="0">
                <a:pos x="421" y="1802"/>
              </a:cxn>
              <a:cxn ang="0">
                <a:pos x="272" y="2002"/>
              </a:cxn>
              <a:cxn ang="0">
                <a:pos x="174" y="2102"/>
              </a:cxn>
            </a:cxnLst>
            <a:rect l="0" t="0" r="r" b="b"/>
            <a:pathLst>
              <a:path w="4177" h="2499">
                <a:moveTo>
                  <a:pt x="159" y="2095"/>
                </a:moveTo>
                <a:lnTo>
                  <a:pt x="156" y="2084"/>
                </a:lnTo>
                <a:lnTo>
                  <a:pt x="151" y="2069"/>
                </a:lnTo>
                <a:lnTo>
                  <a:pt x="158" y="2051"/>
                </a:lnTo>
                <a:lnTo>
                  <a:pt x="158" y="2036"/>
                </a:lnTo>
                <a:lnTo>
                  <a:pt x="153" y="2024"/>
                </a:lnTo>
                <a:lnTo>
                  <a:pt x="145" y="2010"/>
                </a:lnTo>
                <a:lnTo>
                  <a:pt x="130" y="2000"/>
                </a:lnTo>
                <a:lnTo>
                  <a:pt x="118" y="1994"/>
                </a:lnTo>
                <a:lnTo>
                  <a:pt x="113" y="1984"/>
                </a:lnTo>
                <a:lnTo>
                  <a:pt x="111" y="1976"/>
                </a:lnTo>
                <a:lnTo>
                  <a:pt x="108" y="1952"/>
                </a:lnTo>
                <a:lnTo>
                  <a:pt x="101" y="1941"/>
                </a:lnTo>
                <a:lnTo>
                  <a:pt x="90" y="1928"/>
                </a:lnTo>
                <a:lnTo>
                  <a:pt x="78" y="1917"/>
                </a:lnTo>
                <a:lnTo>
                  <a:pt x="69" y="1904"/>
                </a:lnTo>
                <a:lnTo>
                  <a:pt x="64" y="1887"/>
                </a:lnTo>
                <a:lnTo>
                  <a:pt x="61" y="1867"/>
                </a:lnTo>
                <a:lnTo>
                  <a:pt x="57" y="1853"/>
                </a:lnTo>
                <a:lnTo>
                  <a:pt x="49" y="1838"/>
                </a:lnTo>
                <a:lnTo>
                  <a:pt x="40" y="1828"/>
                </a:lnTo>
                <a:lnTo>
                  <a:pt x="32" y="1831"/>
                </a:lnTo>
                <a:lnTo>
                  <a:pt x="28" y="1823"/>
                </a:lnTo>
                <a:lnTo>
                  <a:pt x="31" y="1794"/>
                </a:lnTo>
                <a:lnTo>
                  <a:pt x="33" y="1782"/>
                </a:lnTo>
                <a:lnTo>
                  <a:pt x="28" y="1759"/>
                </a:lnTo>
                <a:lnTo>
                  <a:pt x="24" y="1748"/>
                </a:lnTo>
                <a:lnTo>
                  <a:pt x="11" y="1727"/>
                </a:lnTo>
                <a:lnTo>
                  <a:pt x="8" y="1696"/>
                </a:lnTo>
                <a:lnTo>
                  <a:pt x="0" y="1665"/>
                </a:lnTo>
                <a:lnTo>
                  <a:pt x="5" y="1649"/>
                </a:lnTo>
                <a:lnTo>
                  <a:pt x="16" y="1639"/>
                </a:lnTo>
                <a:lnTo>
                  <a:pt x="27" y="1642"/>
                </a:lnTo>
                <a:lnTo>
                  <a:pt x="33" y="1655"/>
                </a:lnTo>
                <a:lnTo>
                  <a:pt x="51" y="1646"/>
                </a:lnTo>
                <a:lnTo>
                  <a:pt x="83" y="1655"/>
                </a:lnTo>
                <a:lnTo>
                  <a:pt x="93" y="1649"/>
                </a:lnTo>
                <a:lnTo>
                  <a:pt x="93" y="1642"/>
                </a:lnTo>
                <a:lnTo>
                  <a:pt x="87" y="1632"/>
                </a:lnTo>
                <a:lnTo>
                  <a:pt x="90" y="1617"/>
                </a:lnTo>
                <a:lnTo>
                  <a:pt x="99" y="1613"/>
                </a:lnTo>
                <a:lnTo>
                  <a:pt x="113" y="1616"/>
                </a:lnTo>
                <a:lnTo>
                  <a:pt x="127" y="1632"/>
                </a:lnTo>
                <a:lnTo>
                  <a:pt x="149" y="1637"/>
                </a:lnTo>
                <a:lnTo>
                  <a:pt x="158" y="1634"/>
                </a:lnTo>
                <a:lnTo>
                  <a:pt x="167" y="1625"/>
                </a:lnTo>
                <a:lnTo>
                  <a:pt x="162" y="1615"/>
                </a:lnTo>
                <a:lnTo>
                  <a:pt x="147" y="1609"/>
                </a:lnTo>
                <a:lnTo>
                  <a:pt x="132" y="1595"/>
                </a:lnTo>
                <a:lnTo>
                  <a:pt x="144" y="1585"/>
                </a:lnTo>
                <a:lnTo>
                  <a:pt x="156" y="1582"/>
                </a:lnTo>
                <a:lnTo>
                  <a:pt x="168" y="1585"/>
                </a:lnTo>
                <a:lnTo>
                  <a:pt x="186" y="1609"/>
                </a:lnTo>
                <a:lnTo>
                  <a:pt x="199" y="1613"/>
                </a:lnTo>
                <a:lnTo>
                  <a:pt x="211" y="1612"/>
                </a:lnTo>
                <a:lnTo>
                  <a:pt x="224" y="1599"/>
                </a:lnTo>
                <a:lnTo>
                  <a:pt x="235" y="1585"/>
                </a:lnTo>
                <a:lnTo>
                  <a:pt x="244" y="1568"/>
                </a:lnTo>
                <a:lnTo>
                  <a:pt x="262" y="1558"/>
                </a:lnTo>
                <a:lnTo>
                  <a:pt x="267" y="1541"/>
                </a:lnTo>
                <a:lnTo>
                  <a:pt x="260" y="1519"/>
                </a:lnTo>
                <a:lnTo>
                  <a:pt x="259" y="1487"/>
                </a:lnTo>
                <a:lnTo>
                  <a:pt x="256" y="1463"/>
                </a:lnTo>
                <a:lnTo>
                  <a:pt x="250" y="1438"/>
                </a:lnTo>
                <a:lnTo>
                  <a:pt x="232" y="1415"/>
                </a:lnTo>
                <a:lnTo>
                  <a:pt x="215" y="1401"/>
                </a:lnTo>
                <a:lnTo>
                  <a:pt x="209" y="1385"/>
                </a:lnTo>
                <a:lnTo>
                  <a:pt x="213" y="1370"/>
                </a:lnTo>
                <a:lnTo>
                  <a:pt x="224" y="1360"/>
                </a:lnTo>
                <a:lnTo>
                  <a:pt x="235" y="1357"/>
                </a:lnTo>
                <a:lnTo>
                  <a:pt x="226" y="1339"/>
                </a:lnTo>
                <a:lnTo>
                  <a:pt x="228" y="1315"/>
                </a:lnTo>
                <a:lnTo>
                  <a:pt x="230" y="1291"/>
                </a:lnTo>
                <a:lnTo>
                  <a:pt x="240" y="1281"/>
                </a:lnTo>
                <a:lnTo>
                  <a:pt x="246" y="1257"/>
                </a:lnTo>
                <a:lnTo>
                  <a:pt x="244" y="1238"/>
                </a:lnTo>
                <a:lnTo>
                  <a:pt x="237" y="1222"/>
                </a:lnTo>
                <a:lnTo>
                  <a:pt x="223" y="1210"/>
                </a:lnTo>
                <a:lnTo>
                  <a:pt x="207" y="1198"/>
                </a:lnTo>
                <a:lnTo>
                  <a:pt x="213" y="1193"/>
                </a:lnTo>
                <a:lnTo>
                  <a:pt x="218" y="1182"/>
                </a:lnTo>
                <a:lnTo>
                  <a:pt x="230" y="1177"/>
                </a:lnTo>
                <a:lnTo>
                  <a:pt x="239" y="1163"/>
                </a:lnTo>
                <a:lnTo>
                  <a:pt x="248" y="1158"/>
                </a:lnTo>
                <a:lnTo>
                  <a:pt x="256" y="1161"/>
                </a:lnTo>
                <a:lnTo>
                  <a:pt x="263" y="1181"/>
                </a:lnTo>
                <a:lnTo>
                  <a:pt x="273" y="1191"/>
                </a:lnTo>
                <a:lnTo>
                  <a:pt x="282" y="1192"/>
                </a:lnTo>
                <a:lnTo>
                  <a:pt x="294" y="1183"/>
                </a:lnTo>
                <a:lnTo>
                  <a:pt x="291" y="1162"/>
                </a:lnTo>
                <a:lnTo>
                  <a:pt x="292" y="1133"/>
                </a:lnTo>
                <a:lnTo>
                  <a:pt x="313" y="1103"/>
                </a:lnTo>
                <a:lnTo>
                  <a:pt x="317" y="1090"/>
                </a:lnTo>
                <a:lnTo>
                  <a:pt x="320" y="1070"/>
                </a:lnTo>
                <a:lnTo>
                  <a:pt x="332" y="1051"/>
                </a:lnTo>
                <a:lnTo>
                  <a:pt x="344" y="1040"/>
                </a:lnTo>
                <a:lnTo>
                  <a:pt x="345" y="1020"/>
                </a:lnTo>
                <a:lnTo>
                  <a:pt x="340" y="999"/>
                </a:lnTo>
                <a:lnTo>
                  <a:pt x="341" y="979"/>
                </a:lnTo>
                <a:lnTo>
                  <a:pt x="336" y="962"/>
                </a:lnTo>
                <a:lnTo>
                  <a:pt x="330" y="947"/>
                </a:lnTo>
                <a:lnTo>
                  <a:pt x="335" y="928"/>
                </a:lnTo>
                <a:lnTo>
                  <a:pt x="348" y="915"/>
                </a:lnTo>
                <a:lnTo>
                  <a:pt x="357" y="908"/>
                </a:lnTo>
                <a:lnTo>
                  <a:pt x="369" y="893"/>
                </a:lnTo>
                <a:lnTo>
                  <a:pt x="379" y="888"/>
                </a:lnTo>
                <a:lnTo>
                  <a:pt x="381" y="882"/>
                </a:lnTo>
                <a:lnTo>
                  <a:pt x="365" y="863"/>
                </a:lnTo>
                <a:lnTo>
                  <a:pt x="391" y="853"/>
                </a:lnTo>
                <a:lnTo>
                  <a:pt x="408" y="858"/>
                </a:lnTo>
                <a:lnTo>
                  <a:pt x="433" y="852"/>
                </a:lnTo>
                <a:lnTo>
                  <a:pt x="444" y="838"/>
                </a:lnTo>
                <a:lnTo>
                  <a:pt x="475" y="838"/>
                </a:lnTo>
                <a:lnTo>
                  <a:pt x="483" y="824"/>
                </a:lnTo>
                <a:lnTo>
                  <a:pt x="503" y="824"/>
                </a:lnTo>
                <a:lnTo>
                  <a:pt x="519" y="840"/>
                </a:lnTo>
                <a:lnTo>
                  <a:pt x="535" y="846"/>
                </a:lnTo>
                <a:lnTo>
                  <a:pt x="553" y="836"/>
                </a:lnTo>
                <a:lnTo>
                  <a:pt x="556" y="824"/>
                </a:lnTo>
                <a:lnTo>
                  <a:pt x="551" y="803"/>
                </a:lnTo>
                <a:lnTo>
                  <a:pt x="546" y="785"/>
                </a:lnTo>
                <a:lnTo>
                  <a:pt x="555" y="780"/>
                </a:lnTo>
                <a:lnTo>
                  <a:pt x="574" y="793"/>
                </a:lnTo>
                <a:lnTo>
                  <a:pt x="594" y="799"/>
                </a:lnTo>
                <a:lnTo>
                  <a:pt x="613" y="793"/>
                </a:lnTo>
                <a:lnTo>
                  <a:pt x="652" y="793"/>
                </a:lnTo>
                <a:lnTo>
                  <a:pt x="684" y="793"/>
                </a:lnTo>
                <a:lnTo>
                  <a:pt x="702" y="789"/>
                </a:lnTo>
                <a:lnTo>
                  <a:pt x="707" y="777"/>
                </a:lnTo>
                <a:lnTo>
                  <a:pt x="716" y="750"/>
                </a:lnTo>
                <a:lnTo>
                  <a:pt x="724" y="729"/>
                </a:lnTo>
                <a:lnTo>
                  <a:pt x="739" y="721"/>
                </a:lnTo>
                <a:lnTo>
                  <a:pt x="754" y="715"/>
                </a:lnTo>
                <a:lnTo>
                  <a:pt x="764" y="699"/>
                </a:lnTo>
                <a:lnTo>
                  <a:pt x="771" y="682"/>
                </a:lnTo>
                <a:lnTo>
                  <a:pt x="790" y="664"/>
                </a:lnTo>
                <a:lnTo>
                  <a:pt x="819" y="651"/>
                </a:lnTo>
                <a:lnTo>
                  <a:pt x="829" y="617"/>
                </a:lnTo>
                <a:lnTo>
                  <a:pt x="848" y="590"/>
                </a:lnTo>
                <a:lnTo>
                  <a:pt x="879" y="577"/>
                </a:lnTo>
                <a:lnTo>
                  <a:pt x="896" y="558"/>
                </a:lnTo>
                <a:lnTo>
                  <a:pt x="938" y="512"/>
                </a:lnTo>
                <a:lnTo>
                  <a:pt x="976" y="502"/>
                </a:lnTo>
                <a:lnTo>
                  <a:pt x="1008" y="514"/>
                </a:lnTo>
                <a:lnTo>
                  <a:pt x="1010" y="531"/>
                </a:lnTo>
                <a:lnTo>
                  <a:pt x="1023" y="532"/>
                </a:lnTo>
                <a:lnTo>
                  <a:pt x="1035" y="528"/>
                </a:lnTo>
                <a:lnTo>
                  <a:pt x="1052" y="533"/>
                </a:lnTo>
                <a:lnTo>
                  <a:pt x="1051" y="543"/>
                </a:lnTo>
                <a:lnTo>
                  <a:pt x="1046" y="555"/>
                </a:lnTo>
                <a:lnTo>
                  <a:pt x="1026" y="562"/>
                </a:lnTo>
                <a:lnTo>
                  <a:pt x="1043" y="581"/>
                </a:lnTo>
                <a:lnTo>
                  <a:pt x="1059" y="610"/>
                </a:lnTo>
                <a:lnTo>
                  <a:pt x="1064" y="631"/>
                </a:lnTo>
                <a:lnTo>
                  <a:pt x="1059" y="682"/>
                </a:lnTo>
                <a:lnTo>
                  <a:pt x="1065" y="735"/>
                </a:lnTo>
                <a:lnTo>
                  <a:pt x="1067" y="764"/>
                </a:lnTo>
                <a:lnTo>
                  <a:pt x="1069" y="773"/>
                </a:lnTo>
                <a:lnTo>
                  <a:pt x="1069" y="789"/>
                </a:lnTo>
                <a:lnTo>
                  <a:pt x="1059" y="804"/>
                </a:lnTo>
                <a:lnTo>
                  <a:pt x="1036" y="809"/>
                </a:lnTo>
                <a:lnTo>
                  <a:pt x="1019" y="834"/>
                </a:lnTo>
                <a:lnTo>
                  <a:pt x="997" y="834"/>
                </a:lnTo>
                <a:lnTo>
                  <a:pt x="982" y="828"/>
                </a:lnTo>
                <a:lnTo>
                  <a:pt x="972" y="804"/>
                </a:lnTo>
                <a:lnTo>
                  <a:pt x="954" y="795"/>
                </a:lnTo>
                <a:lnTo>
                  <a:pt x="944" y="779"/>
                </a:lnTo>
                <a:lnTo>
                  <a:pt x="924" y="681"/>
                </a:lnTo>
                <a:lnTo>
                  <a:pt x="912" y="671"/>
                </a:lnTo>
                <a:lnTo>
                  <a:pt x="904" y="675"/>
                </a:lnTo>
                <a:lnTo>
                  <a:pt x="896" y="694"/>
                </a:lnTo>
                <a:lnTo>
                  <a:pt x="896" y="730"/>
                </a:lnTo>
                <a:lnTo>
                  <a:pt x="858" y="785"/>
                </a:lnTo>
                <a:lnTo>
                  <a:pt x="835" y="864"/>
                </a:lnTo>
                <a:lnTo>
                  <a:pt x="842" y="878"/>
                </a:lnTo>
                <a:lnTo>
                  <a:pt x="854" y="881"/>
                </a:lnTo>
                <a:lnTo>
                  <a:pt x="864" y="873"/>
                </a:lnTo>
                <a:lnTo>
                  <a:pt x="867" y="856"/>
                </a:lnTo>
                <a:lnTo>
                  <a:pt x="867" y="828"/>
                </a:lnTo>
                <a:lnTo>
                  <a:pt x="877" y="813"/>
                </a:lnTo>
                <a:lnTo>
                  <a:pt x="890" y="814"/>
                </a:lnTo>
                <a:lnTo>
                  <a:pt x="897" y="830"/>
                </a:lnTo>
                <a:lnTo>
                  <a:pt x="904" y="854"/>
                </a:lnTo>
                <a:lnTo>
                  <a:pt x="906" y="885"/>
                </a:lnTo>
                <a:lnTo>
                  <a:pt x="912" y="893"/>
                </a:lnTo>
                <a:lnTo>
                  <a:pt x="929" y="905"/>
                </a:lnTo>
                <a:lnTo>
                  <a:pt x="940" y="903"/>
                </a:lnTo>
                <a:lnTo>
                  <a:pt x="945" y="882"/>
                </a:lnTo>
                <a:lnTo>
                  <a:pt x="946" y="868"/>
                </a:lnTo>
                <a:lnTo>
                  <a:pt x="954" y="854"/>
                </a:lnTo>
                <a:lnTo>
                  <a:pt x="972" y="853"/>
                </a:lnTo>
                <a:lnTo>
                  <a:pt x="982" y="854"/>
                </a:lnTo>
                <a:lnTo>
                  <a:pt x="987" y="863"/>
                </a:lnTo>
                <a:lnTo>
                  <a:pt x="1001" y="863"/>
                </a:lnTo>
                <a:lnTo>
                  <a:pt x="1025" y="856"/>
                </a:lnTo>
                <a:lnTo>
                  <a:pt x="1036" y="862"/>
                </a:lnTo>
                <a:lnTo>
                  <a:pt x="1046" y="872"/>
                </a:lnTo>
                <a:lnTo>
                  <a:pt x="1050" y="888"/>
                </a:lnTo>
                <a:lnTo>
                  <a:pt x="1055" y="895"/>
                </a:lnTo>
                <a:lnTo>
                  <a:pt x="1075" y="889"/>
                </a:lnTo>
                <a:lnTo>
                  <a:pt x="1094" y="873"/>
                </a:lnTo>
                <a:lnTo>
                  <a:pt x="1094" y="853"/>
                </a:lnTo>
                <a:lnTo>
                  <a:pt x="1101" y="840"/>
                </a:lnTo>
                <a:lnTo>
                  <a:pt x="1118" y="833"/>
                </a:lnTo>
                <a:lnTo>
                  <a:pt x="1131" y="826"/>
                </a:lnTo>
                <a:lnTo>
                  <a:pt x="1148" y="810"/>
                </a:lnTo>
                <a:lnTo>
                  <a:pt x="1164" y="804"/>
                </a:lnTo>
                <a:lnTo>
                  <a:pt x="1180" y="805"/>
                </a:lnTo>
                <a:lnTo>
                  <a:pt x="1194" y="823"/>
                </a:lnTo>
                <a:lnTo>
                  <a:pt x="1191" y="846"/>
                </a:lnTo>
                <a:lnTo>
                  <a:pt x="1186" y="863"/>
                </a:lnTo>
                <a:lnTo>
                  <a:pt x="1176" y="871"/>
                </a:lnTo>
                <a:lnTo>
                  <a:pt x="1165" y="861"/>
                </a:lnTo>
                <a:lnTo>
                  <a:pt x="1152" y="853"/>
                </a:lnTo>
                <a:lnTo>
                  <a:pt x="1132" y="859"/>
                </a:lnTo>
                <a:lnTo>
                  <a:pt x="1123" y="878"/>
                </a:lnTo>
                <a:lnTo>
                  <a:pt x="1132" y="908"/>
                </a:lnTo>
                <a:lnTo>
                  <a:pt x="1142" y="915"/>
                </a:lnTo>
                <a:lnTo>
                  <a:pt x="1165" y="915"/>
                </a:lnTo>
                <a:lnTo>
                  <a:pt x="1180" y="898"/>
                </a:lnTo>
                <a:lnTo>
                  <a:pt x="1200" y="893"/>
                </a:lnTo>
                <a:lnTo>
                  <a:pt x="1222" y="903"/>
                </a:lnTo>
                <a:lnTo>
                  <a:pt x="1255" y="899"/>
                </a:lnTo>
                <a:lnTo>
                  <a:pt x="1284" y="898"/>
                </a:lnTo>
                <a:lnTo>
                  <a:pt x="1296" y="905"/>
                </a:lnTo>
                <a:lnTo>
                  <a:pt x="1323" y="905"/>
                </a:lnTo>
                <a:lnTo>
                  <a:pt x="1334" y="915"/>
                </a:lnTo>
                <a:lnTo>
                  <a:pt x="1318" y="928"/>
                </a:lnTo>
                <a:lnTo>
                  <a:pt x="1318" y="945"/>
                </a:lnTo>
                <a:lnTo>
                  <a:pt x="1327" y="958"/>
                </a:lnTo>
                <a:lnTo>
                  <a:pt x="1355" y="957"/>
                </a:lnTo>
                <a:lnTo>
                  <a:pt x="1373" y="958"/>
                </a:lnTo>
                <a:lnTo>
                  <a:pt x="1377" y="970"/>
                </a:lnTo>
                <a:lnTo>
                  <a:pt x="1390" y="979"/>
                </a:lnTo>
                <a:lnTo>
                  <a:pt x="1408" y="965"/>
                </a:lnTo>
                <a:lnTo>
                  <a:pt x="1417" y="965"/>
                </a:lnTo>
                <a:lnTo>
                  <a:pt x="1424" y="985"/>
                </a:lnTo>
                <a:lnTo>
                  <a:pt x="1418" y="994"/>
                </a:lnTo>
                <a:lnTo>
                  <a:pt x="1418" y="1010"/>
                </a:lnTo>
                <a:lnTo>
                  <a:pt x="1429" y="1015"/>
                </a:lnTo>
                <a:lnTo>
                  <a:pt x="1444" y="1015"/>
                </a:lnTo>
                <a:lnTo>
                  <a:pt x="1449" y="995"/>
                </a:lnTo>
                <a:lnTo>
                  <a:pt x="1456" y="982"/>
                </a:lnTo>
                <a:lnTo>
                  <a:pt x="1468" y="972"/>
                </a:lnTo>
                <a:lnTo>
                  <a:pt x="1468" y="957"/>
                </a:lnTo>
                <a:lnTo>
                  <a:pt x="1468" y="935"/>
                </a:lnTo>
                <a:lnTo>
                  <a:pt x="1453" y="925"/>
                </a:lnTo>
                <a:lnTo>
                  <a:pt x="1453" y="903"/>
                </a:lnTo>
                <a:lnTo>
                  <a:pt x="1463" y="893"/>
                </a:lnTo>
                <a:lnTo>
                  <a:pt x="1477" y="910"/>
                </a:lnTo>
                <a:lnTo>
                  <a:pt x="1484" y="930"/>
                </a:lnTo>
                <a:lnTo>
                  <a:pt x="1516" y="969"/>
                </a:lnTo>
                <a:lnTo>
                  <a:pt x="1549" y="1007"/>
                </a:lnTo>
                <a:lnTo>
                  <a:pt x="1558" y="1020"/>
                </a:lnTo>
                <a:lnTo>
                  <a:pt x="1576" y="1062"/>
                </a:lnTo>
                <a:lnTo>
                  <a:pt x="1588" y="1098"/>
                </a:lnTo>
                <a:lnTo>
                  <a:pt x="1594" y="1112"/>
                </a:lnTo>
                <a:lnTo>
                  <a:pt x="1605" y="1112"/>
                </a:lnTo>
                <a:lnTo>
                  <a:pt x="1614" y="1102"/>
                </a:lnTo>
                <a:lnTo>
                  <a:pt x="1615" y="1079"/>
                </a:lnTo>
                <a:lnTo>
                  <a:pt x="1612" y="1048"/>
                </a:lnTo>
                <a:lnTo>
                  <a:pt x="1608" y="1023"/>
                </a:lnTo>
                <a:lnTo>
                  <a:pt x="1614" y="991"/>
                </a:lnTo>
                <a:lnTo>
                  <a:pt x="1631" y="958"/>
                </a:lnTo>
                <a:lnTo>
                  <a:pt x="1630" y="928"/>
                </a:lnTo>
                <a:lnTo>
                  <a:pt x="1642" y="901"/>
                </a:lnTo>
                <a:lnTo>
                  <a:pt x="1662" y="893"/>
                </a:lnTo>
                <a:lnTo>
                  <a:pt x="1688" y="886"/>
                </a:lnTo>
                <a:lnTo>
                  <a:pt x="1706" y="878"/>
                </a:lnTo>
                <a:lnTo>
                  <a:pt x="1715" y="844"/>
                </a:lnTo>
                <a:lnTo>
                  <a:pt x="1732" y="832"/>
                </a:lnTo>
                <a:lnTo>
                  <a:pt x="1747" y="824"/>
                </a:lnTo>
                <a:lnTo>
                  <a:pt x="1770" y="846"/>
                </a:lnTo>
                <a:lnTo>
                  <a:pt x="1777" y="885"/>
                </a:lnTo>
                <a:lnTo>
                  <a:pt x="1770" y="906"/>
                </a:lnTo>
                <a:lnTo>
                  <a:pt x="1756" y="923"/>
                </a:lnTo>
                <a:lnTo>
                  <a:pt x="1741" y="940"/>
                </a:lnTo>
                <a:lnTo>
                  <a:pt x="1724" y="962"/>
                </a:lnTo>
                <a:lnTo>
                  <a:pt x="1718" y="990"/>
                </a:lnTo>
                <a:lnTo>
                  <a:pt x="1721" y="1014"/>
                </a:lnTo>
                <a:lnTo>
                  <a:pt x="1715" y="1035"/>
                </a:lnTo>
                <a:lnTo>
                  <a:pt x="1692" y="1073"/>
                </a:lnTo>
                <a:lnTo>
                  <a:pt x="1692" y="1114"/>
                </a:lnTo>
                <a:lnTo>
                  <a:pt x="1688" y="1127"/>
                </a:lnTo>
                <a:lnTo>
                  <a:pt x="1697" y="1147"/>
                </a:lnTo>
                <a:lnTo>
                  <a:pt x="1680" y="1183"/>
                </a:lnTo>
                <a:lnTo>
                  <a:pt x="1648" y="1221"/>
                </a:lnTo>
                <a:lnTo>
                  <a:pt x="1619" y="1226"/>
                </a:lnTo>
                <a:lnTo>
                  <a:pt x="1605" y="1236"/>
                </a:lnTo>
                <a:lnTo>
                  <a:pt x="1602" y="1253"/>
                </a:lnTo>
                <a:lnTo>
                  <a:pt x="1608" y="1282"/>
                </a:lnTo>
                <a:lnTo>
                  <a:pt x="1628" y="1287"/>
                </a:lnTo>
                <a:lnTo>
                  <a:pt x="1655" y="1250"/>
                </a:lnTo>
                <a:lnTo>
                  <a:pt x="1686" y="1246"/>
                </a:lnTo>
                <a:lnTo>
                  <a:pt x="1697" y="1227"/>
                </a:lnTo>
                <a:lnTo>
                  <a:pt x="1698" y="1197"/>
                </a:lnTo>
                <a:lnTo>
                  <a:pt x="1718" y="1157"/>
                </a:lnTo>
                <a:lnTo>
                  <a:pt x="1729" y="1142"/>
                </a:lnTo>
                <a:lnTo>
                  <a:pt x="1746" y="1141"/>
                </a:lnTo>
                <a:lnTo>
                  <a:pt x="1764" y="1152"/>
                </a:lnTo>
                <a:lnTo>
                  <a:pt x="1783" y="1152"/>
                </a:lnTo>
                <a:lnTo>
                  <a:pt x="1786" y="1137"/>
                </a:lnTo>
                <a:lnTo>
                  <a:pt x="1775" y="1123"/>
                </a:lnTo>
                <a:lnTo>
                  <a:pt x="1751" y="1117"/>
                </a:lnTo>
                <a:lnTo>
                  <a:pt x="1736" y="1113"/>
                </a:lnTo>
                <a:lnTo>
                  <a:pt x="1727" y="1099"/>
                </a:lnTo>
                <a:lnTo>
                  <a:pt x="1730" y="1076"/>
                </a:lnTo>
                <a:lnTo>
                  <a:pt x="1746" y="1058"/>
                </a:lnTo>
                <a:lnTo>
                  <a:pt x="1753" y="1040"/>
                </a:lnTo>
                <a:lnTo>
                  <a:pt x="1759" y="1014"/>
                </a:lnTo>
                <a:lnTo>
                  <a:pt x="1759" y="979"/>
                </a:lnTo>
                <a:lnTo>
                  <a:pt x="1764" y="957"/>
                </a:lnTo>
                <a:lnTo>
                  <a:pt x="1773" y="931"/>
                </a:lnTo>
                <a:lnTo>
                  <a:pt x="1787" y="920"/>
                </a:lnTo>
                <a:lnTo>
                  <a:pt x="1802" y="915"/>
                </a:lnTo>
                <a:lnTo>
                  <a:pt x="1808" y="899"/>
                </a:lnTo>
                <a:lnTo>
                  <a:pt x="1819" y="888"/>
                </a:lnTo>
                <a:lnTo>
                  <a:pt x="1828" y="896"/>
                </a:lnTo>
                <a:lnTo>
                  <a:pt x="1814" y="916"/>
                </a:lnTo>
                <a:lnTo>
                  <a:pt x="1814" y="931"/>
                </a:lnTo>
                <a:lnTo>
                  <a:pt x="1818" y="947"/>
                </a:lnTo>
                <a:lnTo>
                  <a:pt x="1836" y="944"/>
                </a:lnTo>
                <a:lnTo>
                  <a:pt x="1851" y="937"/>
                </a:lnTo>
                <a:lnTo>
                  <a:pt x="1859" y="922"/>
                </a:lnTo>
                <a:lnTo>
                  <a:pt x="1870" y="913"/>
                </a:lnTo>
                <a:lnTo>
                  <a:pt x="1879" y="922"/>
                </a:lnTo>
                <a:lnTo>
                  <a:pt x="1899" y="947"/>
                </a:lnTo>
                <a:lnTo>
                  <a:pt x="1908" y="954"/>
                </a:lnTo>
                <a:lnTo>
                  <a:pt x="1923" y="957"/>
                </a:lnTo>
                <a:lnTo>
                  <a:pt x="1926" y="933"/>
                </a:lnTo>
                <a:lnTo>
                  <a:pt x="1917" y="913"/>
                </a:lnTo>
                <a:lnTo>
                  <a:pt x="1911" y="886"/>
                </a:lnTo>
                <a:lnTo>
                  <a:pt x="1923" y="869"/>
                </a:lnTo>
                <a:lnTo>
                  <a:pt x="1941" y="862"/>
                </a:lnTo>
                <a:lnTo>
                  <a:pt x="1967" y="862"/>
                </a:lnTo>
                <a:lnTo>
                  <a:pt x="1990" y="876"/>
                </a:lnTo>
                <a:lnTo>
                  <a:pt x="2037" y="868"/>
                </a:lnTo>
                <a:lnTo>
                  <a:pt x="2063" y="856"/>
                </a:lnTo>
                <a:lnTo>
                  <a:pt x="2067" y="830"/>
                </a:lnTo>
                <a:lnTo>
                  <a:pt x="2067" y="814"/>
                </a:lnTo>
                <a:lnTo>
                  <a:pt x="2077" y="797"/>
                </a:lnTo>
                <a:lnTo>
                  <a:pt x="2121" y="770"/>
                </a:lnTo>
                <a:lnTo>
                  <a:pt x="2172" y="735"/>
                </a:lnTo>
                <a:lnTo>
                  <a:pt x="2208" y="726"/>
                </a:lnTo>
                <a:lnTo>
                  <a:pt x="2220" y="745"/>
                </a:lnTo>
                <a:lnTo>
                  <a:pt x="2258" y="730"/>
                </a:lnTo>
                <a:lnTo>
                  <a:pt x="2287" y="715"/>
                </a:lnTo>
                <a:lnTo>
                  <a:pt x="2298" y="661"/>
                </a:lnTo>
                <a:lnTo>
                  <a:pt x="2334" y="623"/>
                </a:lnTo>
                <a:lnTo>
                  <a:pt x="2348" y="625"/>
                </a:lnTo>
                <a:lnTo>
                  <a:pt x="2355" y="631"/>
                </a:lnTo>
                <a:lnTo>
                  <a:pt x="2357" y="646"/>
                </a:lnTo>
                <a:lnTo>
                  <a:pt x="2357" y="671"/>
                </a:lnTo>
                <a:lnTo>
                  <a:pt x="2358" y="682"/>
                </a:lnTo>
                <a:lnTo>
                  <a:pt x="2389" y="691"/>
                </a:lnTo>
                <a:lnTo>
                  <a:pt x="2429" y="661"/>
                </a:lnTo>
                <a:lnTo>
                  <a:pt x="2448" y="661"/>
                </a:lnTo>
                <a:lnTo>
                  <a:pt x="2468" y="671"/>
                </a:lnTo>
                <a:lnTo>
                  <a:pt x="2479" y="689"/>
                </a:lnTo>
                <a:lnTo>
                  <a:pt x="2493" y="749"/>
                </a:lnTo>
                <a:lnTo>
                  <a:pt x="2492" y="769"/>
                </a:lnTo>
                <a:lnTo>
                  <a:pt x="2468" y="787"/>
                </a:lnTo>
                <a:lnTo>
                  <a:pt x="2448" y="816"/>
                </a:lnTo>
                <a:lnTo>
                  <a:pt x="2430" y="851"/>
                </a:lnTo>
                <a:lnTo>
                  <a:pt x="2421" y="882"/>
                </a:lnTo>
                <a:lnTo>
                  <a:pt x="2411" y="901"/>
                </a:lnTo>
                <a:lnTo>
                  <a:pt x="2412" y="912"/>
                </a:lnTo>
                <a:lnTo>
                  <a:pt x="2430" y="920"/>
                </a:lnTo>
                <a:lnTo>
                  <a:pt x="2442" y="895"/>
                </a:lnTo>
                <a:lnTo>
                  <a:pt x="2471" y="868"/>
                </a:lnTo>
                <a:lnTo>
                  <a:pt x="2511" y="844"/>
                </a:lnTo>
                <a:lnTo>
                  <a:pt x="2546" y="836"/>
                </a:lnTo>
                <a:lnTo>
                  <a:pt x="2578" y="836"/>
                </a:lnTo>
                <a:lnTo>
                  <a:pt x="2599" y="840"/>
                </a:lnTo>
                <a:lnTo>
                  <a:pt x="2619" y="840"/>
                </a:lnTo>
                <a:lnTo>
                  <a:pt x="2622" y="848"/>
                </a:lnTo>
                <a:lnTo>
                  <a:pt x="2623" y="864"/>
                </a:lnTo>
                <a:lnTo>
                  <a:pt x="2643" y="872"/>
                </a:lnTo>
                <a:lnTo>
                  <a:pt x="2665" y="872"/>
                </a:lnTo>
                <a:lnTo>
                  <a:pt x="2692" y="876"/>
                </a:lnTo>
                <a:lnTo>
                  <a:pt x="2702" y="863"/>
                </a:lnTo>
                <a:lnTo>
                  <a:pt x="2699" y="843"/>
                </a:lnTo>
                <a:lnTo>
                  <a:pt x="2683" y="820"/>
                </a:lnTo>
                <a:lnTo>
                  <a:pt x="2673" y="804"/>
                </a:lnTo>
                <a:lnTo>
                  <a:pt x="2687" y="787"/>
                </a:lnTo>
                <a:lnTo>
                  <a:pt x="2709" y="783"/>
                </a:lnTo>
                <a:lnTo>
                  <a:pt x="2740" y="783"/>
                </a:lnTo>
                <a:lnTo>
                  <a:pt x="2772" y="799"/>
                </a:lnTo>
                <a:lnTo>
                  <a:pt x="2790" y="809"/>
                </a:lnTo>
                <a:lnTo>
                  <a:pt x="2804" y="828"/>
                </a:lnTo>
                <a:lnTo>
                  <a:pt x="2803" y="844"/>
                </a:lnTo>
                <a:lnTo>
                  <a:pt x="2809" y="858"/>
                </a:lnTo>
                <a:lnTo>
                  <a:pt x="2818" y="871"/>
                </a:lnTo>
                <a:lnTo>
                  <a:pt x="2853" y="885"/>
                </a:lnTo>
                <a:lnTo>
                  <a:pt x="2864" y="898"/>
                </a:lnTo>
                <a:lnTo>
                  <a:pt x="2872" y="905"/>
                </a:lnTo>
                <a:lnTo>
                  <a:pt x="2887" y="901"/>
                </a:lnTo>
                <a:lnTo>
                  <a:pt x="2887" y="878"/>
                </a:lnTo>
                <a:lnTo>
                  <a:pt x="2880" y="852"/>
                </a:lnTo>
                <a:lnTo>
                  <a:pt x="2880" y="828"/>
                </a:lnTo>
                <a:lnTo>
                  <a:pt x="2891" y="830"/>
                </a:lnTo>
                <a:lnTo>
                  <a:pt x="2905" y="843"/>
                </a:lnTo>
                <a:lnTo>
                  <a:pt x="2918" y="848"/>
                </a:lnTo>
                <a:lnTo>
                  <a:pt x="3003" y="793"/>
                </a:lnTo>
                <a:lnTo>
                  <a:pt x="3012" y="771"/>
                </a:lnTo>
                <a:lnTo>
                  <a:pt x="3005" y="755"/>
                </a:lnTo>
                <a:lnTo>
                  <a:pt x="2980" y="759"/>
                </a:lnTo>
                <a:lnTo>
                  <a:pt x="2967" y="735"/>
                </a:lnTo>
                <a:lnTo>
                  <a:pt x="2967" y="715"/>
                </a:lnTo>
                <a:lnTo>
                  <a:pt x="2982" y="689"/>
                </a:lnTo>
                <a:lnTo>
                  <a:pt x="3002" y="676"/>
                </a:lnTo>
                <a:lnTo>
                  <a:pt x="3029" y="661"/>
                </a:lnTo>
                <a:lnTo>
                  <a:pt x="3061" y="647"/>
                </a:lnTo>
                <a:lnTo>
                  <a:pt x="3075" y="661"/>
                </a:lnTo>
                <a:lnTo>
                  <a:pt x="3081" y="681"/>
                </a:lnTo>
                <a:lnTo>
                  <a:pt x="3090" y="684"/>
                </a:lnTo>
                <a:lnTo>
                  <a:pt x="3093" y="665"/>
                </a:lnTo>
                <a:lnTo>
                  <a:pt x="3095" y="633"/>
                </a:lnTo>
                <a:lnTo>
                  <a:pt x="3104" y="615"/>
                </a:lnTo>
                <a:lnTo>
                  <a:pt x="3116" y="610"/>
                </a:lnTo>
                <a:lnTo>
                  <a:pt x="3130" y="607"/>
                </a:lnTo>
                <a:lnTo>
                  <a:pt x="3144" y="616"/>
                </a:lnTo>
                <a:lnTo>
                  <a:pt x="3171" y="641"/>
                </a:lnTo>
                <a:lnTo>
                  <a:pt x="3189" y="646"/>
                </a:lnTo>
                <a:lnTo>
                  <a:pt x="3209" y="636"/>
                </a:lnTo>
                <a:lnTo>
                  <a:pt x="3228" y="617"/>
                </a:lnTo>
                <a:lnTo>
                  <a:pt x="3244" y="595"/>
                </a:lnTo>
                <a:lnTo>
                  <a:pt x="3253" y="561"/>
                </a:lnTo>
                <a:lnTo>
                  <a:pt x="3276" y="537"/>
                </a:lnTo>
                <a:lnTo>
                  <a:pt x="3297" y="524"/>
                </a:lnTo>
                <a:lnTo>
                  <a:pt x="3313" y="521"/>
                </a:lnTo>
                <a:lnTo>
                  <a:pt x="3329" y="524"/>
                </a:lnTo>
                <a:lnTo>
                  <a:pt x="3342" y="535"/>
                </a:lnTo>
                <a:lnTo>
                  <a:pt x="3362" y="541"/>
                </a:lnTo>
                <a:lnTo>
                  <a:pt x="3380" y="538"/>
                </a:lnTo>
                <a:lnTo>
                  <a:pt x="3399" y="514"/>
                </a:lnTo>
                <a:lnTo>
                  <a:pt x="3410" y="492"/>
                </a:lnTo>
                <a:lnTo>
                  <a:pt x="3426" y="465"/>
                </a:lnTo>
                <a:lnTo>
                  <a:pt x="3451" y="447"/>
                </a:lnTo>
                <a:lnTo>
                  <a:pt x="3462" y="431"/>
                </a:lnTo>
                <a:lnTo>
                  <a:pt x="3466" y="396"/>
                </a:lnTo>
                <a:lnTo>
                  <a:pt x="3495" y="396"/>
                </a:lnTo>
                <a:lnTo>
                  <a:pt x="3536" y="396"/>
                </a:lnTo>
                <a:lnTo>
                  <a:pt x="3547" y="385"/>
                </a:lnTo>
                <a:lnTo>
                  <a:pt x="3548" y="366"/>
                </a:lnTo>
                <a:lnTo>
                  <a:pt x="3541" y="354"/>
                </a:lnTo>
                <a:lnTo>
                  <a:pt x="3519" y="349"/>
                </a:lnTo>
                <a:lnTo>
                  <a:pt x="3492" y="349"/>
                </a:lnTo>
                <a:lnTo>
                  <a:pt x="3485" y="340"/>
                </a:lnTo>
                <a:lnTo>
                  <a:pt x="3491" y="324"/>
                </a:lnTo>
                <a:lnTo>
                  <a:pt x="3507" y="286"/>
                </a:lnTo>
                <a:lnTo>
                  <a:pt x="3540" y="238"/>
                </a:lnTo>
                <a:lnTo>
                  <a:pt x="3613" y="174"/>
                </a:lnTo>
                <a:lnTo>
                  <a:pt x="3641" y="154"/>
                </a:lnTo>
                <a:lnTo>
                  <a:pt x="3675" y="130"/>
                </a:lnTo>
                <a:lnTo>
                  <a:pt x="3723" y="112"/>
                </a:lnTo>
                <a:lnTo>
                  <a:pt x="3758" y="90"/>
                </a:lnTo>
                <a:lnTo>
                  <a:pt x="3765" y="76"/>
                </a:lnTo>
                <a:lnTo>
                  <a:pt x="3769" y="51"/>
                </a:lnTo>
                <a:lnTo>
                  <a:pt x="3775" y="31"/>
                </a:lnTo>
                <a:lnTo>
                  <a:pt x="3786" y="11"/>
                </a:lnTo>
                <a:lnTo>
                  <a:pt x="3801" y="0"/>
                </a:lnTo>
                <a:lnTo>
                  <a:pt x="3826" y="0"/>
                </a:lnTo>
                <a:lnTo>
                  <a:pt x="3845" y="1"/>
                </a:lnTo>
                <a:lnTo>
                  <a:pt x="3867" y="15"/>
                </a:lnTo>
                <a:lnTo>
                  <a:pt x="3877" y="36"/>
                </a:lnTo>
                <a:lnTo>
                  <a:pt x="3889" y="55"/>
                </a:lnTo>
                <a:lnTo>
                  <a:pt x="3905" y="64"/>
                </a:lnTo>
                <a:lnTo>
                  <a:pt x="3907" y="64"/>
                </a:lnTo>
                <a:lnTo>
                  <a:pt x="3922" y="79"/>
                </a:lnTo>
                <a:lnTo>
                  <a:pt x="3926" y="94"/>
                </a:lnTo>
                <a:lnTo>
                  <a:pt x="3910" y="116"/>
                </a:lnTo>
                <a:lnTo>
                  <a:pt x="3899" y="139"/>
                </a:lnTo>
                <a:lnTo>
                  <a:pt x="3901" y="157"/>
                </a:lnTo>
                <a:lnTo>
                  <a:pt x="3895" y="168"/>
                </a:lnTo>
                <a:lnTo>
                  <a:pt x="3877" y="168"/>
                </a:lnTo>
                <a:lnTo>
                  <a:pt x="3869" y="154"/>
                </a:lnTo>
                <a:lnTo>
                  <a:pt x="3852" y="148"/>
                </a:lnTo>
                <a:lnTo>
                  <a:pt x="3837" y="150"/>
                </a:lnTo>
                <a:lnTo>
                  <a:pt x="3835" y="197"/>
                </a:lnTo>
                <a:lnTo>
                  <a:pt x="3819" y="208"/>
                </a:lnTo>
                <a:lnTo>
                  <a:pt x="3783" y="197"/>
                </a:lnTo>
                <a:lnTo>
                  <a:pt x="3775" y="206"/>
                </a:lnTo>
                <a:lnTo>
                  <a:pt x="3773" y="226"/>
                </a:lnTo>
                <a:lnTo>
                  <a:pt x="3792" y="237"/>
                </a:lnTo>
                <a:lnTo>
                  <a:pt x="3826" y="238"/>
                </a:lnTo>
                <a:lnTo>
                  <a:pt x="3842" y="293"/>
                </a:lnTo>
                <a:lnTo>
                  <a:pt x="3841" y="306"/>
                </a:lnTo>
                <a:lnTo>
                  <a:pt x="3823" y="327"/>
                </a:lnTo>
                <a:lnTo>
                  <a:pt x="3813" y="344"/>
                </a:lnTo>
                <a:lnTo>
                  <a:pt x="3819" y="356"/>
                </a:lnTo>
                <a:lnTo>
                  <a:pt x="3820" y="365"/>
                </a:lnTo>
                <a:lnTo>
                  <a:pt x="3848" y="346"/>
                </a:lnTo>
                <a:lnTo>
                  <a:pt x="3858" y="324"/>
                </a:lnTo>
                <a:lnTo>
                  <a:pt x="3880" y="312"/>
                </a:lnTo>
                <a:lnTo>
                  <a:pt x="3900" y="316"/>
                </a:lnTo>
                <a:lnTo>
                  <a:pt x="3927" y="317"/>
                </a:lnTo>
                <a:lnTo>
                  <a:pt x="3953" y="320"/>
                </a:lnTo>
                <a:lnTo>
                  <a:pt x="3969" y="334"/>
                </a:lnTo>
                <a:lnTo>
                  <a:pt x="3973" y="344"/>
                </a:lnTo>
                <a:lnTo>
                  <a:pt x="3970" y="354"/>
                </a:lnTo>
                <a:lnTo>
                  <a:pt x="3960" y="366"/>
                </a:lnTo>
                <a:lnTo>
                  <a:pt x="3953" y="376"/>
                </a:lnTo>
                <a:lnTo>
                  <a:pt x="3949" y="398"/>
                </a:lnTo>
                <a:lnTo>
                  <a:pt x="3944" y="424"/>
                </a:lnTo>
                <a:lnTo>
                  <a:pt x="3941" y="458"/>
                </a:lnTo>
                <a:lnTo>
                  <a:pt x="3945" y="512"/>
                </a:lnTo>
                <a:lnTo>
                  <a:pt x="3952" y="561"/>
                </a:lnTo>
                <a:lnTo>
                  <a:pt x="3954" y="605"/>
                </a:lnTo>
                <a:lnTo>
                  <a:pt x="3966" y="626"/>
                </a:lnTo>
                <a:lnTo>
                  <a:pt x="3980" y="643"/>
                </a:lnTo>
                <a:lnTo>
                  <a:pt x="3984" y="652"/>
                </a:lnTo>
                <a:lnTo>
                  <a:pt x="3971" y="662"/>
                </a:lnTo>
                <a:lnTo>
                  <a:pt x="3962" y="664"/>
                </a:lnTo>
                <a:lnTo>
                  <a:pt x="3954" y="652"/>
                </a:lnTo>
                <a:lnTo>
                  <a:pt x="3943" y="652"/>
                </a:lnTo>
                <a:lnTo>
                  <a:pt x="3926" y="691"/>
                </a:lnTo>
                <a:lnTo>
                  <a:pt x="3913" y="739"/>
                </a:lnTo>
                <a:lnTo>
                  <a:pt x="3905" y="792"/>
                </a:lnTo>
                <a:lnTo>
                  <a:pt x="3895" y="813"/>
                </a:lnTo>
                <a:lnTo>
                  <a:pt x="3899" y="833"/>
                </a:lnTo>
                <a:lnTo>
                  <a:pt x="3920" y="859"/>
                </a:lnTo>
                <a:lnTo>
                  <a:pt x="3929" y="883"/>
                </a:lnTo>
                <a:lnTo>
                  <a:pt x="3932" y="910"/>
                </a:lnTo>
                <a:lnTo>
                  <a:pt x="3945" y="937"/>
                </a:lnTo>
                <a:lnTo>
                  <a:pt x="3960" y="941"/>
                </a:lnTo>
                <a:lnTo>
                  <a:pt x="3962" y="910"/>
                </a:lnTo>
                <a:lnTo>
                  <a:pt x="3990" y="906"/>
                </a:lnTo>
                <a:lnTo>
                  <a:pt x="4016" y="944"/>
                </a:lnTo>
                <a:lnTo>
                  <a:pt x="4060" y="967"/>
                </a:lnTo>
                <a:lnTo>
                  <a:pt x="4069" y="991"/>
                </a:lnTo>
                <a:lnTo>
                  <a:pt x="4037" y="979"/>
                </a:lnTo>
                <a:lnTo>
                  <a:pt x="4041" y="1001"/>
                </a:lnTo>
                <a:lnTo>
                  <a:pt x="4080" y="1045"/>
                </a:lnTo>
                <a:lnTo>
                  <a:pt x="4101" y="1055"/>
                </a:lnTo>
                <a:lnTo>
                  <a:pt x="4112" y="1083"/>
                </a:lnTo>
                <a:lnTo>
                  <a:pt x="4097" y="1099"/>
                </a:lnTo>
                <a:lnTo>
                  <a:pt x="4097" y="1133"/>
                </a:lnTo>
                <a:lnTo>
                  <a:pt x="4115" y="1163"/>
                </a:lnTo>
                <a:lnTo>
                  <a:pt x="4119" y="1193"/>
                </a:lnTo>
                <a:lnTo>
                  <a:pt x="4112" y="1228"/>
                </a:lnTo>
                <a:lnTo>
                  <a:pt x="4144" y="1257"/>
                </a:lnTo>
                <a:lnTo>
                  <a:pt x="4163" y="1315"/>
                </a:lnTo>
                <a:lnTo>
                  <a:pt x="4174" y="1369"/>
                </a:lnTo>
                <a:lnTo>
                  <a:pt x="4177" y="1449"/>
                </a:lnTo>
                <a:lnTo>
                  <a:pt x="4154" y="1459"/>
                </a:lnTo>
                <a:lnTo>
                  <a:pt x="4150" y="1422"/>
                </a:lnTo>
                <a:lnTo>
                  <a:pt x="4134" y="1359"/>
                </a:lnTo>
                <a:lnTo>
                  <a:pt x="4037" y="1295"/>
                </a:lnTo>
                <a:lnTo>
                  <a:pt x="3929" y="1228"/>
                </a:lnTo>
                <a:lnTo>
                  <a:pt x="3894" y="1178"/>
                </a:lnTo>
                <a:lnTo>
                  <a:pt x="3872" y="1117"/>
                </a:lnTo>
                <a:lnTo>
                  <a:pt x="3858" y="1089"/>
                </a:lnTo>
                <a:lnTo>
                  <a:pt x="3871" y="1048"/>
                </a:lnTo>
                <a:lnTo>
                  <a:pt x="3854" y="948"/>
                </a:lnTo>
                <a:lnTo>
                  <a:pt x="3839" y="871"/>
                </a:lnTo>
                <a:lnTo>
                  <a:pt x="3835" y="809"/>
                </a:lnTo>
                <a:lnTo>
                  <a:pt x="3826" y="782"/>
                </a:lnTo>
                <a:lnTo>
                  <a:pt x="3810" y="761"/>
                </a:lnTo>
                <a:lnTo>
                  <a:pt x="3792" y="754"/>
                </a:lnTo>
                <a:lnTo>
                  <a:pt x="3779" y="741"/>
                </a:lnTo>
                <a:lnTo>
                  <a:pt x="3775" y="720"/>
                </a:lnTo>
                <a:lnTo>
                  <a:pt x="3782" y="694"/>
                </a:lnTo>
                <a:lnTo>
                  <a:pt x="3762" y="710"/>
                </a:lnTo>
                <a:lnTo>
                  <a:pt x="3756" y="726"/>
                </a:lnTo>
                <a:lnTo>
                  <a:pt x="3756" y="751"/>
                </a:lnTo>
                <a:lnTo>
                  <a:pt x="3775" y="782"/>
                </a:lnTo>
                <a:lnTo>
                  <a:pt x="3791" y="809"/>
                </a:lnTo>
                <a:lnTo>
                  <a:pt x="3807" y="846"/>
                </a:lnTo>
                <a:lnTo>
                  <a:pt x="3810" y="879"/>
                </a:lnTo>
                <a:lnTo>
                  <a:pt x="3798" y="893"/>
                </a:lnTo>
                <a:lnTo>
                  <a:pt x="3765" y="889"/>
                </a:lnTo>
                <a:lnTo>
                  <a:pt x="3745" y="869"/>
                </a:lnTo>
                <a:lnTo>
                  <a:pt x="3722" y="866"/>
                </a:lnTo>
                <a:lnTo>
                  <a:pt x="3704" y="889"/>
                </a:lnTo>
                <a:lnTo>
                  <a:pt x="3704" y="947"/>
                </a:lnTo>
                <a:lnTo>
                  <a:pt x="3713" y="1004"/>
                </a:lnTo>
                <a:lnTo>
                  <a:pt x="3719" y="1045"/>
                </a:lnTo>
                <a:lnTo>
                  <a:pt x="3735" y="1069"/>
                </a:lnTo>
                <a:lnTo>
                  <a:pt x="3750" y="1051"/>
                </a:lnTo>
                <a:lnTo>
                  <a:pt x="3769" y="1055"/>
                </a:lnTo>
                <a:lnTo>
                  <a:pt x="3769" y="1073"/>
                </a:lnTo>
                <a:lnTo>
                  <a:pt x="3745" y="1107"/>
                </a:lnTo>
                <a:lnTo>
                  <a:pt x="3726" y="1137"/>
                </a:lnTo>
                <a:lnTo>
                  <a:pt x="3704" y="1178"/>
                </a:lnTo>
                <a:lnTo>
                  <a:pt x="3687" y="1171"/>
                </a:lnTo>
                <a:lnTo>
                  <a:pt x="3696" y="1131"/>
                </a:lnTo>
                <a:lnTo>
                  <a:pt x="3675" y="1131"/>
                </a:lnTo>
                <a:lnTo>
                  <a:pt x="3659" y="1161"/>
                </a:lnTo>
                <a:lnTo>
                  <a:pt x="3628" y="1173"/>
                </a:lnTo>
                <a:lnTo>
                  <a:pt x="3628" y="1218"/>
                </a:lnTo>
                <a:lnTo>
                  <a:pt x="3595" y="1246"/>
                </a:lnTo>
                <a:lnTo>
                  <a:pt x="3569" y="1260"/>
                </a:lnTo>
                <a:lnTo>
                  <a:pt x="3528" y="1287"/>
                </a:lnTo>
                <a:lnTo>
                  <a:pt x="3497" y="1356"/>
                </a:lnTo>
                <a:lnTo>
                  <a:pt x="3473" y="1553"/>
                </a:lnTo>
                <a:lnTo>
                  <a:pt x="3476" y="1623"/>
                </a:lnTo>
                <a:lnTo>
                  <a:pt x="3460" y="1665"/>
                </a:lnTo>
                <a:lnTo>
                  <a:pt x="3444" y="1695"/>
                </a:lnTo>
                <a:lnTo>
                  <a:pt x="3448" y="1715"/>
                </a:lnTo>
                <a:lnTo>
                  <a:pt x="3476" y="1703"/>
                </a:lnTo>
                <a:lnTo>
                  <a:pt x="3501" y="1698"/>
                </a:lnTo>
                <a:lnTo>
                  <a:pt x="3511" y="1723"/>
                </a:lnTo>
                <a:lnTo>
                  <a:pt x="3514" y="1745"/>
                </a:lnTo>
                <a:lnTo>
                  <a:pt x="3536" y="1745"/>
                </a:lnTo>
                <a:lnTo>
                  <a:pt x="3541" y="1728"/>
                </a:lnTo>
                <a:lnTo>
                  <a:pt x="3560" y="1713"/>
                </a:lnTo>
                <a:lnTo>
                  <a:pt x="3566" y="1685"/>
                </a:lnTo>
                <a:lnTo>
                  <a:pt x="3586" y="1658"/>
                </a:lnTo>
                <a:lnTo>
                  <a:pt x="3613" y="1658"/>
                </a:lnTo>
                <a:lnTo>
                  <a:pt x="3660" y="1668"/>
                </a:lnTo>
                <a:lnTo>
                  <a:pt x="3697" y="1705"/>
                </a:lnTo>
                <a:lnTo>
                  <a:pt x="3717" y="1743"/>
                </a:lnTo>
                <a:lnTo>
                  <a:pt x="3720" y="1799"/>
                </a:lnTo>
                <a:lnTo>
                  <a:pt x="3749" y="1841"/>
                </a:lnTo>
                <a:lnTo>
                  <a:pt x="3786" y="1883"/>
                </a:lnTo>
                <a:lnTo>
                  <a:pt x="3795" y="1916"/>
                </a:lnTo>
                <a:lnTo>
                  <a:pt x="3795" y="1997"/>
                </a:lnTo>
                <a:lnTo>
                  <a:pt x="3795" y="2035"/>
                </a:lnTo>
                <a:lnTo>
                  <a:pt x="3804" y="2095"/>
                </a:lnTo>
                <a:lnTo>
                  <a:pt x="3801" y="2188"/>
                </a:lnTo>
                <a:lnTo>
                  <a:pt x="3790" y="2248"/>
                </a:lnTo>
                <a:lnTo>
                  <a:pt x="3783" y="2315"/>
                </a:lnTo>
                <a:lnTo>
                  <a:pt x="3758" y="2368"/>
                </a:lnTo>
                <a:lnTo>
                  <a:pt x="3742" y="2400"/>
                </a:lnTo>
                <a:lnTo>
                  <a:pt x="3730" y="2422"/>
                </a:lnTo>
                <a:lnTo>
                  <a:pt x="3711" y="2428"/>
                </a:lnTo>
                <a:lnTo>
                  <a:pt x="3686" y="2400"/>
                </a:lnTo>
                <a:lnTo>
                  <a:pt x="3668" y="2410"/>
                </a:lnTo>
                <a:lnTo>
                  <a:pt x="3668" y="2443"/>
                </a:lnTo>
                <a:lnTo>
                  <a:pt x="3668" y="2485"/>
                </a:lnTo>
                <a:lnTo>
                  <a:pt x="3647" y="2499"/>
                </a:lnTo>
                <a:lnTo>
                  <a:pt x="3629" y="2485"/>
                </a:lnTo>
                <a:lnTo>
                  <a:pt x="3636" y="2443"/>
                </a:lnTo>
                <a:lnTo>
                  <a:pt x="3638" y="2394"/>
                </a:lnTo>
                <a:lnTo>
                  <a:pt x="3619" y="2368"/>
                </a:lnTo>
                <a:lnTo>
                  <a:pt x="3598" y="2350"/>
                </a:lnTo>
                <a:lnTo>
                  <a:pt x="3604" y="2320"/>
                </a:lnTo>
                <a:lnTo>
                  <a:pt x="3608" y="2292"/>
                </a:lnTo>
                <a:lnTo>
                  <a:pt x="3651" y="2292"/>
                </a:lnTo>
                <a:lnTo>
                  <a:pt x="3656" y="2258"/>
                </a:lnTo>
                <a:lnTo>
                  <a:pt x="3651" y="2225"/>
                </a:lnTo>
                <a:lnTo>
                  <a:pt x="3629" y="2150"/>
                </a:lnTo>
                <a:lnTo>
                  <a:pt x="3642" y="2126"/>
                </a:lnTo>
                <a:lnTo>
                  <a:pt x="3617" y="2089"/>
                </a:lnTo>
                <a:lnTo>
                  <a:pt x="3604" y="2123"/>
                </a:lnTo>
                <a:lnTo>
                  <a:pt x="3579" y="2140"/>
                </a:lnTo>
                <a:lnTo>
                  <a:pt x="3575" y="2168"/>
                </a:lnTo>
                <a:lnTo>
                  <a:pt x="3551" y="2183"/>
                </a:lnTo>
                <a:lnTo>
                  <a:pt x="3523" y="2191"/>
                </a:lnTo>
                <a:lnTo>
                  <a:pt x="3505" y="2178"/>
                </a:lnTo>
                <a:lnTo>
                  <a:pt x="3479" y="2148"/>
                </a:lnTo>
                <a:lnTo>
                  <a:pt x="3462" y="2140"/>
                </a:lnTo>
                <a:lnTo>
                  <a:pt x="3438" y="2130"/>
                </a:lnTo>
                <a:lnTo>
                  <a:pt x="3398" y="2130"/>
                </a:lnTo>
                <a:lnTo>
                  <a:pt x="3370" y="2140"/>
                </a:lnTo>
                <a:lnTo>
                  <a:pt x="3344" y="2126"/>
                </a:lnTo>
                <a:lnTo>
                  <a:pt x="3294" y="2069"/>
                </a:lnTo>
                <a:lnTo>
                  <a:pt x="3241" y="2004"/>
                </a:lnTo>
                <a:lnTo>
                  <a:pt x="3198" y="1994"/>
                </a:lnTo>
                <a:lnTo>
                  <a:pt x="3157" y="1997"/>
                </a:lnTo>
                <a:lnTo>
                  <a:pt x="3125" y="1994"/>
                </a:lnTo>
                <a:lnTo>
                  <a:pt x="3093" y="2011"/>
                </a:lnTo>
                <a:lnTo>
                  <a:pt x="3056" y="2035"/>
                </a:lnTo>
                <a:lnTo>
                  <a:pt x="3038" y="2085"/>
                </a:lnTo>
                <a:lnTo>
                  <a:pt x="3062" y="2100"/>
                </a:lnTo>
                <a:lnTo>
                  <a:pt x="3071" y="2126"/>
                </a:lnTo>
                <a:lnTo>
                  <a:pt x="3049" y="2211"/>
                </a:lnTo>
                <a:lnTo>
                  <a:pt x="3065" y="2248"/>
                </a:lnTo>
                <a:lnTo>
                  <a:pt x="3058" y="2262"/>
                </a:lnTo>
                <a:lnTo>
                  <a:pt x="3018" y="2310"/>
                </a:lnTo>
                <a:lnTo>
                  <a:pt x="2996" y="2300"/>
                </a:lnTo>
                <a:lnTo>
                  <a:pt x="2966" y="2297"/>
                </a:lnTo>
                <a:lnTo>
                  <a:pt x="2939" y="2320"/>
                </a:lnTo>
                <a:lnTo>
                  <a:pt x="2926" y="2315"/>
                </a:lnTo>
                <a:lnTo>
                  <a:pt x="2902" y="2300"/>
                </a:lnTo>
                <a:lnTo>
                  <a:pt x="2864" y="2300"/>
                </a:lnTo>
                <a:lnTo>
                  <a:pt x="2857" y="2323"/>
                </a:lnTo>
                <a:lnTo>
                  <a:pt x="2845" y="2346"/>
                </a:lnTo>
                <a:lnTo>
                  <a:pt x="2828" y="2364"/>
                </a:lnTo>
                <a:lnTo>
                  <a:pt x="2806" y="2380"/>
                </a:lnTo>
                <a:lnTo>
                  <a:pt x="2781" y="2388"/>
                </a:lnTo>
                <a:lnTo>
                  <a:pt x="2735" y="2400"/>
                </a:lnTo>
                <a:lnTo>
                  <a:pt x="2691" y="2400"/>
                </a:lnTo>
                <a:lnTo>
                  <a:pt x="2672" y="2388"/>
                </a:lnTo>
                <a:lnTo>
                  <a:pt x="2635" y="2371"/>
                </a:lnTo>
                <a:lnTo>
                  <a:pt x="2613" y="2370"/>
                </a:lnTo>
                <a:lnTo>
                  <a:pt x="2579" y="2360"/>
                </a:lnTo>
                <a:lnTo>
                  <a:pt x="2559" y="2359"/>
                </a:lnTo>
                <a:lnTo>
                  <a:pt x="2532" y="2371"/>
                </a:lnTo>
                <a:lnTo>
                  <a:pt x="2500" y="2384"/>
                </a:lnTo>
                <a:lnTo>
                  <a:pt x="2469" y="2380"/>
                </a:lnTo>
                <a:lnTo>
                  <a:pt x="2448" y="2373"/>
                </a:lnTo>
                <a:lnTo>
                  <a:pt x="2438" y="2350"/>
                </a:lnTo>
                <a:lnTo>
                  <a:pt x="2437" y="2326"/>
                </a:lnTo>
                <a:lnTo>
                  <a:pt x="2425" y="2317"/>
                </a:lnTo>
                <a:lnTo>
                  <a:pt x="2393" y="2307"/>
                </a:lnTo>
                <a:lnTo>
                  <a:pt x="2324" y="2285"/>
                </a:lnTo>
                <a:lnTo>
                  <a:pt x="2307" y="2294"/>
                </a:lnTo>
                <a:lnTo>
                  <a:pt x="2283" y="2324"/>
                </a:lnTo>
                <a:lnTo>
                  <a:pt x="2278" y="2340"/>
                </a:lnTo>
                <a:lnTo>
                  <a:pt x="2287" y="2353"/>
                </a:lnTo>
                <a:lnTo>
                  <a:pt x="2293" y="2371"/>
                </a:lnTo>
                <a:lnTo>
                  <a:pt x="2290" y="2394"/>
                </a:lnTo>
                <a:lnTo>
                  <a:pt x="2294" y="2408"/>
                </a:lnTo>
                <a:lnTo>
                  <a:pt x="2287" y="2424"/>
                </a:lnTo>
                <a:lnTo>
                  <a:pt x="2274" y="2431"/>
                </a:lnTo>
                <a:lnTo>
                  <a:pt x="2253" y="2429"/>
                </a:lnTo>
                <a:lnTo>
                  <a:pt x="2227" y="2422"/>
                </a:lnTo>
                <a:lnTo>
                  <a:pt x="2195" y="2422"/>
                </a:lnTo>
                <a:lnTo>
                  <a:pt x="2165" y="2408"/>
                </a:lnTo>
                <a:lnTo>
                  <a:pt x="2158" y="2398"/>
                </a:lnTo>
                <a:lnTo>
                  <a:pt x="2146" y="2382"/>
                </a:lnTo>
                <a:lnTo>
                  <a:pt x="2133" y="2380"/>
                </a:lnTo>
                <a:lnTo>
                  <a:pt x="2103" y="2378"/>
                </a:lnTo>
                <a:lnTo>
                  <a:pt x="2089" y="2369"/>
                </a:lnTo>
                <a:lnTo>
                  <a:pt x="2080" y="2364"/>
                </a:lnTo>
                <a:lnTo>
                  <a:pt x="2071" y="2374"/>
                </a:lnTo>
                <a:lnTo>
                  <a:pt x="2058" y="2389"/>
                </a:lnTo>
                <a:lnTo>
                  <a:pt x="2044" y="2400"/>
                </a:lnTo>
                <a:lnTo>
                  <a:pt x="2026" y="2400"/>
                </a:lnTo>
                <a:lnTo>
                  <a:pt x="2017" y="2398"/>
                </a:lnTo>
                <a:lnTo>
                  <a:pt x="2008" y="2384"/>
                </a:lnTo>
                <a:lnTo>
                  <a:pt x="1999" y="2374"/>
                </a:lnTo>
                <a:lnTo>
                  <a:pt x="1986" y="2368"/>
                </a:lnTo>
                <a:lnTo>
                  <a:pt x="1973" y="2368"/>
                </a:lnTo>
                <a:lnTo>
                  <a:pt x="1955" y="2378"/>
                </a:lnTo>
                <a:lnTo>
                  <a:pt x="1940" y="2394"/>
                </a:lnTo>
                <a:lnTo>
                  <a:pt x="1920" y="2409"/>
                </a:lnTo>
                <a:lnTo>
                  <a:pt x="1882" y="2417"/>
                </a:lnTo>
                <a:lnTo>
                  <a:pt x="1861" y="2427"/>
                </a:lnTo>
                <a:lnTo>
                  <a:pt x="1838" y="2436"/>
                </a:lnTo>
                <a:lnTo>
                  <a:pt x="1836" y="2427"/>
                </a:lnTo>
                <a:lnTo>
                  <a:pt x="1838" y="2407"/>
                </a:lnTo>
                <a:lnTo>
                  <a:pt x="1827" y="2384"/>
                </a:lnTo>
                <a:lnTo>
                  <a:pt x="1805" y="2384"/>
                </a:lnTo>
                <a:lnTo>
                  <a:pt x="1782" y="2394"/>
                </a:lnTo>
                <a:lnTo>
                  <a:pt x="1764" y="2380"/>
                </a:lnTo>
                <a:lnTo>
                  <a:pt x="1751" y="2364"/>
                </a:lnTo>
                <a:lnTo>
                  <a:pt x="1744" y="2348"/>
                </a:lnTo>
                <a:lnTo>
                  <a:pt x="1736" y="2330"/>
                </a:lnTo>
                <a:lnTo>
                  <a:pt x="1729" y="2310"/>
                </a:lnTo>
                <a:lnTo>
                  <a:pt x="1721" y="2300"/>
                </a:lnTo>
                <a:lnTo>
                  <a:pt x="1703" y="2287"/>
                </a:lnTo>
                <a:lnTo>
                  <a:pt x="1692" y="2284"/>
                </a:lnTo>
                <a:lnTo>
                  <a:pt x="1676" y="2284"/>
                </a:lnTo>
                <a:lnTo>
                  <a:pt x="1666" y="2285"/>
                </a:lnTo>
                <a:lnTo>
                  <a:pt x="1650" y="2270"/>
                </a:lnTo>
                <a:lnTo>
                  <a:pt x="1641" y="2257"/>
                </a:lnTo>
                <a:lnTo>
                  <a:pt x="1633" y="2248"/>
                </a:lnTo>
                <a:lnTo>
                  <a:pt x="1625" y="2250"/>
                </a:lnTo>
                <a:lnTo>
                  <a:pt x="1614" y="2258"/>
                </a:lnTo>
                <a:lnTo>
                  <a:pt x="1605" y="2261"/>
                </a:lnTo>
                <a:lnTo>
                  <a:pt x="1598" y="2257"/>
                </a:lnTo>
                <a:lnTo>
                  <a:pt x="1594" y="2252"/>
                </a:lnTo>
                <a:lnTo>
                  <a:pt x="1590" y="2233"/>
                </a:lnTo>
                <a:lnTo>
                  <a:pt x="1576" y="2189"/>
                </a:lnTo>
                <a:lnTo>
                  <a:pt x="1561" y="2115"/>
                </a:lnTo>
                <a:lnTo>
                  <a:pt x="1547" y="2081"/>
                </a:lnTo>
                <a:lnTo>
                  <a:pt x="1528" y="2054"/>
                </a:lnTo>
                <a:lnTo>
                  <a:pt x="1522" y="2041"/>
                </a:lnTo>
                <a:lnTo>
                  <a:pt x="1525" y="2031"/>
                </a:lnTo>
                <a:lnTo>
                  <a:pt x="1534" y="2025"/>
                </a:lnTo>
                <a:lnTo>
                  <a:pt x="1537" y="2020"/>
                </a:lnTo>
                <a:lnTo>
                  <a:pt x="1535" y="2012"/>
                </a:lnTo>
                <a:lnTo>
                  <a:pt x="1498" y="2020"/>
                </a:lnTo>
                <a:lnTo>
                  <a:pt x="1454" y="2034"/>
                </a:lnTo>
                <a:lnTo>
                  <a:pt x="1415" y="2035"/>
                </a:lnTo>
                <a:lnTo>
                  <a:pt x="1411" y="2024"/>
                </a:lnTo>
                <a:lnTo>
                  <a:pt x="1422" y="2011"/>
                </a:lnTo>
                <a:lnTo>
                  <a:pt x="1421" y="2002"/>
                </a:lnTo>
                <a:lnTo>
                  <a:pt x="1409" y="1994"/>
                </a:lnTo>
                <a:lnTo>
                  <a:pt x="1389" y="1977"/>
                </a:lnTo>
                <a:lnTo>
                  <a:pt x="1376" y="1975"/>
                </a:lnTo>
                <a:lnTo>
                  <a:pt x="1359" y="1971"/>
                </a:lnTo>
                <a:lnTo>
                  <a:pt x="1357" y="1962"/>
                </a:lnTo>
                <a:lnTo>
                  <a:pt x="1367" y="1940"/>
                </a:lnTo>
                <a:lnTo>
                  <a:pt x="1366" y="1921"/>
                </a:lnTo>
                <a:lnTo>
                  <a:pt x="1358" y="1904"/>
                </a:lnTo>
                <a:lnTo>
                  <a:pt x="1348" y="1891"/>
                </a:lnTo>
                <a:lnTo>
                  <a:pt x="1327" y="1871"/>
                </a:lnTo>
                <a:lnTo>
                  <a:pt x="1307" y="1867"/>
                </a:lnTo>
                <a:lnTo>
                  <a:pt x="1284" y="1883"/>
                </a:lnTo>
                <a:lnTo>
                  <a:pt x="1249" y="1884"/>
                </a:lnTo>
                <a:lnTo>
                  <a:pt x="1206" y="1872"/>
                </a:lnTo>
                <a:lnTo>
                  <a:pt x="1180" y="1872"/>
                </a:lnTo>
                <a:lnTo>
                  <a:pt x="1136" y="1872"/>
                </a:lnTo>
                <a:lnTo>
                  <a:pt x="1100" y="1863"/>
                </a:lnTo>
                <a:lnTo>
                  <a:pt x="1075" y="1851"/>
                </a:lnTo>
                <a:lnTo>
                  <a:pt x="1060" y="1831"/>
                </a:lnTo>
                <a:lnTo>
                  <a:pt x="1049" y="1831"/>
                </a:lnTo>
                <a:lnTo>
                  <a:pt x="1038" y="1841"/>
                </a:lnTo>
                <a:lnTo>
                  <a:pt x="1038" y="1856"/>
                </a:lnTo>
                <a:lnTo>
                  <a:pt x="1047" y="1866"/>
                </a:lnTo>
                <a:lnTo>
                  <a:pt x="1059" y="1877"/>
                </a:lnTo>
                <a:lnTo>
                  <a:pt x="1059" y="1892"/>
                </a:lnTo>
                <a:lnTo>
                  <a:pt x="1049" y="1903"/>
                </a:lnTo>
                <a:lnTo>
                  <a:pt x="1028" y="1903"/>
                </a:lnTo>
                <a:lnTo>
                  <a:pt x="1010" y="1894"/>
                </a:lnTo>
                <a:lnTo>
                  <a:pt x="1000" y="1893"/>
                </a:lnTo>
                <a:lnTo>
                  <a:pt x="995" y="1898"/>
                </a:lnTo>
                <a:lnTo>
                  <a:pt x="992" y="1912"/>
                </a:lnTo>
                <a:lnTo>
                  <a:pt x="980" y="1917"/>
                </a:lnTo>
                <a:lnTo>
                  <a:pt x="968" y="1911"/>
                </a:lnTo>
                <a:lnTo>
                  <a:pt x="963" y="1912"/>
                </a:lnTo>
                <a:lnTo>
                  <a:pt x="960" y="1925"/>
                </a:lnTo>
                <a:lnTo>
                  <a:pt x="965" y="1937"/>
                </a:lnTo>
                <a:lnTo>
                  <a:pt x="973" y="1950"/>
                </a:lnTo>
                <a:lnTo>
                  <a:pt x="983" y="1972"/>
                </a:lnTo>
                <a:lnTo>
                  <a:pt x="981" y="1987"/>
                </a:lnTo>
                <a:lnTo>
                  <a:pt x="980" y="2000"/>
                </a:lnTo>
                <a:lnTo>
                  <a:pt x="974" y="2009"/>
                </a:lnTo>
                <a:lnTo>
                  <a:pt x="963" y="2015"/>
                </a:lnTo>
                <a:lnTo>
                  <a:pt x="946" y="2014"/>
                </a:lnTo>
                <a:lnTo>
                  <a:pt x="929" y="2000"/>
                </a:lnTo>
                <a:lnTo>
                  <a:pt x="903" y="1984"/>
                </a:lnTo>
                <a:lnTo>
                  <a:pt x="873" y="1946"/>
                </a:lnTo>
                <a:lnTo>
                  <a:pt x="860" y="1923"/>
                </a:lnTo>
                <a:lnTo>
                  <a:pt x="848" y="1904"/>
                </a:lnTo>
                <a:lnTo>
                  <a:pt x="839" y="1898"/>
                </a:lnTo>
                <a:lnTo>
                  <a:pt x="805" y="1904"/>
                </a:lnTo>
                <a:lnTo>
                  <a:pt x="783" y="1893"/>
                </a:lnTo>
                <a:lnTo>
                  <a:pt x="756" y="1892"/>
                </a:lnTo>
                <a:lnTo>
                  <a:pt x="751" y="1882"/>
                </a:lnTo>
                <a:lnTo>
                  <a:pt x="754" y="1852"/>
                </a:lnTo>
                <a:lnTo>
                  <a:pt x="754" y="1838"/>
                </a:lnTo>
                <a:lnTo>
                  <a:pt x="750" y="1827"/>
                </a:lnTo>
                <a:lnTo>
                  <a:pt x="746" y="1809"/>
                </a:lnTo>
                <a:lnTo>
                  <a:pt x="734" y="1799"/>
                </a:lnTo>
                <a:lnTo>
                  <a:pt x="725" y="1796"/>
                </a:lnTo>
                <a:lnTo>
                  <a:pt x="707" y="1782"/>
                </a:lnTo>
                <a:lnTo>
                  <a:pt x="700" y="1763"/>
                </a:lnTo>
                <a:lnTo>
                  <a:pt x="688" y="1748"/>
                </a:lnTo>
                <a:lnTo>
                  <a:pt x="674" y="1745"/>
                </a:lnTo>
                <a:lnTo>
                  <a:pt x="655" y="1747"/>
                </a:lnTo>
                <a:lnTo>
                  <a:pt x="630" y="1747"/>
                </a:lnTo>
                <a:lnTo>
                  <a:pt x="615" y="1743"/>
                </a:lnTo>
                <a:lnTo>
                  <a:pt x="596" y="1735"/>
                </a:lnTo>
                <a:lnTo>
                  <a:pt x="580" y="1738"/>
                </a:lnTo>
                <a:lnTo>
                  <a:pt x="570" y="1747"/>
                </a:lnTo>
                <a:lnTo>
                  <a:pt x="566" y="1759"/>
                </a:lnTo>
                <a:lnTo>
                  <a:pt x="560" y="1778"/>
                </a:lnTo>
                <a:lnTo>
                  <a:pt x="548" y="1782"/>
                </a:lnTo>
                <a:lnTo>
                  <a:pt x="538" y="1779"/>
                </a:lnTo>
                <a:lnTo>
                  <a:pt x="529" y="1767"/>
                </a:lnTo>
                <a:lnTo>
                  <a:pt x="517" y="1744"/>
                </a:lnTo>
                <a:lnTo>
                  <a:pt x="503" y="1737"/>
                </a:lnTo>
                <a:lnTo>
                  <a:pt x="489" y="1739"/>
                </a:lnTo>
                <a:lnTo>
                  <a:pt x="483" y="1747"/>
                </a:lnTo>
                <a:lnTo>
                  <a:pt x="476" y="1759"/>
                </a:lnTo>
                <a:lnTo>
                  <a:pt x="461" y="1772"/>
                </a:lnTo>
                <a:lnTo>
                  <a:pt x="433" y="1772"/>
                </a:lnTo>
                <a:lnTo>
                  <a:pt x="421" y="1782"/>
                </a:lnTo>
                <a:lnTo>
                  <a:pt x="421" y="1802"/>
                </a:lnTo>
                <a:lnTo>
                  <a:pt x="425" y="1814"/>
                </a:lnTo>
                <a:lnTo>
                  <a:pt x="434" y="1832"/>
                </a:lnTo>
                <a:lnTo>
                  <a:pt x="439" y="1851"/>
                </a:lnTo>
                <a:lnTo>
                  <a:pt x="448" y="1876"/>
                </a:lnTo>
                <a:lnTo>
                  <a:pt x="446" y="1911"/>
                </a:lnTo>
                <a:lnTo>
                  <a:pt x="438" y="1925"/>
                </a:lnTo>
                <a:lnTo>
                  <a:pt x="427" y="1947"/>
                </a:lnTo>
                <a:lnTo>
                  <a:pt x="402" y="1962"/>
                </a:lnTo>
                <a:lnTo>
                  <a:pt x="375" y="1972"/>
                </a:lnTo>
                <a:lnTo>
                  <a:pt x="357" y="1965"/>
                </a:lnTo>
                <a:lnTo>
                  <a:pt x="318" y="1957"/>
                </a:lnTo>
                <a:lnTo>
                  <a:pt x="290" y="1975"/>
                </a:lnTo>
                <a:lnTo>
                  <a:pt x="281" y="1985"/>
                </a:lnTo>
                <a:lnTo>
                  <a:pt x="272" y="2002"/>
                </a:lnTo>
                <a:lnTo>
                  <a:pt x="269" y="2030"/>
                </a:lnTo>
                <a:lnTo>
                  <a:pt x="275" y="2046"/>
                </a:lnTo>
                <a:lnTo>
                  <a:pt x="276" y="2069"/>
                </a:lnTo>
                <a:lnTo>
                  <a:pt x="246" y="2112"/>
                </a:lnTo>
                <a:lnTo>
                  <a:pt x="240" y="2134"/>
                </a:lnTo>
                <a:lnTo>
                  <a:pt x="239" y="2144"/>
                </a:lnTo>
                <a:lnTo>
                  <a:pt x="239" y="2176"/>
                </a:lnTo>
                <a:lnTo>
                  <a:pt x="221" y="2174"/>
                </a:lnTo>
                <a:lnTo>
                  <a:pt x="198" y="2179"/>
                </a:lnTo>
                <a:lnTo>
                  <a:pt x="186" y="2172"/>
                </a:lnTo>
                <a:lnTo>
                  <a:pt x="181" y="2159"/>
                </a:lnTo>
                <a:lnTo>
                  <a:pt x="182" y="2139"/>
                </a:lnTo>
                <a:lnTo>
                  <a:pt x="181" y="2115"/>
                </a:lnTo>
                <a:lnTo>
                  <a:pt x="174" y="2102"/>
                </a:lnTo>
                <a:lnTo>
                  <a:pt x="159" y="2095"/>
                </a:lnTo>
                <a:close/>
              </a:path>
            </a:pathLst>
          </a:custGeom>
          <a:solidFill>
            <a:srgbClr val="FFFF99">
              <a:alpha val="50000"/>
            </a:srgbClr>
          </a:solidFill>
          <a:ln w="3175">
            <a:solidFill>
              <a:srgbClr val="000000"/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title"/>
          </p:nvPr>
        </p:nvSpPr>
        <p:spPr>
          <a:xfrm>
            <a:off x="214282" y="188913"/>
            <a:ext cx="8929718" cy="6135687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ru-RU" sz="5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Введение ФГОС </a:t>
            </a:r>
            <a:r>
              <a:rPr lang="ru-RU" sz="5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5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5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5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 </a:t>
            </a:r>
            <a:r>
              <a:rPr lang="ru-RU" sz="5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общеобразовательные учреждения Кемеровской области</a:t>
            </a:r>
            <a:r>
              <a:rPr lang="ru-RU" sz="4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4800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4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4800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4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4800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4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4800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4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4800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4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4800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4915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3214686"/>
            <a:ext cx="20796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6250"/>
            <a:ext cx="8229600" cy="5649913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sz="8800">
                <a:latin typeface="Times New Roman" pitchFamily="18" charset="0"/>
              </a:rPr>
              <a:t>Особенности экспертизы учебников</a:t>
            </a:r>
          </a:p>
          <a:p>
            <a:pPr marL="0" indent="0" algn="ctr"/>
            <a:endParaRPr lang="ru-RU" sz="8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/>
            <a:endParaRPr lang="ru-RU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42875" y="796925"/>
            <a:ext cx="87868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Каким должно быть содержание образования?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1714500" y="1857375"/>
            <a:ext cx="714375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6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СОВРЕМЕННОЕ СОДЕРЖАНИЕ ОБРАЗОВАНИЯ НЕ МОЖЕТ ОГРАНИЧИВАТЬСЯ ПЕРЕЧНЕМ ТРЕБОВАНИЙ К ПРЕДМЕТНЫМ ЗНАНИЯМ, УМЕНИЯМ И НАВЫКАМ. ОНО ДОЛЖНО ОХВАТИТЬ ВСЕ ОСНОВНЫЕ КОМПОНЕНТЫ СОЦИАЛИЗАЦИИ:</a:t>
            </a:r>
          </a:p>
        </p:txBody>
      </p:sp>
      <p:sp>
        <p:nvSpPr>
          <p:cNvPr id="36871" name="Text Box 3"/>
          <p:cNvSpPr txBox="1">
            <a:spLocks noChangeArrowheads="1"/>
          </p:cNvSpPr>
          <p:nvPr/>
        </p:nvSpPr>
        <p:spPr bwMode="auto">
          <a:xfrm>
            <a:off x="-285750" y="3500438"/>
            <a:ext cx="52149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600" b="1">
              <a:solidFill>
                <a:srgbClr val="17375E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b="1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СИСТЕМУ НАУЧНЫХ ПРЕДСТАВЛЕНИЙ</a:t>
            </a:r>
          </a:p>
          <a:p>
            <a:pPr algn="r"/>
            <a:r>
              <a:rPr lang="ru-RU" sz="1600" b="1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 О ПРИРОДЕ, ОБЩЕСТВЕ И ЧЕЛОВЕКЕ</a:t>
            </a:r>
          </a:p>
          <a:p>
            <a:pPr algn="r"/>
            <a:endParaRPr lang="ru-RU" sz="1600" b="1">
              <a:solidFill>
                <a:srgbClr val="17375E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b="1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СИСТЕМУ УНИВЕРСАЛЬНЫХ УЧЕБНЫХ ДЕЙСТВИЙ</a:t>
            </a:r>
          </a:p>
        </p:txBody>
      </p:sp>
      <p:pic>
        <p:nvPicPr>
          <p:cNvPr id="11" name="Picture 11" descr="C:\Users\OKotlyar\AppData\Local\Temp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71612"/>
            <a:ext cx="1181726" cy="18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6" descr="C:\Users\OKotlyar\AppData\Local\Temp\untitl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4915148"/>
            <a:ext cx="1186974" cy="18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12" descr="C:\Users\OKotlyar\AppData\Local\Temp\untitle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3643314"/>
            <a:ext cx="1438656" cy="1801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6875" name="TextBox 13"/>
          <p:cNvSpPr txBox="1">
            <a:spLocks noChangeArrowheads="1"/>
          </p:cNvSpPr>
          <p:nvPr/>
        </p:nvSpPr>
        <p:spPr bwMode="auto">
          <a:xfrm>
            <a:off x="4572000" y="2997200"/>
            <a:ext cx="4143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СИСТЕМУ ДУХОВНО-НРАВСТВЕННЫХ ЦЕННОСТЕЙ</a:t>
            </a:r>
          </a:p>
        </p:txBody>
      </p:sp>
      <p:pic>
        <p:nvPicPr>
          <p:cNvPr id="36876" name="Рисунок 48" descr="Graphic6.wm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3857625"/>
            <a:ext cx="21431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7" name="Рисунок 48" descr="Graphic6.wm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38" y="3071813"/>
            <a:ext cx="21431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8" name="Рисунок 48" descr="Graphic6.wm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4572000"/>
            <a:ext cx="21431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9" name="Рисунок 48" descr="Graphic6.wm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4572000"/>
            <a:ext cx="21431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0" y="714375"/>
            <a:ext cx="914400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357188" algn="ctr"/>
            <a:r>
              <a:rPr lang="ru-RU" sz="32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В основе Стандарта лежит системно-деятельностный подход, который предполагает:</a:t>
            </a:r>
          </a:p>
          <a:p>
            <a:pPr indent="357188" algn="ctr"/>
            <a:endParaRPr lang="ru-RU" sz="2000" b="1">
              <a:solidFill>
                <a:srgbClr val="10253F"/>
              </a:solidFill>
              <a:latin typeface="Times New Roman" pitchFamily="18" charset="0"/>
            </a:endParaRPr>
          </a:p>
          <a:p>
            <a:pPr indent="357188" algn="ctr"/>
            <a:endParaRPr lang="ru-RU" sz="2000" b="1">
              <a:solidFill>
                <a:srgbClr val="10253F"/>
              </a:solidFill>
              <a:latin typeface="Times New Roman" pitchFamily="18" charset="0"/>
            </a:endParaRPr>
          </a:p>
        </p:txBody>
      </p:sp>
      <p:pic>
        <p:nvPicPr>
          <p:cNvPr id="38917" name="Рисунок 48" descr="Graphic6.wm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076700"/>
            <a:ext cx="21431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Рисунок 48" descr="Graphic6.wm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2643188"/>
            <a:ext cx="21431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9" name="Рисунок 48" descr="Graphic6.wm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500438"/>
            <a:ext cx="21431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C:\Users\OKotlyar\AppData\Local\Temp\untitle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0" y="2700570"/>
            <a:ext cx="1181726" cy="18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8921" name="Рисунок 48" descr="Graphic6.wm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724400"/>
            <a:ext cx="21431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2" name="Text Box 12"/>
          <p:cNvSpPr txBox="1">
            <a:spLocks noChangeArrowheads="1"/>
          </p:cNvSpPr>
          <p:nvPr/>
        </p:nvSpPr>
        <p:spPr bwMode="auto">
          <a:xfrm>
            <a:off x="755650" y="2492375"/>
            <a:ext cx="5976938" cy="327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latin typeface="Times New Roman" pitchFamily="18" charset="0"/>
              </a:rPr>
              <a:t>воспитание и развитие качеств личности, отвечающих требованиям информационного                                                                                                                                   общества, инновационной экономики ; </a:t>
            </a:r>
          </a:p>
          <a:p>
            <a:pPr>
              <a:spcBef>
                <a:spcPct val="50000"/>
              </a:spcBef>
            </a:pPr>
            <a:r>
              <a:rPr lang="ru-RU" sz="1600" b="1">
                <a:latin typeface="Times New Roman" pitchFamily="18" charset="0"/>
              </a:rPr>
              <a:t>формирование готовности к саморазвитию и непрерывному образованию; </a:t>
            </a:r>
          </a:p>
          <a:p>
            <a:pPr>
              <a:spcBef>
                <a:spcPct val="50000"/>
              </a:spcBef>
            </a:pPr>
            <a:r>
              <a:rPr lang="ru-RU" sz="1600" b="1">
                <a:latin typeface="Times New Roman" pitchFamily="18" charset="0"/>
              </a:rPr>
              <a:t>активную учебно-познавательную деятельность обучающихся;  </a:t>
            </a:r>
          </a:p>
          <a:p>
            <a:pPr>
              <a:spcBef>
                <a:spcPct val="50000"/>
              </a:spcBef>
            </a:pPr>
            <a:r>
              <a:rPr lang="ru-RU" sz="1600" b="1">
                <a:latin typeface="Times New Roman" pitchFamily="18" charset="0"/>
              </a:rPr>
              <a:t> построение образовательного процесса с учётом индивидуальных возрастных, психологических и физиологических особенностей обучающихся. </a:t>
            </a:r>
          </a:p>
          <a:p>
            <a:pPr>
              <a:spcBef>
                <a:spcPct val="50000"/>
              </a:spcBef>
            </a:pPr>
            <a:endParaRPr lang="ru-RU" sz="16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/>
            <a:endParaRPr lang="ru-RU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4313" y="188913"/>
            <a:ext cx="8515350" cy="13684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3200" b="1" u="sng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IV</a:t>
            </a:r>
            <a:r>
              <a:rPr lang="en-US" sz="3200" b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. </a:t>
            </a:r>
            <a:r>
              <a:rPr lang="ru-RU" sz="3200" b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Требования к условиям реализации ООП </a:t>
            </a:r>
            <a:r>
              <a:rPr lang="ru-RU" sz="4400" b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/>
            </a:r>
            <a:br>
              <a:rPr lang="ru-RU" sz="4400" b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</a:br>
            <a:endParaRPr lang="ru-RU" sz="4400" u="sng" dirty="0">
              <a:latin typeface="Calibri" pitchFamily="34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214313" y="2071688"/>
            <a:ext cx="8461375" cy="3589337"/>
          </a:xfrm>
          <a:prstGeom prst="rect">
            <a:avLst/>
          </a:prstGeom>
          <a:ln w="28575"/>
        </p:spPr>
        <p:txBody>
          <a:bodyPr/>
          <a:lstStyle/>
          <a:p>
            <a:pPr marL="342900" indent="-342900" algn="r" fontAlgn="auto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600" b="1" dirty="0">
                <a:latin typeface="+mn-lt"/>
              </a:rPr>
              <a:t>     	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Условия реализации ООП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должны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обеспечиваться </a:t>
            </a:r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информационно-образовательной средой:</a:t>
            </a:r>
          </a:p>
          <a:p>
            <a:pPr marL="342900" indent="-342900" algn="r" fontAlgn="auto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buFont typeface="Arial" charset="0"/>
              <a:buAutoNum type="arabicParenR"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комплексом информационных образовательных ресурсов, в том числе цифровых </a:t>
            </a:r>
          </a:p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buFont typeface="Arial" charset="0"/>
              <a:buAutoNum type="arabicParenR"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совокупностью технологических средств информационных и коммуникационных технологий (ИКТ)</a:t>
            </a:r>
          </a:p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buFont typeface="Arial" charset="0"/>
              <a:buAutoNum type="arabicParenR"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системой современных педагогических технологий, обеспечивающих обучение в современной информационно-образовательной среде</a:t>
            </a:r>
          </a:p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buFont typeface="Arial" charset="0"/>
              <a:buAutoNum type="arabicParenR"/>
              <a:defRPr/>
            </a:pPr>
            <a:endParaRPr lang="ru-RU" sz="2000" b="1" dirty="0">
              <a:latin typeface="+mn-lt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sz="1600" dirty="0">
              <a:latin typeface="+mn-lt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sz="3200" dirty="0">
              <a:latin typeface="+mn-lt"/>
            </a:endParaRPr>
          </a:p>
        </p:txBody>
      </p:sp>
      <p:pic>
        <p:nvPicPr>
          <p:cNvPr id="9" name="Picture 11" descr="C:\Users\OKotlyar\AppData\Local\Temp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3116"/>
            <a:ext cx="1181726" cy="18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/>
            <a:endParaRPr lang="ru-RU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00063" y="571500"/>
            <a:ext cx="8229600" cy="3433763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3200" b="1">
              <a:solidFill>
                <a:schemeClr val="bg1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3200" b="1">
              <a:solidFill>
                <a:schemeClr val="bg1"/>
              </a:solidFill>
              <a:latin typeface="Calibri" pitchFamily="34" charset="0"/>
            </a:endParaRP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3200" b="1">
                <a:solidFill>
                  <a:schemeClr val="bg1"/>
                </a:solidFill>
                <a:latin typeface="Calibri" pitchFamily="34" charset="0"/>
              </a:rPr>
              <a:t>        </a:t>
            </a:r>
            <a:r>
              <a:rPr lang="ru-RU" sz="32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Центральное место в современной информационно-образовательной среде (ИОС)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32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принадлежит</a:t>
            </a:r>
            <a:r>
              <a:rPr lang="ru-RU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УЧЕБНО-МЕТОДИЧЕСКОМУ КОМПЛЕК</a:t>
            </a:r>
            <a:r>
              <a:rPr lang="ru-RU" sz="3200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b="1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3200" b="1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(УМК)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/>
            <a:endParaRPr lang="ru-RU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285720" y="857232"/>
            <a:ext cx="8229600" cy="2854325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ГЛАВНЫХ ОТЛИЧИЙ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ru-RU" sz="2400" b="1" i="1" dirty="0">
              <a:solidFill>
                <a:srgbClr val="10253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ru-RU" sz="2400" b="1" dirty="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ИЗБЫТОЧНОЕ КОЛИЧЕСТВО РЕСУРСОВ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2400" b="1" dirty="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( без этого невозможно строить индивидуальные траектории обучения)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ru-RU" sz="2400" b="1" dirty="0">
              <a:solidFill>
                <a:srgbClr val="10253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ru-RU" sz="2400" b="1" dirty="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ФУНКЦИОНАЛЬНОЕ РАЗНООБРАЗИЕ СОСТАВЛЯЮЩИХ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2400" b="1" dirty="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	 ( без этого невозможно организовать процесс освоения учащимися различных видов деятельности)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ru-RU" sz="2400" b="1" dirty="0">
              <a:solidFill>
                <a:srgbClr val="10253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ru-RU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СИСТЕМНОСТЬ</a:t>
            </a:r>
            <a:r>
              <a:rPr lang="ru-RU" sz="2400" b="1" dirty="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ВСЕХ СОСТАВЛЯЮЩИХ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2400" b="1" dirty="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 (единство методологии, методики, структуры и пр. )</a:t>
            </a:r>
          </a:p>
        </p:txBody>
      </p:sp>
      <p:sp>
        <p:nvSpPr>
          <p:cNvPr id="43014" name="TextBox 8"/>
          <p:cNvSpPr txBox="1">
            <a:spLocks noChangeArrowheads="1"/>
          </p:cNvSpPr>
          <p:nvPr/>
        </p:nvSpPr>
        <p:spPr bwMode="auto">
          <a:xfrm>
            <a:off x="642910" y="214290"/>
            <a:ext cx="78327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Чем компле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отличается от комплек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а?</a:t>
            </a:r>
            <a:endParaRPr lang="ru-RU" sz="3200" dirty="0">
              <a:latin typeface="Calibri" pitchFamily="34" charset="0"/>
            </a:endParaRPr>
          </a:p>
        </p:txBody>
      </p:sp>
      <p:pic>
        <p:nvPicPr>
          <p:cNvPr id="43015" name="Рисунок 15" descr="Graphic6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928670"/>
            <a:ext cx="2857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6" name="Рисунок 15" descr="Graphic6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928670"/>
            <a:ext cx="2857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7" name="Рисунок 15" descr="Graphic6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928670"/>
            <a:ext cx="2857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8" name="Рисунок 15" descr="Graphic6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785926"/>
            <a:ext cx="2857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9" name="Рисунок 15" descr="Graphic6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500438"/>
            <a:ext cx="2857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0" name="Рисунок 15" descr="Graphic6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5572140"/>
            <a:ext cx="2857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 КОМПЛЕК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4294967295"/>
          </p:nvPr>
        </p:nvSpPr>
        <p:spPr>
          <a:xfrm>
            <a:off x="214313" y="1600200"/>
            <a:ext cx="8786812" cy="4525963"/>
          </a:xfrm>
        </p:spPr>
        <p:txBody>
          <a:bodyPr>
            <a:normAutofit fontScale="92500" lnSpcReduction="20000"/>
          </a:bodyPr>
          <a:lstStyle/>
          <a:p>
            <a:pPr algn="ctr">
              <a:buFontTx/>
              <a:buNone/>
            </a:pPr>
            <a:r>
              <a:rPr lang="ru-RU" sz="1600" b="1" u="sng" dirty="0">
                <a:latin typeface="Times New Roman" pitchFamily="18" charset="0"/>
                <a:cs typeface="Times New Roman" pitchFamily="18" charset="0"/>
              </a:rPr>
              <a:t>ВОПРОС НЕ ПРОСТО ТЕРМИНОЛОГИЧЕСКИЙ, А СОДЕРЖАТЕЛЬНЫЙ</a:t>
            </a:r>
          </a:p>
          <a:p>
            <a:pPr algn="ctr">
              <a:buFontTx/>
              <a:buNone/>
            </a:pPr>
            <a:endParaRPr lang="ru-RU" sz="1600" b="1" u="sng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</a:pPr>
            <a:endParaRPr lang="ru-RU" sz="1600" b="1" u="sng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ru-RU" sz="1600" b="1" dirty="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ПРИВЫЧНЕЕ И ПОНЯТНЕЕ ТЕРМИН </a:t>
            </a:r>
            <a:r>
              <a:rPr lang="ru-RU" sz="1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КОМПЛЕКТ</a:t>
            </a:r>
            <a:r>
              <a:rPr lang="ru-RU" sz="1600" b="1" dirty="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(в т.ч. для  торговых операций)</a:t>
            </a:r>
          </a:p>
          <a:p>
            <a:pPr algn="just">
              <a:buFontTx/>
              <a:buNone/>
            </a:pPr>
            <a:endParaRPr lang="ru-RU" sz="1600" b="1" dirty="0">
              <a:solidFill>
                <a:srgbClr val="10253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None/>
            </a:pPr>
            <a:endParaRPr lang="ru-RU" sz="1600" b="1" dirty="0">
              <a:solidFill>
                <a:srgbClr val="10253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ru-RU" sz="1600" b="1" dirty="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РЕАЛЬНО В ОСНАЩЕНИИ  СОВРЕМЕННОГО ОБРАЗОВАТЕЛЬНОГО ПРОЦЕССА ПРОИСХОДИТ</a:t>
            </a:r>
          </a:p>
          <a:p>
            <a:pPr algn="ctr">
              <a:buFontTx/>
              <a:buNone/>
            </a:pPr>
            <a:r>
              <a:rPr lang="ru-RU" sz="1600" b="1" dirty="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ПЕРЕХОД </a:t>
            </a:r>
          </a:p>
          <a:p>
            <a:pPr algn="ctr">
              <a:buFontTx/>
              <a:buNone/>
            </a:pPr>
            <a:r>
              <a:rPr lang="ru-RU" sz="1600" b="1" dirty="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ОТ СОЗДАНИЯ КОМПЛЕКТОВ </a:t>
            </a:r>
          </a:p>
          <a:p>
            <a:pPr algn="ctr">
              <a:buFontTx/>
              <a:buNone/>
            </a:pPr>
            <a:r>
              <a:rPr lang="ru-RU" sz="1600" b="1" dirty="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 </a:t>
            </a:r>
          </a:p>
          <a:p>
            <a:pPr algn="ctr">
              <a:buFontTx/>
              <a:buNone/>
            </a:pPr>
            <a:r>
              <a:rPr lang="ru-RU" sz="1600" b="1" dirty="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ФОРМИРОВАНИЮ </a:t>
            </a:r>
            <a:r>
              <a:rPr lang="ru-RU" sz="1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КОМПЛЕКСОВ </a:t>
            </a:r>
          </a:p>
          <a:p>
            <a:pPr algn="ctr">
              <a:buFontTx/>
              <a:buNone/>
            </a:pPr>
            <a:r>
              <a:rPr lang="ru-RU" sz="1600" b="1" dirty="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(УМК)</a:t>
            </a:r>
          </a:p>
          <a:p>
            <a:pPr algn="ctr">
              <a:buFontTx/>
              <a:buNone/>
            </a:pPr>
            <a:endParaRPr lang="ru-RU" sz="1600" b="1" dirty="0">
              <a:solidFill>
                <a:srgbClr val="10253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(учебник – линия учебников – система учебников) </a:t>
            </a:r>
          </a:p>
          <a:p>
            <a:pPr>
              <a:buFontTx/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6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36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60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Особенности экспертизы учебников </a:t>
            </a:r>
            <a:br>
              <a:rPr lang="ru-RU" sz="360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360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388" y="1447800"/>
            <a:ext cx="8713787" cy="4572000"/>
          </a:xfrm>
        </p:spPr>
        <p:txBody>
          <a:bodyPr/>
          <a:lstStyle/>
          <a:p>
            <a:r>
              <a:rPr lang="ru-RU">
                <a:solidFill>
                  <a:srgbClr val="0D0D0D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При экспертизе учебников </a:t>
            </a:r>
            <a:r>
              <a:rPr lang="ru-RU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соответствие ФГОС </a:t>
            </a:r>
            <a:r>
              <a:rPr lang="ru-RU">
                <a:solidFill>
                  <a:srgbClr val="0D0D0D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– определяется принадлежность учебника к </a:t>
            </a:r>
            <a:r>
              <a:rPr lang="ru-RU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системе учебников</a:t>
            </a:r>
            <a:r>
              <a:rPr lang="ru-RU">
                <a:solidFill>
                  <a:srgbClr val="0D0D0D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, обеспечивающих достижение требований к результатам освоения ООП общего образования на соответствующей ступени общего образования </a:t>
            </a:r>
          </a:p>
          <a:p>
            <a:endParaRPr lang="ru-RU">
              <a:solidFill>
                <a:srgbClr val="0D0D0D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None/>
            </a:pPr>
            <a:r>
              <a:rPr lang="en-US" sz="2000">
                <a:solidFill>
                  <a:srgbClr val="0D0D0D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ru-RU" sz="2000">
                <a:solidFill>
                  <a:srgbClr val="0D0D0D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Приказ Минобрнауки России от 23 апреля 2010 года № 428</a:t>
            </a:r>
            <a:r>
              <a:rPr lang="en-US" sz="2000">
                <a:solidFill>
                  <a:srgbClr val="0D0D0D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  <a:endParaRPr lang="ru-RU" sz="2000">
              <a:solidFill>
                <a:srgbClr val="0D0D0D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" name="Номер слайда 3"/>
          <p:cNvSpPr txBox="1">
            <a:spLocks noGrp="1"/>
          </p:cNvSpPr>
          <p:nvPr/>
        </p:nvSpPr>
        <p:spPr bwMode="auto">
          <a:xfrm>
            <a:off x="6705600" y="61722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50000"/>
              </a:spcBef>
            </a:pPr>
            <a:endParaRPr lang="ru-RU" sz="14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33425"/>
          </a:xfrm>
        </p:spPr>
        <p:txBody>
          <a:bodyPr/>
          <a:lstStyle/>
          <a:p>
            <a:r>
              <a:rPr lang="ru-RU" sz="360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Система учебников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765175"/>
            <a:ext cx="9144000" cy="5832475"/>
          </a:xfrm>
        </p:spPr>
        <p:txBody>
          <a:bodyPr/>
          <a:lstStyle/>
          <a:p>
            <a:r>
              <a:rPr lang="ru-RU" sz="2400">
                <a:solidFill>
                  <a:srgbClr val="0D0D0D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обеспечение реализации требований к результатам освоения основной образовательной программы в соответствии с ФГОС </a:t>
            </a:r>
          </a:p>
          <a:p>
            <a:endParaRPr lang="ru-RU" sz="2400">
              <a:solidFill>
                <a:srgbClr val="0D0D0D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ru-RU" sz="2400">
                <a:solidFill>
                  <a:srgbClr val="0D0D0D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комплексное представление информационно-образовательной среды учебного предмета, которое обеспечивает логику изложения содержания, определяет пути и уровни освоения учебного курса</a:t>
            </a:r>
          </a:p>
          <a:p>
            <a:endParaRPr lang="ru-RU" sz="2400">
              <a:solidFill>
                <a:srgbClr val="0D0D0D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ru-RU" sz="2400">
                <a:solidFill>
                  <a:srgbClr val="0D0D0D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целенаправленное и системное изучение учебного предмета от класса к классу, от ступени к ступени</a:t>
            </a:r>
          </a:p>
          <a:p>
            <a:endParaRPr lang="ru-RU" sz="2400">
              <a:solidFill>
                <a:srgbClr val="0D0D0D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" name="Номер слайда 3"/>
          <p:cNvSpPr txBox="1">
            <a:spLocks noGrp="1"/>
          </p:cNvSpPr>
          <p:nvPr/>
        </p:nvSpPr>
        <p:spPr bwMode="auto">
          <a:xfrm>
            <a:off x="6705600" y="61722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50000"/>
              </a:spcBef>
            </a:pPr>
            <a:endParaRPr lang="ru-RU" sz="14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/>
          <a:lstStyle/>
          <a:p>
            <a:r>
              <a:rPr lang="ru-RU" dirty="0"/>
              <a:t>Система </a:t>
            </a:r>
            <a:r>
              <a:rPr lang="ru-RU" dirty="0" smtClean="0"/>
              <a:t>учебников (Федеральный перечень учебников НОО):</a:t>
            </a:r>
            <a:endParaRPr lang="ru-RU" dirty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57430"/>
            <a:ext cx="8229600" cy="3768733"/>
          </a:xfrm>
        </p:spPr>
        <p:txBody>
          <a:bodyPr/>
          <a:lstStyle/>
          <a:p>
            <a:r>
              <a:rPr lang="ru-RU" dirty="0"/>
              <a:t>Начальная школа 21 века</a:t>
            </a:r>
          </a:p>
          <a:p>
            <a:r>
              <a:rPr lang="ru-RU" dirty="0"/>
              <a:t>Перспектива</a:t>
            </a:r>
          </a:p>
          <a:p>
            <a:r>
              <a:rPr lang="ru-RU" dirty="0"/>
              <a:t>Школа России</a:t>
            </a:r>
          </a:p>
          <a:p>
            <a:r>
              <a:rPr lang="ru-RU" dirty="0"/>
              <a:t>Школа 2100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вопросы:</a:t>
            </a:r>
            <a:endParaRPr lang="ru-RU" dirty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357298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sz="4400" dirty="0">
                <a:latin typeface="Times New Roman" pitchFamily="18" charset="0"/>
              </a:rPr>
              <a:t>Международные исследования </a:t>
            </a:r>
            <a:r>
              <a:rPr lang="en-US" sz="4400" dirty="0"/>
              <a:t>PIRLS</a:t>
            </a:r>
            <a:r>
              <a:rPr lang="ru-RU" sz="4400" dirty="0"/>
              <a:t>, </a:t>
            </a:r>
            <a:r>
              <a:rPr lang="en-US" sz="4400" dirty="0"/>
              <a:t>TIMSS</a:t>
            </a:r>
            <a:r>
              <a:rPr lang="ru-RU" sz="4400" dirty="0"/>
              <a:t>,</a:t>
            </a:r>
            <a:r>
              <a:rPr lang="en-US" sz="4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PISA</a:t>
            </a:r>
            <a:r>
              <a:rPr lang="en-US" sz="4400" dirty="0"/>
              <a:t> </a:t>
            </a:r>
            <a:endParaRPr lang="ru-RU" sz="4400" dirty="0">
              <a:latin typeface="Times New Roman" pitchFamily="18" charset="0"/>
            </a:endParaRPr>
          </a:p>
          <a:p>
            <a:r>
              <a:rPr lang="ru-RU" sz="4400" dirty="0" smtClean="0">
                <a:latin typeface="Times New Roman" pitchFamily="18" charset="0"/>
              </a:rPr>
              <a:t>Особенности экспертизы учебников</a:t>
            </a:r>
          </a:p>
          <a:p>
            <a:r>
              <a:rPr lang="ru-RU" sz="4400" dirty="0" smtClean="0">
                <a:latin typeface="Times New Roman" pitchFamily="18" charset="0"/>
              </a:rPr>
              <a:t>Основная </a:t>
            </a:r>
            <a:r>
              <a:rPr lang="ru-RU" sz="4400" dirty="0">
                <a:latin typeface="Times New Roman" pitchFamily="18" charset="0"/>
              </a:rPr>
              <a:t>образовательная программа: преемственность и </a:t>
            </a:r>
            <a:r>
              <a:rPr lang="ru-RU" sz="4400" dirty="0" err="1" smtClean="0">
                <a:latin typeface="Times New Roman" pitchFamily="18" charset="0"/>
              </a:rPr>
              <a:t>инновационность</a:t>
            </a:r>
            <a:endParaRPr lang="ru-RU" sz="44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900113" y="0"/>
            <a:ext cx="8029575" cy="1196975"/>
          </a:xfrm>
        </p:spPr>
        <p:txBody>
          <a:bodyPr/>
          <a:lstStyle/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    Рабочая программа. </a:t>
            </a:r>
            <a:br>
              <a:rPr lang="ru-RU" sz="3200" b="1">
                <a:latin typeface="Times New Roman" pitchFamily="18" charset="0"/>
                <a:cs typeface="Times New Roman" pitchFamily="18" charset="0"/>
              </a:rPr>
            </a:br>
            <a:r>
              <a:rPr lang="ru-RU" sz="3200" b="1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700" b="1">
                <a:latin typeface="Times New Roman" pitchFamily="18" charset="0"/>
                <a:cs typeface="Times New Roman" pitchFamily="18" charset="0"/>
              </a:rPr>
              <a:t>Особенности структуры  и содержания.</a:t>
            </a:r>
          </a:p>
        </p:txBody>
      </p:sp>
      <p:sp>
        <p:nvSpPr>
          <p:cNvPr id="30723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971550" y="1268413"/>
            <a:ext cx="7632700" cy="5184775"/>
          </a:xfrm>
        </p:spPr>
        <p:txBody>
          <a:bodyPr/>
          <a:lstStyle/>
          <a:p>
            <a:r>
              <a:rPr lang="ru-RU" sz="2200" b="1">
                <a:latin typeface="Times New Roman" pitchFamily="18" charset="0"/>
                <a:cs typeface="Times New Roman" pitchFamily="18" charset="0"/>
              </a:rPr>
              <a:t>Пояснительная  записка</a:t>
            </a:r>
          </a:p>
          <a:p>
            <a:r>
              <a:rPr lang="ru-RU" sz="2200" b="1">
                <a:latin typeface="Times New Roman" pitchFamily="18" charset="0"/>
                <a:cs typeface="Times New Roman" pitchFamily="18" charset="0"/>
              </a:rPr>
              <a:t>Общая характеристика учебного предмета</a:t>
            </a:r>
          </a:p>
          <a:p>
            <a:r>
              <a:rPr lang="ru-RU" sz="2200" b="1">
                <a:latin typeface="Times New Roman" pitchFamily="18" charset="0"/>
                <a:cs typeface="Times New Roman" pitchFamily="18" charset="0"/>
              </a:rPr>
              <a:t>Описание места учебного предмета в учебном плане</a:t>
            </a:r>
          </a:p>
          <a:p>
            <a:r>
              <a:rPr lang="ru-RU" sz="2200" b="1">
                <a:latin typeface="Times New Roman" pitchFamily="18" charset="0"/>
                <a:cs typeface="Times New Roman" pitchFamily="18" charset="0"/>
              </a:rPr>
              <a:t>Описание ценностных ориентиров содержания учебного предмета</a:t>
            </a:r>
          </a:p>
          <a:p>
            <a:r>
              <a:rPr lang="ru-RU" sz="2200" b="1">
                <a:latin typeface="Times New Roman" pitchFamily="18" charset="0"/>
                <a:cs typeface="Times New Roman" pitchFamily="18" charset="0"/>
              </a:rPr>
              <a:t>Личностные, метапредметные и предметные результаты</a:t>
            </a:r>
          </a:p>
          <a:p>
            <a:r>
              <a:rPr lang="ru-RU" sz="2200" b="1">
                <a:latin typeface="Times New Roman" pitchFamily="18" charset="0"/>
                <a:cs typeface="Times New Roman" pitchFamily="18" charset="0"/>
              </a:rPr>
              <a:t>Содержание учебного предмета</a:t>
            </a:r>
          </a:p>
          <a:p>
            <a:r>
              <a:rPr lang="ru-RU" sz="2200" b="1">
                <a:latin typeface="Times New Roman" pitchFamily="18" charset="0"/>
                <a:cs typeface="Times New Roman" pitchFamily="18" charset="0"/>
              </a:rPr>
              <a:t>Тематическое планирование с определением основных видов учебной деятельности обучающихся</a:t>
            </a:r>
          </a:p>
          <a:p>
            <a:r>
              <a:rPr lang="ru-RU" sz="2200" b="1">
                <a:latin typeface="Times New Roman" pitchFamily="18" charset="0"/>
                <a:cs typeface="Times New Roman" pitchFamily="18" charset="0"/>
              </a:rPr>
              <a:t>Описание материально-технического обеспечения образовательного процесса</a:t>
            </a:r>
          </a:p>
          <a:p>
            <a:r>
              <a:rPr lang="ru-RU" sz="2200" b="1">
                <a:latin typeface="Times New Roman" pitchFamily="18" charset="0"/>
                <a:cs typeface="Times New Roman" pitchFamily="18" charset="0"/>
              </a:rPr>
              <a:t>Приложение. Рекомендации авторов</a:t>
            </a:r>
          </a:p>
          <a:p>
            <a:endParaRPr lang="ru-RU" sz="1400"/>
          </a:p>
          <a:p>
            <a:pPr>
              <a:buFontTx/>
              <a:buNone/>
            </a:pPr>
            <a:endParaRPr lang="ru-RU" sz="3600">
              <a:cs typeface="Arial" charset="0"/>
            </a:endParaRPr>
          </a:p>
          <a:p>
            <a:pPr>
              <a:buFontTx/>
              <a:buNone/>
            </a:pPr>
            <a:endParaRPr lang="ru-RU" sz="35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1500188"/>
            <a:ext cx="8858250" cy="5143500"/>
          </a:xfrm>
          <a:prstGeom prst="rect">
            <a:avLst/>
          </a:prstGeom>
          <a:solidFill>
            <a:schemeClr val="accent5">
              <a:lumMod val="75000"/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3700" name="AutoShape 4"/>
          <p:cNvSpPr>
            <a:spLocks noChangeArrowheads="1"/>
          </p:cNvSpPr>
          <p:nvPr/>
        </p:nvSpPr>
        <p:spPr bwMode="gray">
          <a:xfrm>
            <a:off x="468313" y="115888"/>
            <a:ext cx="8137525" cy="1027112"/>
          </a:xfrm>
          <a:prstGeom prst="roundRect">
            <a:avLst>
              <a:gd name="adj" fmla="val 49106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/>
                </a:solidFill>
                <a:latin typeface="+mn-lt"/>
              </a:rPr>
              <a:t>Рабочие программы: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/>
                </a:solidFill>
                <a:latin typeface="+mn-lt"/>
              </a:rPr>
              <a:t>назначение и особенности</a:t>
            </a:r>
          </a:p>
        </p:txBody>
      </p:sp>
      <p:sp>
        <p:nvSpPr>
          <p:cNvPr id="44038" name="_s1037"/>
          <p:cNvSpPr>
            <a:spLocks noChangeArrowheads="1"/>
          </p:cNvSpPr>
          <p:nvPr/>
        </p:nvSpPr>
        <p:spPr bwMode="auto">
          <a:xfrm>
            <a:off x="285720" y="3286124"/>
            <a:ext cx="1928826" cy="1143008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Verdana" pitchFamily="34" charset="0"/>
              </a:rPr>
              <a:t>Пояснительная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Verdana" pitchFamily="34" charset="0"/>
              </a:rPr>
              <a:t>записка </a:t>
            </a:r>
          </a:p>
        </p:txBody>
      </p:sp>
      <p:sp>
        <p:nvSpPr>
          <p:cNvPr id="27" name="_s1037"/>
          <p:cNvSpPr>
            <a:spLocks noChangeArrowheads="1"/>
          </p:cNvSpPr>
          <p:nvPr/>
        </p:nvSpPr>
        <p:spPr bwMode="auto">
          <a:xfrm>
            <a:off x="2428860" y="3286124"/>
            <a:ext cx="1928826" cy="1142984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Verdana" pitchFamily="34" charset="0"/>
              </a:rPr>
              <a:t>Общая </a:t>
            </a:r>
            <a:br>
              <a:rPr lang="ru-RU" sz="1200" b="1" dirty="0">
                <a:latin typeface="Verdana" pitchFamily="34" charset="0"/>
              </a:rPr>
            </a:br>
            <a:r>
              <a:rPr lang="ru-RU" sz="1200" b="1" dirty="0">
                <a:latin typeface="Verdana" pitchFamily="34" charset="0"/>
              </a:rPr>
              <a:t>характеристика</a:t>
            </a:r>
            <a:br>
              <a:rPr lang="ru-RU" sz="1200" b="1" dirty="0">
                <a:latin typeface="Verdana" pitchFamily="34" charset="0"/>
              </a:rPr>
            </a:br>
            <a:r>
              <a:rPr lang="ru-RU" sz="1200" b="1" dirty="0">
                <a:latin typeface="Verdana" pitchFamily="34" charset="0"/>
              </a:rPr>
              <a:t>учебного предмета </a:t>
            </a:r>
          </a:p>
        </p:txBody>
      </p:sp>
      <p:sp>
        <p:nvSpPr>
          <p:cNvPr id="28" name="_s1037"/>
          <p:cNvSpPr>
            <a:spLocks noChangeArrowheads="1"/>
          </p:cNvSpPr>
          <p:nvPr/>
        </p:nvSpPr>
        <p:spPr bwMode="auto">
          <a:xfrm>
            <a:off x="4643438" y="3286124"/>
            <a:ext cx="1928826" cy="1143008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Verdana" pitchFamily="34" charset="0"/>
              </a:rPr>
              <a:t>Описание места</a:t>
            </a:r>
            <a:br>
              <a:rPr lang="ru-RU" sz="1200" b="1" dirty="0">
                <a:latin typeface="Verdana" pitchFamily="34" charset="0"/>
              </a:rPr>
            </a:br>
            <a:r>
              <a:rPr lang="ru-RU" sz="1200" b="1" dirty="0">
                <a:latin typeface="Verdana" pitchFamily="34" charset="0"/>
              </a:rPr>
              <a:t>учебного предмета</a:t>
            </a:r>
            <a:br>
              <a:rPr lang="ru-RU" sz="1200" b="1" dirty="0">
                <a:latin typeface="Verdana" pitchFamily="34" charset="0"/>
              </a:rPr>
            </a:br>
            <a:r>
              <a:rPr lang="ru-RU" sz="1200" b="1" dirty="0">
                <a:latin typeface="Verdana" pitchFamily="34" charset="0"/>
              </a:rPr>
              <a:t>в учебном плане</a:t>
            </a:r>
          </a:p>
        </p:txBody>
      </p:sp>
      <p:sp>
        <p:nvSpPr>
          <p:cNvPr id="29" name="_s1037"/>
          <p:cNvSpPr>
            <a:spLocks noChangeArrowheads="1"/>
          </p:cNvSpPr>
          <p:nvPr/>
        </p:nvSpPr>
        <p:spPr bwMode="auto">
          <a:xfrm>
            <a:off x="6858016" y="3286124"/>
            <a:ext cx="1928826" cy="1143008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Verdana" pitchFamily="34" charset="0"/>
              </a:rPr>
              <a:t>Описание </a:t>
            </a:r>
            <a:br>
              <a:rPr lang="ru-RU" sz="1200" b="1" dirty="0">
                <a:latin typeface="Verdana" pitchFamily="34" charset="0"/>
              </a:rPr>
            </a:br>
            <a:r>
              <a:rPr lang="ru-RU" sz="1200" b="1" dirty="0">
                <a:latin typeface="Verdana" pitchFamily="34" charset="0"/>
              </a:rPr>
              <a:t>ценностных</a:t>
            </a:r>
            <a:br>
              <a:rPr lang="ru-RU" sz="1200" b="1" dirty="0">
                <a:latin typeface="Verdana" pitchFamily="34" charset="0"/>
              </a:rPr>
            </a:br>
            <a:r>
              <a:rPr lang="ru-RU" sz="1200" b="1" dirty="0">
                <a:latin typeface="Verdana" pitchFamily="34" charset="0"/>
              </a:rPr>
              <a:t>ориентиров</a:t>
            </a:r>
            <a:br>
              <a:rPr lang="ru-RU" sz="1200" b="1" dirty="0">
                <a:latin typeface="Verdana" pitchFamily="34" charset="0"/>
              </a:rPr>
            </a:br>
            <a:r>
              <a:rPr lang="ru-RU" sz="1200" b="1" dirty="0">
                <a:latin typeface="Verdana" pitchFamily="34" charset="0"/>
              </a:rPr>
              <a:t>содержания</a:t>
            </a:r>
            <a:br>
              <a:rPr lang="ru-RU" sz="1200" b="1" dirty="0">
                <a:latin typeface="Verdana" pitchFamily="34" charset="0"/>
              </a:rPr>
            </a:br>
            <a:r>
              <a:rPr lang="ru-RU" sz="1200" b="1" dirty="0">
                <a:latin typeface="Verdana" pitchFamily="34" charset="0"/>
              </a:rPr>
              <a:t>учебного предмета</a:t>
            </a:r>
          </a:p>
        </p:txBody>
      </p:sp>
      <p:sp>
        <p:nvSpPr>
          <p:cNvPr id="31" name="_s1037"/>
          <p:cNvSpPr>
            <a:spLocks noChangeArrowheads="1"/>
          </p:cNvSpPr>
          <p:nvPr/>
        </p:nvSpPr>
        <p:spPr bwMode="auto">
          <a:xfrm>
            <a:off x="285720" y="4714884"/>
            <a:ext cx="1928826" cy="1643074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Verdana" pitchFamily="34" charset="0"/>
              </a:rPr>
              <a:t>Содержание</a:t>
            </a:r>
            <a:br>
              <a:rPr lang="ru-RU" sz="1200" b="1" dirty="0">
                <a:latin typeface="Verdana" pitchFamily="34" charset="0"/>
              </a:rPr>
            </a:br>
            <a:r>
              <a:rPr lang="ru-RU" sz="1200" b="1" dirty="0">
                <a:latin typeface="Verdana" pitchFamily="34" charset="0"/>
              </a:rPr>
              <a:t>учебного </a:t>
            </a:r>
            <a:br>
              <a:rPr lang="ru-RU" sz="1200" b="1" dirty="0">
                <a:latin typeface="Verdana" pitchFamily="34" charset="0"/>
              </a:rPr>
            </a:br>
            <a:r>
              <a:rPr lang="ru-RU" sz="1200" b="1" dirty="0">
                <a:latin typeface="Verdana" pitchFamily="34" charset="0"/>
              </a:rPr>
              <a:t>предмета</a:t>
            </a:r>
          </a:p>
        </p:txBody>
      </p:sp>
      <p:sp>
        <p:nvSpPr>
          <p:cNvPr id="30" name="_s1037"/>
          <p:cNvSpPr>
            <a:spLocks noChangeArrowheads="1"/>
          </p:cNvSpPr>
          <p:nvPr/>
        </p:nvSpPr>
        <p:spPr bwMode="auto">
          <a:xfrm>
            <a:off x="2428860" y="4714884"/>
            <a:ext cx="1928826" cy="1643074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Verdana" pitchFamily="34" charset="0"/>
              </a:rPr>
              <a:t>Личностные, </a:t>
            </a:r>
            <a:br>
              <a:rPr lang="ru-RU" sz="1200" b="1" dirty="0">
                <a:latin typeface="Verdana" pitchFamily="34" charset="0"/>
              </a:rPr>
            </a:br>
            <a:r>
              <a:rPr lang="ru-RU" sz="1200" b="1" dirty="0" err="1">
                <a:latin typeface="Verdana" pitchFamily="34" charset="0"/>
              </a:rPr>
              <a:t>метапредметные</a:t>
            </a:r>
            <a:r>
              <a:rPr lang="ru-RU" sz="1200" b="1" dirty="0">
                <a:latin typeface="Verdana" pitchFamily="34" charset="0"/>
              </a:rPr>
              <a:t/>
            </a:r>
            <a:br>
              <a:rPr lang="ru-RU" sz="1200" b="1" dirty="0">
                <a:latin typeface="Verdana" pitchFamily="34" charset="0"/>
              </a:rPr>
            </a:br>
            <a:r>
              <a:rPr lang="ru-RU" sz="1200" b="1" dirty="0">
                <a:latin typeface="Verdana" pitchFamily="34" charset="0"/>
              </a:rPr>
              <a:t>и предметные </a:t>
            </a:r>
            <a:br>
              <a:rPr lang="ru-RU" sz="1200" b="1" dirty="0">
                <a:latin typeface="Verdana" pitchFamily="34" charset="0"/>
              </a:rPr>
            </a:br>
            <a:r>
              <a:rPr lang="ru-RU" sz="1200" b="1" dirty="0">
                <a:latin typeface="Verdana" pitchFamily="34" charset="0"/>
              </a:rPr>
              <a:t>результаты </a:t>
            </a:r>
            <a:br>
              <a:rPr lang="ru-RU" sz="1200" b="1" dirty="0">
                <a:latin typeface="Verdana" pitchFamily="34" charset="0"/>
              </a:rPr>
            </a:br>
            <a:r>
              <a:rPr lang="ru-RU" sz="1200" b="1" dirty="0">
                <a:latin typeface="Verdana" pitchFamily="34" charset="0"/>
              </a:rPr>
              <a:t>освоения </a:t>
            </a:r>
            <a:br>
              <a:rPr lang="ru-RU" sz="1200" b="1" dirty="0">
                <a:latin typeface="Verdana" pitchFamily="34" charset="0"/>
              </a:rPr>
            </a:br>
            <a:r>
              <a:rPr lang="ru-RU" sz="1200" b="1" dirty="0">
                <a:latin typeface="Verdana" pitchFamily="34" charset="0"/>
              </a:rPr>
              <a:t>конкретного</a:t>
            </a:r>
            <a:br>
              <a:rPr lang="ru-RU" sz="1200" b="1" dirty="0">
                <a:latin typeface="Verdana" pitchFamily="34" charset="0"/>
              </a:rPr>
            </a:br>
            <a:r>
              <a:rPr lang="ru-RU" sz="1200" b="1" dirty="0">
                <a:latin typeface="Verdana" pitchFamily="34" charset="0"/>
              </a:rPr>
              <a:t>учебного</a:t>
            </a:r>
            <a:br>
              <a:rPr lang="ru-RU" sz="1200" b="1" dirty="0">
                <a:latin typeface="Verdana" pitchFamily="34" charset="0"/>
              </a:rPr>
            </a:br>
            <a:r>
              <a:rPr lang="ru-RU" sz="1200" b="1" dirty="0">
                <a:latin typeface="Verdana" pitchFamily="34" charset="0"/>
              </a:rPr>
              <a:t> предмета</a:t>
            </a:r>
          </a:p>
        </p:txBody>
      </p:sp>
      <p:sp>
        <p:nvSpPr>
          <p:cNvPr id="32" name="_s1037"/>
          <p:cNvSpPr>
            <a:spLocks noChangeArrowheads="1"/>
          </p:cNvSpPr>
          <p:nvPr/>
        </p:nvSpPr>
        <p:spPr bwMode="auto">
          <a:xfrm>
            <a:off x="4643438" y="4643446"/>
            <a:ext cx="1928826" cy="1714512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Verdana" pitchFamily="34" charset="0"/>
              </a:rPr>
              <a:t>Примерное </a:t>
            </a:r>
            <a:br>
              <a:rPr lang="ru-RU" sz="1200" b="1" dirty="0">
                <a:latin typeface="Verdana" pitchFamily="34" charset="0"/>
              </a:rPr>
            </a:br>
            <a:r>
              <a:rPr lang="ru-RU" sz="1200" b="1" dirty="0">
                <a:latin typeface="Verdana" pitchFamily="34" charset="0"/>
              </a:rPr>
              <a:t>тематическое</a:t>
            </a:r>
            <a:br>
              <a:rPr lang="ru-RU" sz="1200" b="1" dirty="0">
                <a:latin typeface="Verdana" pitchFamily="34" charset="0"/>
              </a:rPr>
            </a:br>
            <a:r>
              <a:rPr lang="ru-RU" sz="1200" b="1" dirty="0">
                <a:latin typeface="Verdana" pitchFamily="34" charset="0"/>
              </a:rPr>
              <a:t>планирование</a:t>
            </a:r>
            <a:br>
              <a:rPr lang="ru-RU" sz="1200" b="1" dirty="0">
                <a:latin typeface="Verdana" pitchFamily="34" charset="0"/>
              </a:rPr>
            </a:br>
            <a:r>
              <a:rPr lang="ru-RU" sz="1200" b="1" dirty="0">
                <a:latin typeface="Verdana" pitchFamily="34" charset="0"/>
              </a:rPr>
              <a:t>с определением</a:t>
            </a:r>
            <a:br>
              <a:rPr lang="ru-RU" sz="1200" b="1" dirty="0">
                <a:latin typeface="Verdana" pitchFamily="34" charset="0"/>
              </a:rPr>
            </a:br>
            <a:r>
              <a:rPr lang="ru-RU" sz="1200" b="1" dirty="0">
                <a:latin typeface="Verdana" pitchFamily="34" charset="0"/>
              </a:rPr>
              <a:t>основных видов</a:t>
            </a:r>
            <a:br>
              <a:rPr lang="ru-RU" sz="1200" b="1" dirty="0">
                <a:latin typeface="Verdana" pitchFamily="34" charset="0"/>
              </a:rPr>
            </a:br>
            <a:r>
              <a:rPr lang="ru-RU" sz="1200" b="1" dirty="0">
                <a:latin typeface="Verdana" pitchFamily="34" charset="0"/>
              </a:rPr>
              <a:t>учебной </a:t>
            </a:r>
            <a:br>
              <a:rPr lang="ru-RU" sz="1200" b="1" dirty="0">
                <a:latin typeface="Verdana" pitchFamily="34" charset="0"/>
              </a:rPr>
            </a:br>
            <a:r>
              <a:rPr lang="ru-RU" sz="1200" b="1" dirty="0">
                <a:latin typeface="Verdana" pitchFamily="34" charset="0"/>
              </a:rPr>
              <a:t>деятельности</a:t>
            </a:r>
            <a:br>
              <a:rPr lang="ru-RU" sz="1200" b="1" dirty="0">
                <a:latin typeface="Verdana" pitchFamily="34" charset="0"/>
              </a:rPr>
            </a:br>
            <a:r>
              <a:rPr lang="ru-RU" sz="1200" b="1" dirty="0">
                <a:latin typeface="Verdana" pitchFamily="34" charset="0"/>
              </a:rPr>
              <a:t>обучающихся</a:t>
            </a:r>
          </a:p>
        </p:txBody>
      </p:sp>
      <p:sp>
        <p:nvSpPr>
          <p:cNvPr id="33" name="_s1037"/>
          <p:cNvSpPr>
            <a:spLocks noChangeArrowheads="1"/>
          </p:cNvSpPr>
          <p:nvPr/>
        </p:nvSpPr>
        <p:spPr bwMode="auto">
          <a:xfrm>
            <a:off x="6858016" y="4643446"/>
            <a:ext cx="1928826" cy="1714512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Verdana" pitchFamily="34" charset="0"/>
              </a:rPr>
              <a:t>Описание </a:t>
            </a:r>
            <a:br>
              <a:rPr lang="ru-RU" sz="1200" b="1" dirty="0">
                <a:latin typeface="Verdana" pitchFamily="34" charset="0"/>
              </a:rPr>
            </a:br>
            <a:r>
              <a:rPr lang="ru-RU" sz="1200" b="1" dirty="0">
                <a:latin typeface="Verdana" pitchFamily="34" charset="0"/>
              </a:rPr>
              <a:t>материально-</a:t>
            </a:r>
            <a:br>
              <a:rPr lang="ru-RU" sz="1200" b="1" dirty="0">
                <a:latin typeface="Verdana" pitchFamily="34" charset="0"/>
              </a:rPr>
            </a:br>
            <a:r>
              <a:rPr lang="ru-RU" sz="1200" b="1" dirty="0">
                <a:latin typeface="Verdana" pitchFamily="34" charset="0"/>
              </a:rPr>
              <a:t>технического </a:t>
            </a:r>
            <a:br>
              <a:rPr lang="ru-RU" sz="1200" b="1" dirty="0">
                <a:latin typeface="Verdana" pitchFamily="34" charset="0"/>
              </a:rPr>
            </a:br>
            <a:r>
              <a:rPr lang="ru-RU" sz="1200" b="1" dirty="0">
                <a:latin typeface="Verdana" pitchFamily="34" charset="0"/>
              </a:rPr>
              <a:t>обеспечения </a:t>
            </a:r>
            <a:br>
              <a:rPr lang="ru-RU" sz="1200" b="1" dirty="0">
                <a:latin typeface="Verdana" pitchFamily="34" charset="0"/>
              </a:rPr>
            </a:br>
            <a:r>
              <a:rPr lang="ru-RU" sz="1200" b="1" dirty="0">
                <a:latin typeface="Verdana" pitchFamily="34" charset="0"/>
              </a:rPr>
              <a:t>образовательного </a:t>
            </a:r>
            <a:br>
              <a:rPr lang="ru-RU" sz="1200" b="1" dirty="0">
                <a:latin typeface="Verdana" pitchFamily="34" charset="0"/>
              </a:rPr>
            </a:br>
            <a:r>
              <a:rPr lang="ru-RU" sz="1200" b="1" dirty="0">
                <a:latin typeface="Verdana" pitchFamily="34" charset="0"/>
              </a:rPr>
              <a:t>процесса</a:t>
            </a: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rot="5400000">
            <a:off x="4393406" y="2821782"/>
            <a:ext cx="214313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37" name="_s1036"/>
          <p:cNvSpPr>
            <a:spLocks noChangeArrowheads="1"/>
          </p:cNvSpPr>
          <p:nvPr/>
        </p:nvSpPr>
        <p:spPr bwMode="auto">
          <a:xfrm>
            <a:off x="3000364" y="1643050"/>
            <a:ext cx="2928958" cy="1058881"/>
          </a:xfrm>
          <a:prstGeom prst="roundRect">
            <a:avLst>
              <a:gd name="adj" fmla="val 16667"/>
            </a:avLst>
          </a:prstGeom>
          <a:solidFill>
            <a:srgbClr val="BFE2F7"/>
          </a:solidFill>
          <a:ln w="952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Verdana" pitchFamily="34" charset="0"/>
              </a:rPr>
              <a:t>Рабочие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Verdana" pitchFamily="34" charset="0"/>
              </a:rPr>
              <a:t>программы</a:t>
            </a: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 flipV="1">
            <a:off x="1228725" y="2932113"/>
            <a:ext cx="6605588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3290094" y="3031332"/>
            <a:ext cx="204787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16200000" flipH="1">
            <a:off x="3250406" y="4536282"/>
            <a:ext cx="214313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5400000">
            <a:off x="1140619" y="3039269"/>
            <a:ext cx="204788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>
            <a:off x="5493544" y="3031332"/>
            <a:ext cx="204787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>
            <a:stCxn id="0" idx="2"/>
            <a:endCxn id="0" idx="0"/>
          </p:cNvCxnSpPr>
          <p:nvPr/>
        </p:nvCxnSpPr>
        <p:spPr>
          <a:xfrm rot="5400000">
            <a:off x="5501481" y="4536282"/>
            <a:ext cx="214313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16200000" flipH="1">
            <a:off x="1107281" y="4536282"/>
            <a:ext cx="214313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5400000">
            <a:off x="7717631" y="3031332"/>
            <a:ext cx="204787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>
            <a:stCxn id="0" idx="2"/>
            <a:endCxn id="0" idx="0"/>
          </p:cNvCxnSpPr>
          <p:nvPr/>
        </p:nvCxnSpPr>
        <p:spPr>
          <a:xfrm rot="5400000">
            <a:off x="7716043" y="4536282"/>
            <a:ext cx="214313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857" name="Рисунок 25" descr="Obl_Standart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357313"/>
            <a:ext cx="1328737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5865813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ru-RU" sz="6600">
                <a:latin typeface="Times New Roman" pitchFamily="18" charset="0"/>
              </a:rPr>
              <a:t>Основная образовательная программа: преемственность и инновационность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r>
              <a:rPr lang="ru-RU" sz="220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220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220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220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220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220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60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ФГТ (дошкольное образование)  и ФГОС (общее  образование</a:t>
            </a:r>
            <a:r>
              <a:rPr lang="ru-RU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2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>
                <a:solidFill>
                  <a:srgbClr val="CCCC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200" b="1">
                <a:solidFill>
                  <a:srgbClr val="CCCC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20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220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ru-RU" sz="22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611188" y="1628775"/>
            <a:ext cx="7848600" cy="504825"/>
          </a:xfrm>
        </p:spPr>
        <p:txBody>
          <a:bodyPr anchor="b"/>
          <a:lstStyle/>
          <a:p>
            <a:pPr marL="0" indent="0">
              <a:buFontTx/>
              <a:buNone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Единая теоретико-методологическая основа </a:t>
            </a:r>
          </a:p>
        </p:txBody>
      </p:sp>
      <p:sp>
        <p:nvSpPr>
          <p:cNvPr id="12292" name="Содержимое 3"/>
          <p:cNvSpPr>
            <a:spLocks noGrp="1"/>
          </p:cNvSpPr>
          <p:nvPr>
            <p:ph sz="half" idx="4294967295"/>
          </p:nvPr>
        </p:nvSpPr>
        <p:spPr>
          <a:xfrm>
            <a:off x="457200" y="2492375"/>
            <a:ext cx="4040188" cy="3633788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sz="2400">
                <a:solidFill>
                  <a:srgbClr val="000000"/>
                </a:solidFill>
              </a:rPr>
              <a:t>    </a:t>
            </a:r>
            <a:r>
              <a:rPr lang="ru-RU" sz="2400">
                <a:cs typeface="Tahoma" pitchFamily="34" charset="0"/>
              </a:rPr>
              <a:t>Обеспечена </a:t>
            </a:r>
            <a:r>
              <a:rPr lang="ru-RU" sz="2400" b="1">
                <a:cs typeface="Tahoma" pitchFamily="34" charset="0"/>
              </a:rPr>
              <a:t>преемственность </a:t>
            </a:r>
            <a:r>
              <a:rPr lang="ru-RU" sz="2400">
                <a:cs typeface="Tahoma" pitchFamily="34" charset="0"/>
              </a:rPr>
              <a:t>ФГТ</a:t>
            </a:r>
            <a:r>
              <a:rPr lang="ru-RU" sz="2400" b="1">
                <a:cs typeface="Tahoma" pitchFamily="34" charset="0"/>
              </a:rPr>
              <a:t> </a:t>
            </a:r>
            <a:r>
              <a:rPr lang="ru-RU" sz="2400">
                <a:cs typeface="Tahoma" pitchFamily="34" charset="0"/>
              </a:rPr>
              <a:t>(дошкольное образование ), ФГОС начального и основного общего образования</a:t>
            </a:r>
          </a:p>
          <a:p>
            <a:pPr>
              <a:buFont typeface="Wingdings 3" pitchFamily="18" charset="2"/>
              <a:buNone/>
            </a:pPr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294967295"/>
          </p:nvPr>
        </p:nvSpPr>
        <p:spPr>
          <a:xfrm>
            <a:off x="4645025" y="2492375"/>
            <a:ext cx="4041775" cy="3633788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sz="24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ru-RU" sz="2400"/>
              <a:t>Обеспечено </a:t>
            </a:r>
            <a:r>
              <a:rPr lang="ru-RU" sz="2400" b="1"/>
              <a:t>развитие</a:t>
            </a:r>
            <a:r>
              <a:rPr lang="ru-RU" sz="2400"/>
              <a:t> основных положений ФГОС начального и  основного общего образования в соответствии с возрастными особенностями и целями обучения на данной ступени обучения</a:t>
            </a:r>
          </a:p>
          <a:p>
            <a:endParaRPr lang="ru-RU" sz="24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484" name="Номер слайда 1"/>
          <p:cNvSpPr txBox="1">
            <a:spLocks noGrp="1"/>
          </p:cNvSpPr>
          <p:nvPr/>
        </p:nvSpPr>
        <p:spPr bwMode="auto">
          <a:xfrm>
            <a:off x="6705600" y="61722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50000"/>
              </a:spcBef>
            </a:pPr>
            <a:endParaRPr lang="ru-RU" sz="14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4000">
                <a:solidFill>
                  <a:srgbClr val="CC3300"/>
                </a:solidFill>
              </a:rPr>
              <a:t>Личностные результаты</a:t>
            </a:r>
            <a:br>
              <a:rPr lang="ru-RU" sz="4000">
                <a:solidFill>
                  <a:srgbClr val="CC3300"/>
                </a:solidFill>
              </a:rPr>
            </a:br>
            <a:r>
              <a:rPr lang="ru-RU" sz="1600" b="1">
                <a:solidFill>
                  <a:schemeClr val="tx1"/>
                </a:solidFill>
              </a:rPr>
              <a:t>(преемственность и развитие)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457200" y="1196975"/>
            <a:ext cx="4040188" cy="576263"/>
          </a:xfrm>
        </p:spPr>
        <p:txBody>
          <a:bodyPr anchor="b"/>
          <a:lstStyle/>
          <a:p>
            <a:pPr marL="0" indent="0">
              <a:buFontTx/>
              <a:buNone/>
            </a:pP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Начальная школа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179388" y="2174875"/>
            <a:ext cx="4318000" cy="3951288"/>
          </a:xfrm>
        </p:spPr>
        <p:txBody>
          <a:bodyPr/>
          <a:lstStyle/>
          <a:p>
            <a:r>
              <a:rPr lang="ru-RU" sz="1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формирование основ российской гражданской идентичности, чувства гордости за свою Родину, российский народ и историю России, осознание своей этнической и национальной принадлежности; </a:t>
            </a:r>
            <a:r>
              <a:rPr lang="ru-RU" sz="18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формирование ценностей  </a:t>
            </a:r>
            <a:r>
              <a:rPr lang="ru-RU" sz="1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многонационального российского общества; становление гуманистических и демократических ценностных ориентаций</a:t>
            </a: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;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4645025" y="1268413"/>
            <a:ext cx="4041775" cy="504825"/>
          </a:xfrm>
        </p:spPr>
        <p:txBody>
          <a:bodyPr anchor="b"/>
          <a:lstStyle/>
          <a:p>
            <a:pPr marL="0" indent="0">
              <a:buFontTx/>
              <a:buNone/>
            </a:pPr>
            <a:r>
              <a: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Основная школа 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4427538" y="2174875"/>
            <a:ext cx="4537075" cy="3951288"/>
          </a:xfrm>
        </p:spPr>
        <p:txBody>
          <a:bodyPr/>
          <a:lstStyle/>
          <a:p>
            <a:r>
              <a:rPr lang="ru-RU" sz="1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воспитание российской гражданской идентичности: патриотизма, любви и уважения к Отечеству, чувства гордости за свою Родину, прошлое и настоящее многонационального народа России; осознание своей этнической принадлежности, </a:t>
            </a:r>
            <a:r>
              <a:rPr lang="ru-RU" sz="18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знание истории, языка, культуры своего народа, своего края, основ культурного наследия народов России и человечества; усвоение </a:t>
            </a:r>
            <a:r>
              <a:rPr lang="ru-RU" sz="1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традиционных </a:t>
            </a:r>
            <a:r>
              <a:rPr lang="ru-RU" sz="18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ценностей </a:t>
            </a:r>
            <a:r>
              <a:rPr lang="ru-RU" sz="1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многонационального российского общества</a:t>
            </a:r>
            <a:r>
              <a:rPr lang="ru-RU" sz="18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; воспитание чувства долга перед Родиной;</a:t>
            </a:r>
          </a:p>
          <a:p>
            <a:endParaRPr lang="ru-RU" sz="18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7" name="Номер слайда 6"/>
          <p:cNvSpPr txBox="1">
            <a:spLocks noGrp="1"/>
          </p:cNvSpPr>
          <p:nvPr/>
        </p:nvSpPr>
        <p:spPr bwMode="auto">
          <a:xfrm>
            <a:off x="6705600" y="61722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50000"/>
              </a:spcBef>
            </a:pPr>
            <a:endParaRPr lang="ru-RU" sz="14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333375"/>
            <a:ext cx="8686800" cy="935038"/>
          </a:xfrm>
        </p:spPr>
        <p:txBody>
          <a:bodyPr/>
          <a:lstStyle/>
          <a:p>
            <a:r>
              <a:rPr lang="ru-RU" sz="4000">
                <a:solidFill>
                  <a:srgbClr val="CC3300"/>
                </a:solidFill>
              </a:rPr>
              <a:t>Метапредметные результаты</a:t>
            </a:r>
            <a:br>
              <a:rPr lang="ru-RU" sz="4000">
                <a:solidFill>
                  <a:srgbClr val="CC3300"/>
                </a:solidFill>
              </a:rPr>
            </a:br>
            <a:r>
              <a:rPr lang="ru-RU" sz="16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ru-RU" sz="1600" b="1">
                <a:solidFill>
                  <a:schemeClr val="tx1"/>
                </a:solidFill>
              </a:rPr>
              <a:t>преемственность и развитие)</a:t>
            </a:r>
            <a:r>
              <a:rPr lang="ru-RU" sz="1600" b="1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457200" y="1341438"/>
            <a:ext cx="4040188" cy="431800"/>
          </a:xfrm>
        </p:spPr>
        <p:txBody>
          <a:bodyPr anchor="b"/>
          <a:lstStyle/>
          <a:p>
            <a:pPr marL="0" indent="0">
              <a:buFontTx/>
              <a:buNone/>
            </a:pP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Начальная школа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179388" y="1916113"/>
            <a:ext cx="4318000" cy="4608512"/>
          </a:xfrm>
        </p:spPr>
        <p:txBody>
          <a:bodyPr/>
          <a:lstStyle/>
          <a:p>
            <a:pPr>
              <a:buFontTx/>
              <a:buNone/>
            </a:pPr>
            <a:r>
              <a:rPr lang="ru-RU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овладение </a:t>
            </a: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способностью принимать и сохранять цели и задачи учебной деятельности, поиска средств ее осуществления</a:t>
            </a:r>
          </a:p>
          <a:p>
            <a:endParaRPr lang="ru-RU" sz="16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endParaRPr lang="ru-RU" sz="16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None/>
            </a:pPr>
            <a:r>
              <a:rPr lang="ru-RU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освоение </a:t>
            </a: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способов решения проблем творческого и поискового характера</a:t>
            </a:r>
          </a:p>
          <a:p>
            <a:endParaRPr lang="ru-RU" sz="16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None/>
            </a:pP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  <a:r>
              <a:rPr lang="ru-RU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формирование умения планировать, контролировать и оценивать </a:t>
            </a: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учебные действия в соответствии с поставленной задачей и условиями ее реализации; определять наиболее эффективные способы достижения результата</a:t>
            </a:r>
          </a:p>
          <a:p>
            <a:endParaRPr lang="ru-RU" sz="16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4645025" y="1268413"/>
            <a:ext cx="4041775" cy="504825"/>
          </a:xfrm>
        </p:spPr>
        <p:txBody>
          <a:bodyPr anchor="b"/>
          <a:lstStyle/>
          <a:p>
            <a:pPr marL="0" indent="0">
              <a:buFontTx/>
              <a:buNone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Основная школа 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4427538" y="1844675"/>
            <a:ext cx="4537075" cy="4608513"/>
          </a:xfrm>
        </p:spPr>
        <p:txBody>
          <a:bodyPr/>
          <a:lstStyle/>
          <a:p>
            <a:pPr>
              <a:buFontTx/>
              <a:buNone/>
            </a:pP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целеполагание  в учебной деятельности: </a:t>
            </a:r>
            <a:r>
              <a:rPr lang="ru-RU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умение</a:t>
            </a: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самостоятельно </a:t>
            </a:r>
            <a:r>
              <a:rPr lang="ru-RU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ставить новые учебные и познавательные задачи на основе развития познавательных мотивов и интересов</a:t>
            </a:r>
          </a:p>
          <a:p>
            <a:pPr>
              <a:buFontTx/>
              <a:buNone/>
            </a:pPr>
            <a:endParaRPr lang="ru-RU" sz="16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None/>
            </a:pPr>
            <a:r>
              <a:rPr lang="ru-RU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умение</a:t>
            </a: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самостоятельно планировать альтернативные пути  достижения целей,  осознанно выбирать  наиболее эффективные способы</a:t>
            </a: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решения учебных и познавательных задач</a:t>
            </a:r>
          </a:p>
          <a:p>
            <a:endParaRPr lang="ru-RU" sz="16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None/>
            </a:pP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 </a:t>
            </a:r>
            <a:r>
              <a:rPr lang="ru-RU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умение осуществлять контроль по </a:t>
            </a: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результату и по способу действия на уровне произвольного внимания и вносить необходимые коррективы; </a:t>
            </a:r>
          </a:p>
          <a:p>
            <a:endParaRPr lang="ru-RU" sz="16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7" name="Номер слайда 6"/>
          <p:cNvSpPr txBox="1">
            <a:spLocks noGrp="1"/>
          </p:cNvSpPr>
          <p:nvPr/>
        </p:nvSpPr>
        <p:spPr bwMode="auto">
          <a:xfrm>
            <a:off x="6705600" y="61722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50000"/>
              </a:spcBef>
            </a:pPr>
            <a:endParaRPr lang="ru-RU" sz="14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Предметные результаты</a:t>
            </a:r>
            <a:br>
              <a:rPr lang="ru-RU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ru-RU"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предметные области</a:t>
            </a:r>
            <a:r>
              <a:rPr lang="ru-RU"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  <a:r>
              <a:rPr lang="ru-RU" sz="200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457200" y="1700213"/>
            <a:ext cx="4043363" cy="576262"/>
          </a:xfrm>
        </p:spPr>
        <p:txBody>
          <a:bodyPr anchor="b"/>
          <a:lstStyle/>
          <a:p>
            <a:pPr marL="0" indent="0">
              <a:buFontTx/>
              <a:buNone/>
            </a:pP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Начальная школа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179388" y="2205038"/>
            <a:ext cx="4318000" cy="431958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6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Филология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Математика и информатика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Обществознание и естествознание (Окружающий мир)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Основы духовно-нравственной культуры народов России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Искусство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Технология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Физическая культура</a:t>
            </a:r>
          </a:p>
          <a:p>
            <a:pPr>
              <a:lnSpc>
                <a:spcPct val="120000"/>
              </a:lnSpc>
            </a:pPr>
            <a:endParaRPr lang="ru-RU" sz="16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4645025" y="1773238"/>
            <a:ext cx="4041775" cy="503237"/>
          </a:xfrm>
        </p:spPr>
        <p:txBody>
          <a:bodyPr anchor="b"/>
          <a:lstStyle/>
          <a:p>
            <a:pPr marL="0" indent="0">
              <a:buFontTx/>
              <a:buNone/>
            </a:pPr>
            <a:r>
              <a: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Основная школа 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4427538" y="2420938"/>
            <a:ext cx="4537075" cy="4032250"/>
          </a:xfrm>
        </p:spPr>
        <p:txBody>
          <a:bodyPr/>
          <a:lstStyle/>
          <a:p>
            <a:pPr>
              <a:lnSpc>
                <a:spcPct val="120000"/>
              </a:lnSpc>
              <a:buFontTx/>
              <a:buNone/>
            </a:pP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Филология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ru-RU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Общественно-научные предметы 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Основы духовно-нравственной культуры 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народов России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Математика и информатика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ru-RU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Естественно-научные предметы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Искусство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Технология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Физическая культура  </a:t>
            </a:r>
            <a:r>
              <a:rPr lang="ru-RU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 ОБЖ</a:t>
            </a:r>
          </a:p>
        </p:txBody>
      </p:sp>
      <p:sp>
        <p:nvSpPr>
          <p:cNvPr id="7" name="Номер слайда 6"/>
          <p:cNvSpPr txBox="1">
            <a:spLocks noGrp="1"/>
          </p:cNvSpPr>
          <p:nvPr/>
        </p:nvSpPr>
        <p:spPr bwMode="auto">
          <a:xfrm>
            <a:off x="6705600" y="61722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50000"/>
              </a:spcBef>
            </a:pPr>
            <a:endParaRPr lang="ru-RU" sz="14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Номер слайда 5"/>
          <p:cNvSpPr txBox="1">
            <a:spLocks noGrp="1"/>
          </p:cNvSpPr>
          <p:nvPr/>
        </p:nvSpPr>
        <p:spPr bwMode="auto">
          <a:xfrm>
            <a:off x="5364163" y="5013325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50000"/>
              </a:spcBef>
            </a:pPr>
            <a:endParaRPr lang="ru-RU" sz="1400">
              <a:latin typeface="Tahoma" pitchFamily="34" charset="0"/>
            </a:endParaRPr>
          </a:p>
        </p:txBody>
      </p:sp>
      <p:sp>
        <p:nvSpPr>
          <p:cNvPr id="62487" name="Rectangle 23"/>
          <p:cNvSpPr>
            <a:spLocks noChangeArrowheads="1"/>
          </p:cNvSpPr>
          <p:nvPr/>
        </p:nvSpPr>
        <p:spPr bwMode="auto">
          <a:xfrm>
            <a:off x="1187450" y="188913"/>
            <a:ext cx="76327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rgbClr val="C00000"/>
                </a:solidFill>
                <a:latin typeface="Arial" pitchFamily="34" charset="0"/>
              </a:rPr>
              <a:t>Требования к структуре ООП</a:t>
            </a:r>
          </a:p>
        </p:txBody>
      </p:sp>
      <p:sp>
        <p:nvSpPr>
          <p:cNvPr id="56324" name="AutoShape 26"/>
          <p:cNvSpPr>
            <a:spLocks noChangeArrowheads="1"/>
          </p:cNvSpPr>
          <p:nvPr/>
        </p:nvSpPr>
        <p:spPr bwMode="auto">
          <a:xfrm>
            <a:off x="250825" y="1341438"/>
            <a:ext cx="8642350" cy="10795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1">
                <a:lumMod val="50000"/>
              </a:schemeClr>
            </a:solidFill>
            <a:round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anchor="ctr"/>
          <a:lstStyle/>
          <a:p>
            <a:pPr algn="ctr"/>
            <a:r>
              <a:rPr lang="ru-RU"/>
              <a:t>Структура основной образовательной программы</a:t>
            </a:r>
          </a:p>
          <a:p>
            <a:pPr algn="ctr"/>
            <a:r>
              <a:rPr lang="ru-RU"/>
              <a:t>(</a:t>
            </a:r>
            <a:r>
              <a:rPr lang="ru-RU" b="1"/>
              <a:t>начальная школа</a:t>
            </a:r>
            <a:r>
              <a:rPr lang="ru-RU"/>
              <a:t>)</a:t>
            </a:r>
          </a:p>
        </p:txBody>
      </p:sp>
      <p:sp>
        <p:nvSpPr>
          <p:cNvPr id="10245" name="AutoShape 27"/>
          <p:cNvSpPr>
            <a:spLocks noChangeArrowheads="1"/>
          </p:cNvSpPr>
          <p:nvPr/>
        </p:nvSpPr>
        <p:spPr bwMode="auto">
          <a:xfrm rot="5400000">
            <a:off x="0" y="2887663"/>
            <a:ext cx="719138" cy="360362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miter lim="800000"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62492" name="AutoShape 8"/>
          <p:cNvSpPr>
            <a:spLocks noChangeArrowheads="1"/>
          </p:cNvSpPr>
          <p:nvPr/>
        </p:nvSpPr>
        <p:spPr bwMode="auto">
          <a:xfrm>
            <a:off x="755650" y="4005263"/>
            <a:ext cx="863600" cy="1655762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bg1">
                <a:lumMod val="50000"/>
                <a:lumOff val="50000"/>
              </a:schemeClr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1400" u="sng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r>
              <a:rPr lang="ru-RU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Планиру-</a:t>
            </a:r>
          </a:p>
          <a:p>
            <a:pPr marL="342900" indent="-342900" algn="ctr"/>
            <a:r>
              <a:rPr lang="ru-RU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емые</a:t>
            </a:r>
          </a:p>
          <a:p>
            <a:pPr marL="342900" indent="-342900" algn="ctr"/>
            <a:r>
              <a:rPr lang="ru-RU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результаты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ru-RU" sz="1400" u="sng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 u="sng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</p:txBody>
      </p:sp>
      <p:sp>
        <p:nvSpPr>
          <p:cNvPr id="62494" name="AutoShape 8"/>
          <p:cNvSpPr>
            <a:spLocks noChangeArrowheads="1"/>
          </p:cNvSpPr>
          <p:nvPr/>
        </p:nvSpPr>
        <p:spPr bwMode="auto">
          <a:xfrm>
            <a:off x="6011863" y="4005263"/>
            <a:ext cx="1079500" cy="1655762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bg1">
                <a:lumMod val="50000"/>
                <a:lumOff val="50000"/>
              </a:schemeClr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1400" u="sng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r>
              <a:rPr lang="ru-RU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Программа</a:t>
            </a:r>
          </a:p>
          <a:p>
            <a:pPr marL="342900" indent="-342900" algn="ctr"/>
            <a:r>
              <a:rPr lang="ru-RU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культуры</a:t>
            </a:r>
          </a:p>
          <a:p>
            <a:pPr marL="342900" indent="-342900" algn="ctr"/>
            <a:r>
              <a:rPr lang="ru-RU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здорового</a:t>
            </a:r>
          </a:p>
          <a:p>
            <a:pPr marL="342900" indent="-342900" algn="ctr"/>
            <a:r>
              <a:rPr lang="ru-RU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образа</a:t>
            </a:r>
          </a:p>
          <a:p>
            <a:pPr marL="342900" indent="-342900" algn="ctr"/>
            <a:r>
              <a:rPr lang="ru-RU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жизни</a:t>
            </a:r>
            <a:endParaRPr lang="ru-RU" sz="1200" u="sng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 u="sng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</p:txBody>
      </p:sp>
      <p:sp>
        <p:nvSpPr>
          <p:cNvPr id="62495" name="AutoShape 8"/>
          <p:cNvSpPr>
            <a:spLocks noChangeArrowheads="1"/>
          </p:cNvSpPr>
          <p:nvPr/>
        </p:nvSpPr>
        <p:spPr bwMode="auto">
          <a:xfrm>
            <a:off x="1692275" y="4005263"/>
            <a:ext cx="792163" cy="1655762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bg1">
                <a:lumMod val="50000"/>
                <a:lumOff val="50000"/>
              </a:schemeClr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1400" u="sng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r>
              <a:rPr lang="ru-RU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Учебный</a:t>
            </a:r>
          </a:p>
          <a:p>
            <a:pPr marL="342900" indent="-342900" algn="ctr"/>
            <a:r>
              <a:rPr lang="ru-RU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план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ru-RU" sz="1200" u="sng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 u="sng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</p:txBody>
      </p:sp>
      <p:sp>
        <p:nvSpPr>
          <p:cNvPr id="62496" name="AutoShape 8"/>
          <p:cNvSpPr>
            <a:spLocks noChangeArrowheads="1"/>
          </p:cNvSpPr>
          <p:nvPr/>
        </p:nvSpPr>
        <p:spPr bwMode="auto">
          <a:xfrm>
            <a:off x="3779838" y="4005263"/>
            <a:ext cx="1008062" cy="1655762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bg1">
                <a:lumMod val="50000"/>
                <a:lumOff val="50000"/>
              </a:schemeClr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1400" u="sng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r>
              <a:rPr lang="ru-RU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Программа</a:t>
            </a:r>
          </a:p>
          <a:p>
            <a:pPr marL="342900" indent="-342900" algn="ctr"/>
            <a:r>
              <a:rPr lang="ru-RU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формирования </a:t>
            </a:r>
          </a:p>
          <a:p>
            <a:pPr marL="342900" indent="-342900" algn="ctr"/>
            <a:r>
              <a:rPr lang="ru-RU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УУД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ru-RU" sz="1400" u="sng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 u="sng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</p:txBody>
      </p:sp>
      <p:sp>
        <p:nvSpPr>
          <p:cNvPr id="62497" name="AutoShape 8"/>
          <p:cNvSpPr>
            <a:spLocks noChangeArrowheads="1"/>
          </p:cNvSpPr>
          <p:nvPr/>
        </p:nvSpPr>
        <p:spPr bwMode="auto">
          <a:xfrm>
            <a:off x="2627313" y="4005263"/>
            <a:ext cx="936625" cy="1655762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bg1">
                <a:lumMod val="50000"/>
                <a:lumOff val="50000"/>
              </a:schemeClr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1400" u="sng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 sz="12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 algn="ctr"/>
            <a:r>
              <a:rPr lang="ru-RU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Программа</a:t>
            </a:r>
          </a:p>
          <a:p>
            <a:pPr marL="342900" indent="-342900" algn="ctr"/>
            <a:r>
              <a:rPr lang="ru-RU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духовно-</a:t>
            </a:r>
          </a:p>
          <a:p>
            <a:pPr marL="342900" indent="-342900" algn="ctr"/>
            <a:r>
              <a:rPr lang="ru-RU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нравственного</a:t>
            </a:r>
          </a:p>
          <a:p>
            <a:pPr marL="342900" indent="-342900" algn="ctr"/>
            <a:r>
              <a:rPr lang="ru-RU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воспитания</a:t>
            </a:r>
          </a:p>
          <a:p>
            <a:pPr marL="342900" indent="-342900" algn="ctr"/>
            <a:endParaRPr lang="ru-RU" sz="12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ru-RU" sz="1400" u="sng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 u="sng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</p:txBody>
      </p:sp>
      <p:sp>
        <p:nvSpPr>
          <p:cNvPr id="62498" name="AutoShape 8"/>
          <p:cNvSpPr>
            <a:spLocks noChangeArrowheads="1"/>
          </p:cNvSpPr>
          <p:nvPr/>
        </p:nvSpPr>
        <p:spPr bwMode="auto">
          <a:xfrm>
            <a:off x="4932363" y="4005263"/>
            <a:ext cx="1008062" cy="1655762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bg1">
                <a:lumMod val="50000"/>
                <a:lumOff val="50000"/>
              </a:schemeClr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1400" u="sng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r>
              <a:rPr lang="ru-RU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Программы</a:t>
            </a:r>
          </a:p>
          <a:p>
            <a:pPr marL="342900" indent="-342900" algn="ctr"/>
            <a:r>
              <a:rPr lang="ru-RU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по</a:t>
            </a:r>
          </a:p>
          <a:p>
            <a:pPr marL="342900" indent="-342900" algn="ctr"/>
            <a:r>
              <a:rPr lang="ru-RU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учебным </a:t>
            </a:r>
          </a:p>
          <a:p>
            <a:pPr marL="342900" indent="-342900" algn="ctr"/>
            <a:r>
              <a:rPr lang="ru-RU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предметам 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ru-RU" sz="1400" u="sng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 u="sng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</p:txBody>
      </p:sp>
      <p:sp>
        <p:nvSpPr>
          <p:cNvPr id="62499" name="AutoShape 8"/>
          <p:cNvSpPr>
            <a:spLocks noChangeArrowheads="1"/>
          </p:cNvSpPr>
          <p:nvPr/>
        </p:nvSpPr>
        <p:spPr bwMode="auto">
          <a:xfrm>
            <a:off x="7164388" y="4005263"/>
            <a:ext cx="935037" cy="1655762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bg1">
                <a:lumMod val="50000"/>
                <a:lumOff val="50000"/>
              </a:schemeClr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1400" u="sng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r>
              <a:rPr lang="ru-RU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Программа </a:t>
            </a:r>
          </a:p>
          <a:p>
            <a:pPr marL="342900" indent="-342900" algn="ctr"/>
            <a:r>
              <a:rPr lang="ru-RU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коррекционной</a:t>
            </a:r>
          </a:p>
          <a:p>
            <a:pPr marL="342900" indent="-342900" algn="ctr"/>
            <a:r>
              <a:rPr lang="ru-RU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работы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ru-RU" sz="1400" u="sng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 u="sng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</p:txBody>
      </p:sp>
      <p:sp>
        <p:nvSpPr>
          <p:cNvPr id="10253" name="AutoShape 27"/>
          <p:cNvSpPr>
            <a:spLocks noChangeArrowheads="1"/>
          </p:cNvSpPr>
          <p:nvPr/>
        </p:nvSpPr>
        <p:spPr bwMode="auto">
          <a:xfrm rot="5400000">
            <a:off x="1690687" y="2852738"/>
            <a:ext cx="720725" cy="431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miter lim="800000"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4" name="AutoShape 27"/>
          <p:cNvSpPr>
            <a:spLocks noChangeArrowheads="1"/>
          </p:cNvSpPr>
          <p:nvPr/>
        </p:nvSpPr>
        <p:spPr bwMode="auto">
          <a:xfrm rot="5400000">
            <a:off x="2663031" y="2817019"/>
            <a:ext cx="649288" cy="431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miter lim="800000"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5" name="AutoShape 27"/>
          <p:cNvSpPr>
            <a:spLocks noChangeArrowheads="1"/>
          </p:cNvSpPr>
          <p:nvPr/>
        </p:nvSpPr>
        <p:spPr bwMode="auto">
          <a:xfrm rot="5400000">
            <a:off x="3707606" y="2851944"/>
            <a:ext cx="720725" cy="433388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miter lim="800000"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6" name="AutoShape 27"/>
          <p:cNvSpPr>
            <a:spLocks noChangeArrowheads="1"/>
          </p:cNvSpPr>
          <p:nvPr/>
        </p:nvSpPr>
        <p:spPr bwMode="auto">
          <a:xfrm rot="5400000">
            <a:off x="4860131" y="2851944"/>
            <a:ext cx="720725" cy="433388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miter lim="800000"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7" name="AutoShape 27"/>
          <p:cNvSpPr>
            <a:spLocks noChangeArrowheads="1"/>
          </p:cNvSpPr>
          <p:nvPr/>
        </p:nvSpPr>
        <p:spPr bwMode="auto">
          <a:xfrm rot="5400000">
            <a:off x="6011862" y="2852738"/>
            <a:ext cx="720725" cy="431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miter lim="800000"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8" name="AutoShape 27"/>
          <p:cNvSpPr>
            <a:spLocks noChangeArrowheads="1"/>
          </p:cNvSpPr>
          <p:nvPr/>
        </p:nvSpPr>
        <p:spPr bwMode="auto">
          <a:xfrm rot="5400000">
            <a:off x="7092156" y="2851944"/>
            <a:ext cx="720725" cy="433388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miter lim="800000"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9" name="AutoShape 27"/>
          <p:cNvSpPr>
            <a:spLocks noChangeArrowheads="1"/>
          </p:cNvSpPr>
          <p:nvPr/>
        </p:nvSpPr>
        <p:spPr bwMode="auto">
          <a:xfrm rot="5400000">
            <a:off x="8172450" y="2852738"/>
            <a:ext cx="720725" cy="431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miter lim="800000"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62510" name="AutoShape 8"/>
          <p:cNvSpPr>
            <a:spLocks noChangeArrowheads="1"/>
          </p:cNvSpPr>
          <p:nvPr/>
        </p:nvSpPr>
        <p:spPr bwMode="auto">
          <a:xfrm>
            <a:off x="8172450" y="4005263"/>
            <a:ext cx="863600" cy="1655762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bg1">
                <a:lumMod val="50000"/>
                <a:lumOff val="50000"/>
              </a:schemeClr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1400" u="sng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r>
              <a:rPr lang="ru-RU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Система</a:t>
            </a:r>
          </a:p>
          <a:p>
            <a:pPr marL="342900" indent="-342900" algn="ctr"/>
            <a:r>
              <a:rPr lang="ru-RU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оценки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ru-RU" sz="1400" u="sng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 u="sng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</p:txBody>
      </p:sp>
      <p:sp>
        <p:nvSpPr>
          <p:cNvPr id="21" name="AutoShape 8"/>
          <p:cNvSpPr>
            <a:spLocks noChangeArrowheads="1"/>
          </p:cNvSpPr>
          <p:nvPr/>
        </p:nvSpPr>
        <p:spPr bwMode="auto">
          <a:xfrm>
            <a:off x="0" y="4005263"/>
            <a:ext cx="684213" cy="1655762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bg1">
                <a:lumMod val="50000"/>
                <a:lumOff val="50000"/>
              </a:schemeClr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1400" u="sng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ru-RU" sz="1100">
                <a:effectLst>
                  <a:outerShdw blurRad="38100" dist="38100" dir="2700000" algn="tl">
                    <a:srgbClr val="FFFFFF"/>
                  </a:outerShdw>
                </a:effectLst>
              </a:rPr>
              <a:t>Поясни-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ru-RU" sz="1100">
                <a:effectLst>
                  <a:outerShdw blurRad="38100" dist="38100" dir="2700000" algn="tl">
                    <a:srgbClr val="FFFFFF"/>
                  </a:outerShdw>
                </a:effectLst>
              </a:rPr>
              <a:t>тельная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ru-RU" sz="1100">
                <a:effectLst>
                  <a:outerShdw blurRad="38100" dist="38100" dir="2700000" algn="tl">
                    <a:srgbClr val="FFFFFF"/>
                  </a:outerShdw>
                </a:effectLst>
              </a:rPr>
              <a:t> записка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 u="sng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</p:txBody>
      </p:sp>
      <p:sp>
        <p:nvSpPr>
          <p:cNvPr id="10262" name="AutoShape 27"/>
          <p:cNvSpPr>
            <a:spLocks noChangeArrowheads="1"/>
          </p:cNvSpPr>
          <p:nvPr/>
        </p:nvSpPr>
        <p:spPr bwMode="auto">
          <a:xfrm rot="5400000">
            <a:off x="862806" y="2888457"/>
            <a:ext cx="720725" cy="360362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miter lim="800000"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Номер слайда 5"/>
          <p:cNvSpPr txBox="1">
            <a:spLocks noGrp="1"/>
          </p:cNvSpPr>
          <p:nvPr/>
        </p:nvSpPr>
        <p:spPr bwMode="auto">
          <a:xfrm>
            <a:off x="5364163" y="5013325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50000"/>
              </a:spcBef>
            </a:pPr>
            <a:endParaRPr lang="ru-RU" sz="1400">
              <a:latin typeface="Tahoma" pitchFamily="34" charset="0"/>
            </a:endParaRPr>
          </a:p>
        </p:txBody>
      </p:sp>
      <p:sp>
        <p:nvSpPr>
          <p:cNvPr id="62487" name="Rectangle 23"/>
          <p:cNvSpPr>
            <a:spLocks noChangeArrowheads="1"/>
          </p:cNvSpPr>
          <p:nvPr/>
        </p:nvSpPr>
        <p:spPr bwMode="auto">
          <a:xfrm>
            <a:off x="971550" y="188913"/>
            <a:ext cx="7848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solidFill>
                  <a:srgbClr val="C00000"/>
                </a:solidFill>
                <a:latin typeface="Arial" pitchFamily="34" charset="0"/>
              </a:rPr>
              <a:t>Требования к структуре ООП </a:t>
            </a:r>
          </a:p>
        </p:txBody>
      </p:sp>
      <p:sp>
        <p:nvSpPr>
          <p:cNvPr id="56324" name="AutoShape 26"/>
          <p:cNvSpPr>
            <a:spLocks noChangeArrowheads="1"/>
          </p:cNvSpPr>
          <p:nvPr/>
        </p:nvSpPr>
        <p:spPr bwMode="auto">
          <a:xfrm>
            <a:off x="250825" y="1052513"/>
            <a:ext cx="8642350" cy="720725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1">
                <a:lumMod val="50000"/>
              </a:schemeClr>
            </a:solidFill>
            <a:round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anchor="ctr"/>
          <a:lstStyle/>
          <a:p>
            <a:pPr algn="ctr"/>
            <a:r>
              <a:rPr lang="ru-RU"/>
              <a:t>Структура основной образовательной программы</a:t>
            </a:r>
          </a:p>
          <a:p>
            <a:pPr algn="ctr"/>
            <a:r>
              <a:rPr lang="ru-RU"/>
              <a:t>(</a:t>
            </a:r>
            <a:r>
              <a:rPr lang="ru-RU" b="1"/>
              <a:t>основная  школа </a:t>
            </a:r>
            <a:r>
              <a:rPr lang="ru-RU"/>
              <a:t>)</a:t>
            </a:r>
          </a:p>
        </p:txBody>
      </p:sp>
      <p:sp>
        <p:nvSpPr>
          <p:cNvPr id="62492" name="AutoShape 8"/>
          <p:cNvSpPr>
            <a:spLocks noChangeArrowheads="1"/>
          </p:cNvSpPr>
          <p:nvPr/>
        </p:nvSpPr>
        <p:spPr bwMode="auto">
          <a:xfrm>
            <a:off x="179388" y="2708275"/>
            <a:ext cx="2232025" cy="649288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bg1">
                <a:lumMod val="50000"/>
                <a:lumOff val="50000"/>
              </a:schemeClr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1400" u="sng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ru-RU" sz="1400" u="sng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 u="sng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</p:txBody>
      </p:sp>
      <p:sp>
        <p:nvSpPr>
          <p:cNvPr id="62495" name="AutoShape 8"/>
          <p:cNvSpPr>
            <a:spLocks noChangeArrowheads="1"/>
          </p:cNvSpPr>
          <p:nvPr/>
        </p:nvSpPr>
        <p:spPr bwMode="auto">
          <a:xfrm>
            <a:off x="179388" y="3573463"/>
            <a:ext cx="2232025" cy="64770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bg1">
                <a:lumMod val="50000"/>
                <a:lumOff val="50000"/>
              </a:schemeClr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1400" u="sng" dirty="0">
              <a:latin typeface="Arial" pitchFamily="34" charset="0"/>
            </a:endParaRPr>
          </a:p>
          <a:p>
            <a:pPr marL="342900" indent="-342900" algn="ctr">
              <a:defRPr/>
            </a:pPr>
            <a:endParaRPr lang="ru-RU" dirty="0"/>
          </a:p>
          <a:p>
            <a:pPr marL="342900" indent="-342900" algn="ctr">
              <a:defRPr/>
            </a:pPr>
            <a:endParaRPr lang="ru-RU" dirty="0"/>
          </a:p>
          <a:p>
            <a:pPr marL="342900" indent="-342900" algn="ctr">
              <a:defRPr/>
            </a:pPr>
            <a:endParaRPr lang="ru-RU" dirty="0"/>
          </a:p>
          <a:p>
            <a:pPr marL="342900" indent="-342900" algn="ctr">
              <a:defRPr/>
            </a:pPr>
            <a:endParaRPr lang="ru-RU" dirty="0"/>
          </a:p>
          <a:p>
            <a:pPr marL="342900" indent="-342900" algn="ctr">
              <a:defRPr/>
            </a:pPr>
            <a:endParaRPr lang="ru-RU" dirty="0"/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endParaRPr lang="ru-RU" sz="1200" u="sng" dirty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2000" u="sng" dirty="0">
              <a:latin typeface="Arial" pitchFamily="34" charset="0"/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2000" dirty="0">
              <a:latin typeface="Arial" pitchFamily="34" charset="0"/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2000" dirty="0">
              <a:latin typeface="Arial" pitchFamily="34" charset="0"/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2000" dirty="0">
              <a:latin typeface="Arial" pitchFamily="34" charset="0"/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2000" dirty="0">
              <a:latin typeface="Arial" pitchFamily="34" charset="0"/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2000" dirty="0">
              <a:latin typeface="Arial" pitchFamily="34" charset="0"/>
            </a:endParaRPr>
          </a:p>
        </p:txBody>
      </p:sp>
      <p:sp>
        <p:nvSpPr>
          <p:cNvPr id="62496" name="AutoShape 8"/>
          <p:cNvSpPr>
            <a:spLocks noChangeArrowheads="1"/>
          </p:cNvSpPr>
          <p:nvPr/>
        </p:nvSpPr>
        <p:spPr bwMode="auto">
          <a:xfrm>
            <a:off x="2916238" y="2781300"/>
            <a:ext cx="3455987" cy="1223963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bg1">
                <a:lumMod val="50000"/>
                <a:lumOff val="50000"/>
              </a:schemeClr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1400" u="sng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ru-RU" sz="1400" u="sng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 u="sng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</p:txBody>
      </p:sp>
      <p:sp>
        <p:nvSpPr>
          <p:cNvPr id="62497" name="AutoShape 8"/>
          <p:cNvSpPr>
            <a:spLocks noChangeArrowheads="1"/>
          </p:cNvSpPr>
          <p:nvPr/>
        </p:nvSpPr>
        <p:spPr bwMode="auto">
          <a:xfrm>
            <a:off x="179388" y="4437063"/>
            <a:ext cx="2232025" cy="64770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bg1">
                <a:lumMod val="50000"/>
                <a:lumOff val="50000"/>
              </a:schemeClr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1400" u="sng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 sz="12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 algn="ctr"/>
            <a:endParaRPr lang="ru-RU" sz="12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ru-RU" sz="1400" u="sng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 u="sng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</p:txBody>
      </p:sp>
      <p:sp>
        <p:nvSpPr>
          <p:cNvPr id="39945" name="AutoShape 8"/>
          <p:cNvSpPr>
            <a:spLocks noChangeArrowheads="1"/>
          </p:cNvSpPr>
          <p:nvPr/>
        </p:nvSpPr>
        <p:spPr bwMode="auto">
          <a:xfrm>
            <a:off x="6732588" y="3644900"/>
            <a:ext cx="2160587" cy="792163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bg1">
                <a:lumMod val="50000"/>
                <a:lumOff val="50000"/>
              </a:schemeClr>
            </a:solidFill>
            <a:round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1400" u="sng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ru-RU" sz="1600"/>
              <a:t>Система  условий 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ru-RU" sz="1600"/>
              <a:t>реализации ООП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 u="sng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</p:txBody>
      </p:sp>
      <p:sp>
        <p:nvSpPr>
          <p:cNvPr id="39946" name="AutoShape 8"/>
          <p:cNvSpPr>
            <a:spLocks noChangeArrowheads="1"/>
          </p:cNvSpPr>
          <p:nvPr/>
        </p:nvSpPr>
        <p:spPr bwMode="auto">
          <a:xfrm>
            <a:off x="6732588" y="2852738"/>
            <a:ext cx="2160587" cy="576262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bg1">
                <a:lumMod val="50000"/>
                <a:lumOff val="50000"/>
              </a:schemeClr>
            </a:solidFill>
            <a:round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1400" u="sng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ru-RU" sz="1600"/>
              <a:t>Учебный план 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 u="sng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</p:txBody>
      </p:sp>
      <p:sp>
        <p:nvSpPr>
          <p:cNvPr id="39947" name="AutoShape 8"/>
          <p:cNvSpPr>
            <a:spLocks noChangeArrowheads="1"/>
          </p:cNvSpPr>
          <p:nvPr/>
        </p:nvSpPr>
        <p:spPr bwMode="auto">
          <a:xfrm>
            <a:off x="179388" y="2060575"/>
            <a:ext cx="2232025" cy="43180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bg1">
                <a:lumMod val="50000"/>
                <a:lumOff val="50000"/>
              </a:schemeClr>
            </a:solidFill>
            <a:round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1400" u="sng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1600" b="1"/>
              <a:t>Целевой раздел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</p:txBody>
      </p:sp>
      <p:sp>
        <p:nvSpPr>
          <p:cNvPr id="39948" name="AutoShape 8"/>
          <p:cNvSpPr>
            <a:spLocks noChangeArrowheads="1"/>
          </p:cNvSpPr>
          <p:nvPr/>
        </p:nvSpPr>
        <p:spPr bwMode="auto">
          <a:xfrm>
            <a:off x="6732588" y="2060575"/>
            <a:ext cx="2151062" cy="576263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bg1">
                <a:lumMod val="50000"/>
                <a:lumOff val="50000"/>
              </a:schemeClr>
            </a:solidFill>
            <a:round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1400" u="sng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1600" b="1"/>
              <a:t>Организационный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1600" b="1"/>
              <a:t>раздел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</p:txBody>
      </p:sp>
      <p:sp>
        <p:nvSpPr>
          <p:cNvPr id="39949" name="AutoShape 8"/>
          <p:cNvSpPr>
            <a:spLocks noChangeArrowheads="1"/>
          </p:cNvSpPr>
          <p:nvPr/>
        </p:nvSpPr>
        <p:spPr bwMode="auto">
          <a:xfrm>
            <a:off x="2843213" y="2060575"/>
            <a:ext cx="3457575" cy="576263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bg1">
                <a:lumMod val="50000"/>
                <a:lumOff val="50000"/>
              </a:schemeClr>
            </a:solidFill>
            <a:round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1400" u="sng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1600" b="1"/>
              <a:t>Содержательный 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1600" b="1"/>
              <a:t>раздел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</p:txBody>
      </p:sp>
      <p:sp>
        <p:nvSpPr>
          <p:cNvPr id="11278" name="Прямоугольник 15"/>
          <p:cNvSpPr>
            <a:spLocks noChangeArrowheads="1"/>
          </p:cNvSpPr>
          <p:nvPr/>
        </p:nvSpPr>
        <p:spPr bwMode="auto">
          <a:xfrm>
            <a:off x="323850" y="2781300"/>
            <a:ext cx="20161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/>
              <a:t>Пояснительная записка </a:t>
            </a:r>
          </a:p>
        </p:txBody>
      </p:sp>
      <p:sp>
        <p:nvSpPr>
          <p:cNvPr id="11279" name="Прямоугольник 16"/>
          <p:cNvSpPr>
            <a:spLocks noChangeArrowheads="1"/>
          </p:cNvSpPr>
          <p:nvPr/>
        </p:nvSpPr>
        <p:spPr bwMode="auto">
          <a:xfrm>
            <a:off x="3059113" y="2852738"/>
            <a:ext cx="316865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/>
              <a:t>Программа развития УУД</a:t>
            </a:r>
            <a:r>
              <a:rPr lang="ru-RU" sz="1400"/>
              <a:t>: включает формирование компетенций в области ИКТ,  учебно-исследовательскую  и проектную деятельность </a:t>
            </a:r>
          </a:p>
        </p:txBody>
      </p:sp>
      <p:sp>
        <p:nvSpPr>
          <p:cNvPr id="11280" name="Прямоугольник 17"/>
          <p:cNvSpPr>
            <a:spLocks noChangeArrowheads="1"/>
          </p:cNvSpPr>
          <p:nvPr/>
        </p:nvSpPr>
        <p:spPr bwMode="auto">
          <a:xfrm>
            <a:off x="323850" y="3573463"/>
            <a:ext cx="16557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/>
              <a:t>Планируемые результаты </a:t>
            </a:r>
          </a:p>
        </p:txBody>
      </p:sp>
      <p:sp>
        <p:nvSpPr>
          <p:cNvPr id="11281" name="Прямоугольник 18"/>
          <p:cNvSpPr>
            <a:spLocks noChangeArrowheads="1"/>
          </p:cNvSpPr>
          <p:nvPr/>
        </p:nvSpPr>
        <p:spPr bwMode="auto">
          <a:xfrm>
            <a:off x="323850" y="4652963"/>
            <a:ext cx="20034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/>
              <a:t>Система оценки </a:t>
            </a:r>
          </a:p>
        </p:txBody>
      </p:sp>
      <p:sp>
        <p:nvSpPr>
          <p:cNvPr id="20" name="AutoShape 8"/>
          <p:cNvSpPr>
            <a:spLocks noChangeArrowheads="1"/>
          </p:cNvSpPr>
          <p:nvPr/>
        </p:nvSpPr>
        <p:spPr bwMode="auto">
          <a:xfrm>
            <a:off x="2916238" y="4076700"/>
            <a:ext cx="3527425" cy="43180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bg1">
                <a:lumMod val="50000"/>
                <a:lumOff val="50000"/>
              </a:schemeClr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1400" u="sng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ru-RU" sz="1400" u="sng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 u="sng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</p:txBody>
      </p:sp>
      <p:sp>
        <p:nvSpPr>
          <p:cNvPr id="23" name="AutoShape 8"/>
          <p:cNvSpPr>
            <a:spLocks noChangeArrowheads="1"/>
          </p:cNvSpPr>
          <p:nvPr/>
        </p:nvSpPr>
        <p:spPr bwMode="auto">
          <a:xfrm flipV="1">
            <a:off x="2916238" y="4652963"/>
            <a:ext cx="3600450" cy="1368425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bg1">
                <a:lumMod val="50000"/>
                <a:lumOff val="50000"/>
              </a:schemeClr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1400" u="sng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ru-RU" sz="1400" u="sng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 u="sng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</p:txBody>
      </p:sp>
      <p:sp>
        <p:nvSpPr>
          <p:cNvPr id="11284" name="Прямоугольник 25"/>
          <p:cNvSpPr>
            <a:spLocks noChangeArrowheads="1"/>
          </p:cNvSpPr>
          <p:nvPr/>
        </p:nvSpPr>
        <p:spPr bwMode="auto">
          <a:xfrm>
            <a:off x="3059113" y="4149725"/>
            <a:ext cx="338455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Программа учебных предметов </a:t>
            </a:r>
          </a:p>
        </p:txBody>
      </p:sp>
      <p:sp>
        <p:nvSpPr>
          <p:cNvPr id="11285" name="Прямоугольник 26"/>
          <p:cNvSpPr>
            <a:spLocks noChangeArrowheads="1"/>
          </p:cNvSpPr>
          <p:nvPr/>
        </p:nvSpPr>
        <p:spPr bwMode="auto">
          <a:xfrm>
            <a:off x="2987675" y="4652963"/>
            <a:ext cx="352901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/>
              <a:t>Программа воспитания и социализации</a:t>
            </a:r>
            <a:r>
              <a:rPr lang="ru-RU" sz="1400"/>
              <a:t>, включает : духовно-нравственное развитие и воспитание, социализацию, профориентацию, формирование экологической культуры, здорового и безопасного образа жизни  </a:t>
            </a:r>
          </a:p>
        </p:txBody>
      </p:sp>
      <p:sp>
        <p:nvSpPr>
          <p:cNvPr id="11286" name="Прямоугольник 27"/>
          <p:cNvSpPr>
            <a:spLocks noChangeArrowheads="1"/>
          </p:cNvSpPr>
          <p:nvPr/>
        </p:nvSpPr>
        <p:spPr bwMode="auto">
          <a:xfrm>
            <a:off x="2987675" y="6165850"/>
            <a:ext cx="3384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Программа коррекционн й работы</a:t>
            </a:r>
          </a:p>
        </p:txBody>
      </p:sp>
      <p:sp>
        <p:nvSpPr>
          <p:cNvPr id="29" name="AutoShape 8"/>
          <p:cNvSpPr>
            <a:spLocks noChangeArrowheads="1"/>
          </p:cNvSpPr>
          <p:nvPr/>
        </p:nvSpPr>
        <p:spPr bwMode="auto">
          <a:xfrm>
            <a:off x="2916238" y="6165850"/>
            <a:ext cx="3600450" cy="503238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bg1">
                <a:lumMod val="50000"/>
                <a:lumOff val="50000"/>
              </a:schemeClr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1400" u="sng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/>
            <a:endParaRPr lang="ru-RU"/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ru-RU" sz="1400" u="sng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 u="sng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Содержимое 1"/>
          <p:cNvSpPr>
            <a:spLocks noGrp="1"/>
          </p:cNvSpPr>
          <p:nvPr>
            <p:ph idx="4294967295"/>
          </p:nvPr>
        </p:nvSpPr>
        <p:spPr>
          <a:xfrm>
            <a:off x="250825" y="1447800"/>
            <a:ext cx="8359775" cy="45720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   </a:t>
            </a:r>
            <a:r>
              <a:rPr lang="ru-RU">
                <a:solidFill>
                  <a:srgbClr val="0D0D0D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 соответствии с п. 5 ст. 14 Закона РФ «Об образовании» содержание образования в каждом образовательном учреждении определяется </a:t>
            </a:r>
            <a:r>
              <a:rPr lang="ru-RU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образовательной программой, </a:t>
            </a:r>
            <a:r>
              <a:rPr lang="ru-RU">
                <a:solidFill>
                  <a:srgbClr val="0D0D0D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которая разрабатывается образовательным учреждением самостоятельно </a:t>
            </a:r>
            <a:r>
              <a:rPr lang="ru-RU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основе примерной основной образовательной программы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8893175" cy="1143000"/>
          </a:xfrm>
        </p:spPr>
        <p:txBody>
          <a:bodyPr/>
          <a:lstStyle/>
          <a:p>
            <a:r>
              <a:rPr lang="ru-RU" sz="320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Основная образовательная программа ОУ</a:t>
            </a:r>
          </a:p>
        </p:txBody>
      </p:sp>
      <p:sp>
        <p:nvSpPr>
          <p:cNvPr id="48132" name="Номер слайда 3"/>
          <p:cNvSpPr txBox="1">
            <a:spLocks noGrp="1"/>
          </p:cNvSpPr>
          <p:nvPr/>
        </p:nvSpPr>
        <p:spPr bwMode="auto">
          <a:xfrm>
            <a:off x="6705600" y="61722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50000"/>
              </a:spcBef>
              <a:defRPr/>
            </a:pPr>
            <a:fld id="{B2443B42-2F16-4AA2-8290-7596EC771886}" type="slidenum">
              <a:rPr lang="ru-RU" sz="1400">
                <a:latin typeface="+mn-lt"/>
              </a:rPr>
              <a:pPr algn="r" eaLnBrk="0" hangingPunct="0">
                <a:spcBef>
                  <a:spcPct val="50000"/>
                </a:spcBef>
                <a:defRPr/>
              </a:pPr>
              <a:t>29</a:t>
            </a:fld>
            <a:endParaRPr lang="ru-RU" sz="140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Исследования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PISA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0825" y="1052513"/>
            <a:ext cx="8713788" cy="4967287"/>
          </a:xfrm>
        </p:spPr>
        <p:txBody>
          <a:bodyPr/>
          <a:lstStyle/>
          <a:p>
            <a:r>
              <a:rPr lang="ru-R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Оценивается функциональная грамотность – способность применять полученные знания в различных (в том числе, </a:t>
            </a:r>
            <a:r>
              <a:rPr lang="ru-RU" sz="24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неучебных</a:t>
            </a:r>
            <a:r>
              <a:rPr lang="ru-R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) ситуациях = </a:t>
            </a:r>
            <a:r>
              <a:rPr lang="ru-RU" sz="24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системно-деятельностный</a:t>
            </a:r>
            <a:r>
              <a:rPr lang="ru-RU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(</a:t>
            </a:r>
            <a:r>
              <a:rPr lang="ru-RU" sz="24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компетентностный</a:t>
            </a:r>
            <a:r>
              <a:rPr lang="ru-RU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подход</a:t>
            </a:r>
            <a:r>
              <a:rPr lang="ru-R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  <a:p>
            <a:endParaRPr lang="ru-RU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ru-R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По читательской, математической , естественнонаучной грамотности Россия – </a:t>
            </a:r>
            <a:r>
              <a:rPr lang="ru-RU" sz="24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40-ых местах из 65 стран-участниц</a:t>
            </a:r>
            <a:r>
              <a:rPr lang="ru-R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исследования</a:t>
            </a:r>
          </a:p>
          <a:p>
            <a:endParaRPr lang="ru-RU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ru-R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Школьные реформы 2000-2010 гг. не изменили результатов российских школьников по исследованиям </a:t>
            </a:r>
            <a:r>
              <a:rPr lang="en-U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PISA</a:t>
            </a:r>
            <a:r>
              <a:rPr lang="ru-R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sp>
        <p:nvSpPr>
          <p:cNvPr id="4" name="Номер слайда 3"/>
          <p:cNvSpPr txBox="1">
            <a:spLocks noGrp="1"/>
          </p:cNvSpPr>
          <p:nvPr/>
        </p:nvSpPr>
        <p:spPr bwMode="auto">
          <a:xfrm>
            <a:off x="6705600" y="61722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50000"/>
              </a:spcBef>
            </a:pPr>
            <a:endParaRPr lang="ru-RU" sz="14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273050"/>
            <a:ext cx="8686800" cy="1143000"/>
          </a:xfrm>
        </p:spPr>
        <p:txBody>
          <a:bodyPr/>
          <a:lstStyle/>
          <a:p>
            <a:r>
              <a:rPr lang="ru-RU" sz="320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Примерная основная образовательная программа</a:t>
            </a:r>
          </a:p>
        </p:txBody>
      </p:sp>
      <p:sp>
        <p:nvSpPr>
          <p:cNvPr id="49155" name="Номер слайда 3"/>
          <p:cNvSpPr txBox="1">
            <a:spLocks noGrp="1"/>
          </p:cNvSpPr>
          <p:nvPr/>
        </p:nvSpPr>
        <p:spPr bwMode="auto">
          <a:xfrm>
            <a:off x="6705600" y="61722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50000"/>
              </a:spcBef>
            </a:pPr>
            <a:endParaRPr lang="ru-RU" sz="1400">
              <a:latin typeface="Tahoma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1835150" y="1444625"/>
            <a:ext cx="7058025" cy="4864100"/>
          </a:xfrm>
        </p:spPr>
        <p:txBody>
          <a:bodyPr/>
          <a:lstStyle/>
          <a:p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Lucida Sans Unicode" pitchFamily="34" charset="0"/>
              </a:rPr>
              <a:t>Рекомендована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Lucida Sans Unicode" pitchFamily="34" charset="0"/>
              </a:rPr>
              <a:t> </a:t>
            </a:r>
            <a:r>
              <a:rPr lang="ru-RU" sz="2400" dirty="0">
                <a:solidFill>
                  <a:srgbClr val="0D0D0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Lucida Sans Unicode" pitchFamily="34" charset="0"/>
              </a:rPr>
              <a:t>к использованию решением Координационного совета при Департаменте общего образования </a:t>
            </a:r>
            <a:r>
              <a:rPr lang="ru-RU" sz="2400" dirty="0" err="1">
                <a:solidFill>
                  <a:srgbClr val="0D0D0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Lucida Sans Unicode" pitchFamily="34" charset="0"/>
              </a:rPr>
              <a:t>Минобрнауки</a:t>
            </a:r>
            <a:r>
              <a:rPr lang="ru-RU" sz="2400" dirty="0">
                <a:solidFill>
                  <a:srgbClr val="0D0D0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Lucida Sans Unicode" pitchFamily="34" charset="0"/>
              </a:rPr>
              <a:t> России по вопросам организации введения федеральных государственных образовательных стандартов общего образования </a:t>
            </a: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Lucida Sans Unicode" pitchFamily="34" charset="0"/>
              </a:rPr>
              <a:t>(письмо </a:t>
            </a:r>
            <a:r>
              <a:rPr lang="ru-R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Lucida Sans Unicode" pitchFamily="34" charset="0"/>
              </a:rPr>
              <a:t>Минобрнауки</a:t>
            </a: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Lucida Sans Unicode" pitchFamily="34" charset="0"/>
              </a:rPr>
              <a:t> России от 16 августа 2010 года № 03-48)</a:t>
            </a:r>
          </a:p>
          <a:p>
            <a:pPr>
              <a:buFont typeface="Wingdings 3" pitchFamily="18" charset="2"/>
              <a:buNone/>
            </a:pP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Lucida Sans Unicode" pitchFamily="34" charset="0"/>
              </a:rPr>
              <a:t>Размещена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Lucida Sans Unicode" pitchFamily="34" charset="0"/>
              </a:rPr>
              <a:t>  </a:t>
            </a:r>
            <a:r>
              <a:rPr lang="ru-RU" sz="2400" dirty="0">
                <a:solidFill>
                  <a:srgbClr val="0D0D0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Lucida Sans Unicode" pitchFamily="34" charset="0"/>
              </a:rPr>
              <a:t>на сайте </a:t>
            </a:r>
            <a:r>
              <a:rPr lang="ru-RU" sz="2400" dirty="0" err="1">
                <a:solidFill>
                  <a:srgbClr val="0D0D0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Lucida Sans Unicode" pitchFamily="34" charset="0"/>
              </a:rPr>
              <a:t>Минобрнауки</a:t>
            </a:r>
            <a:r>
              <a:rPr lang="ru-RU" sz="2400" dirty="0">
                <a:solidFill>
                  <a:srgbClr val="0D0D0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Lucida Sans Unicode" pitchFamily="34" charset="0"/>
              </a:rPr>
              <a:t> России</a:t>
            </a:r>
            <a:r>
              <a:rPr lang="en-US" sz="2400" dirty="0">
                <a:solidFill>
                  <a:srgbClr val="0D0D0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Lucida Sans Unicode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Lucida Sans Unicode" pitchFamily="34" charset="0"/>
                <a:hlinkClick r:id="rId2"/>
              </a:rPr>
              <a:t>www.mon.gov.ru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Lucida Sans Unicode" pitchFamily="34" charset="0"/>
              </a:rPr>
              <a:t> </a:t>
            </a: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Lucida Sans Unicode" pitchFamily="34" charset="0"/>
              </a:rPr>
              <a:t>и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Lucida Sans Unicode" pitchFamily="34" charset="0"/>
                <a:hlinkClick r:id="rId3"/>
              </a:rPr>
              <a:t>www.standart.edu.ru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Lucida Sans Unicode" pitchFamily="34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Lucida Sans Unicode" pitchFamily="34" charset="0"/>
              </a:rPr>
              <a:t>+   </a:t>
            </a:r>
            <a:r>
              <a:rPr lang="ru-RU" sz="24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Lucida Sans Unicode" pitchFamily="34" charset="0"/>
              </a:rPr>
              <a:t>ПРИМЕРНЫЕ </a:t>
            </a:r>
            <a:r>
              <a:rPr lang="ru-RU" sz="24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Lucida Sans Unicode" pitchFamily="34" charset="0"/>
              </a:rPr>
              <a:t>ПРОГРАММЫ, РАЗРАБОТАННЫЕ ИЗДАТЕЛЬСТВАМИ</a:t>
            </a:r>
            <a:endParaRPr lang="en-US" sz="2400" u="sng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Lucida Sans Unicode" pitchFamily="34" charset="0"/>
            </a:endParaRPr>
          </a:p>
          <a:p>
            <a:pPr>
              <a:buFont typeface="Wingdings 3" pitchFamily="18" charset="2"/>
              <a:buNone/>
            </a:pPr>
            <a:endParaRPr lang="ru-RU" sz="20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1989" name="Picture 18" descr="прим_прог_нач_общ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/>
          <a:srcRect l="52069"/>
          <a:stretch>
            <a:fillRect/>
          </a:stretch>
        </p:blipFill>
        <p:spPr>
          <a:xfrm>
            <a:off x="107950" y="1628775"/>
            <a:ext cx="1595438" cy="2519363"/>
          </a:xfrm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 smtClean="0"/>
              <a:t>ФГОС: стихийное бедствие или осуществление мечты</a:t>
            </a: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4597400" cy="386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/>
          <a:srcRect b="17239"/>
          <a:stretch>
            <a:fillRect/>
          </a:stretch>
        </p:blipFill>
        <p:spPr bwMode="auto">
          <a:xfrm>
            <a:off x="5292725" y="188913"/>
            <a:ext cx="3541713" cy="386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WordArt 2"/>
          <p:cNvSpPr>
            <a:spLocks noChangeArrowheads="1" noChangeShapeType="1" noTextEdit="1"/>
          </p:cNvSpPr>
          <p:nvPr/>
        </p:nvSpPr>
        <p:spPr bwMode="auto">
          <a:xfrm>
            <a:off x="1000100" y="304800"/>
            <a:ext cx="6696100" cy="28384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spc="72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Bookman Old Style"/>
              </a:rPr>
              <a:t>Творческих Вам </a:t>
            </a:r>
            <a:r>
              <a:rPr lang="ru-RU" sz="3600" b="1" i="1" kern="10" spc="72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Bookman Old Style"/>
              </a:rPr>
              <a:t>успехов</a:t>
            </a:r>
          </a:p>
          <a:p>
            <a:pPr algn="ctr"/>
            <a:r>
              <a:rPr lang="ru-RU" sz="3600" b="1" i="1" kern="10" spc="72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Bookman Old Style"/>
              </a:rPr>
              <a:t>в достижении</a:t>
            </a:r>
          </a:p>
          <a:p>
            <a:pPr algn="ctr"/>
            <a:r>
              <a:rPr lang="ru-RU" sz="3600" b="1" i="1" kern="10" spc="72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Bookman Old Style"/>
              </a:rPr>
              <a:t> положительных результатов !</a:t>
            </a:r>
            <a:endParaRPr lang="ru-RU" sz="3600" b="1" i="1" kern="10" spc="72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0" scaled="1"/>
              </a:gradFill>
              <a:latin typeface="Bookman Old Style"/>
            </a:endParaRPr>
          </a:p>
        </p:txBody>
      </p:sp>
      <p:sp>
        <p:nvSpPr>
          <p:cNvPr id="43013" name="Text Box 5" descr="AG00048_"/>
          <p:cNvSpPr txBox="1">
            <a:spLocks noChangeArrowheads="1"/>
          </p:cNvSpPr>
          <p:nvPr/>
        </p:nvSpPr>
        <p:spPr bwMode="auto">
          <a:xfrm>
            <a:off x="2643174" y="3143248"/>
            <a:ext cx="642462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 dirty="0"/>
              <a:t>Пусть каждый день и каждый час</a:t>
            </a:r>
          </a:p>
          <a:p>
            <a:pPr>
              <a:spcBef>
                <a:spcPct val="50000"/>
              </a:spcBef>
            </a:pPr>
            <a:r>
              <a:rPr lang="ru-RU" sz="2800" b="1" i="1" dirty="0"/>
              <a:t>Вам новое добудет:</a:t>
            </a:r>
          </a:p>
          <a:p>
            <a:pPr>
              <a:spcBef>
                <a:spcPct val="50000"/>
              </a:spcBef>
            </a:pPr>
            <a:r>
              <a:rPr lang="ru-RU" sz="2800" b="1" i="1" dirty="0"/>
              <a:t>Пусть будет добрым ум у Вас,</a:t>
            </a:r>
          </a:p>
          <a:p>
            <a:pPr>
              <a:spcBef>
                <a:spcPct val="50000"/>
              </a:spcBef>
            </a:pPr>
            <a:r>
              <a:rPr lang="ru-RU" sz="2800" b="1" i="1" dirty="0"/>
              <a:t>А сердце мудрым будет</a:t>
            </a:r>
          </a:p>
          <a:p>
            <a:pPr>
              <a:spcBef>
                <a:spcPct val="50000"/>
              </a:spcBef>
            </a:pPr>
            <a:r>
              <a:rPr lang="ru-RU" sz="2800" b="1" i="1" dirty="0"/>
              <a:t>                                    С.Маршак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400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Выводы по исследованиям </a:t>
            </a:r>
            <a:r>
              <a:rPr lang="en-US" sz="400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PISA</a:t>
            </a:r>
            <a:endParaRPr lang="ru-RU" sz="400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850" y="1447800"/>
            <a:ext cx="8286750" cy="4572000"/>
          </a:xfrm>
        </p:spPr>
        <p:txBody>
          <a:bodyPr/>
          <a:lstStyle/>
          <a:p>
            <a:pPr>
              <a:buFontTx/>
              <a:buNone/>
            </a:pPr>
            <a:r>
              <a:rPr lang="ru-RU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Россия </a:t>
            </a: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уступает</a:t>
            </a: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 развитым странам по:</a:t>
            </a:r>
          </a:p>
          <a:p>
            <a:pPr>
              <a:buFont typeface="Wingdings" pitchFamily="2" charset="2"/>
              <a:buChar char="Ø"/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уровню функциональной грамотности</a:t>
            </a:r>
          </a:p>
          <a:p>
            <a:pPr>
              <a:buFont typeface="Wingdings" pitchFamily="2" charset="2"/>
              <a:buChar char="Ø"/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 числу представителей элиты, имеющей высокий уровень подготовки</a:t>
            </a:r>
          </a:p>
          <a:p>
            <a:pPr>
              <a:buFontTx/>
              <a:buChar char="-"/>
            </a:pPr>
            <a:endParaRPr lang="en-US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Char char="-"/>
            </a:pPr>
            <a:r>
              <a:rPr lang="ru-RU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РИСКИ:</a:t>
            </a:r>
          </a:p>
          <a:p>
            <a:pPr>
              <a:buFontTx/>
              <a:buChar char="-"/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НИЗКАЯ КОНКУРЕНТОСПОСОБНОСТЬ РОССИЙСКИХ ВЫПУСКНИКОВ ШКОЛ, ОБЩЕСТВА И ГОСУДАРСТВА</a:t>
            </a: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28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" name="Номер слайда 3"/>
          <p:cNvSpPr txBox="1">
            <a:spLocks noGrp="1"/>
          </p:cNvSpPr>
          <p:nvPr/>
        </p:nvSpPr>
        <p:spPr bwMode="auto">
          <a:xfrm>
            <a:off x="6705600" y="61722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50000"/>
              </a:spcBef>
            </a:pPr>
            <a:endParaRPr lang="ru-RU" sz="14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914400"/>
            <a:ext cx="7667625" cy="685800"/>
          </a:xfrm>
        </p:spPr>
        <p:txBody>
          <a:bodyPr/>
          <a:lstStyle/>
          <a:p>
            <a:r>
              <a:rPr lang="ru-RU" sz="4000"/>
              <a:t>Повод к размышлению …</a:t>
            </a:r>
            <a:r>
              <a:rPr lang="ru-RU" sz="4000" b="1"/>
              <a:t/>
            </a:r>
            <a:br>
              <a:rPr lang="ru-RU" sz="4000" b="1"/>
            </a:br>
            <a:r>
              <a:rPr lang="ru-RU" sz="4000" b="1"/>
              <a:t> Естествознание - непрограммный материал</a:t>
            </a:r>
            <a:r>
              <a:rPr lang="ru-RU" sz="2400">
                <a:cs typeface="Times New Roman" pitchFamily="18" charset="0"/>
              </a:rPr>
              <a:t> 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2478088"/>
            <a:ext cx="4292600" cy="32432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/>
              <a:t>4 класс: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>
                <a:cs typeface="Times New Roman" pitchFamily="18" charset="0"/>
              </a:rPr>
              <a:t>С выбором ответа</a:t>
            </a:r>
            <a:r>
              <a:rPr lang="ru-RU" sz="2400"/>
              <a:t> – 58%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>
                <a:cs typeface="Times New Roman" pitchFamily="18" charset="0"/>
              </a:rPr>
              <a:t>Со свободным ответом </a:t>
            </a:r>
            <a:r>
              <a:rPr lang="ru-RU" sz="2400"/>
              <a:t>– </a:t>
            </a:r>
            <a:r>
              <a:rPr lang="ru-RU" sz="2400">
                <a:cs typeface="Times New Roman" pitchFamily="18" charset="0"/>
              </a:rPr>
              <a:t>38%</a:t>
            </a:r>
            <a:endParaRPr lang="ru-RU" sz="2400"/>
          </a:p>
          <a:p>
            <a:pPr>
              <a:lnSpc>
                <a:spcPct val="90000"/>
              </a:lnSpc>
              <a:buFontTx/>
              <a:buNone/>
            </a:pPr>
            <a:endParaRPr lang="ru-RU" sz="2400"/>
          </a:p>
          <a:p>
            <a:pPr>
              <a:lnSpc>
                <a:spcPct val="90000"/>
              </a:lnSpc>
              <a:buFontTx/>
              <a:buNone/>
            </a:pPr>
            <a:endParaRPr lang="ru-RU" sz="2400"/>
          </a:p>
          <a:p>
            <a:pPr>
              <a:lnSpc>
                <a:spcPct val="90000"/>
              </a:lnSpc>
            </a:pPr>
            <a:r>
              <a:rPr lang="ru-RU" sz="2400"/>
              <a:t>8 класс: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>
                <a:cs typeface="Times New Roman" pitchFamily="18" charset="0"/>
              </a:rPr>
              <a:t>С выбором ответа</a:t>
            </a:r>
            <a:r>
              <a:rPr lang="ru-RU" sz="2400"/>
              <a:t> – 52%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>
                <a:cs typeface="Times New Roman" pitchFamily="18" charset="0"/>
              </a:rPr>
              <a:t>Со свободным ответом </a:t>
            </a:r>
            <a:r>
              <a:rPr lang="ru-RU" sz="2400"/>
              <a:t>– </a:t>
            </a:r>
            <a:r>
              <a:rPr lang="ru-RU" sz="2400">
                <a:cs typeface="Times New Roman" pitchFamily="18" charset="0"/>
              </a:rPr>
              <a:t>3</a:t>
            </a:r>
            <a:r>
              <a:rPr lang="ru-RU" sz="2400"/>
              <a:t>9</a:t>
            </a:r>
            <a:r>
              <a:rPr lang="ru-RU" sz="2400">
                <a:cs typeface="Times New Roman" pitchFamily="18" charset="0"/>
              </a:rPr>
              <a:t>%</a:t>
            </a:r>
            <a:endParaRPr lang="ru-RU"/>
          </a:p>
        </p:txBody>
      </p:sp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4787900" y="2060575"/>
            <a:ext cx="4038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3"/>
              </a:buBlip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Российские выпускники начальной школы продемонстрировали самые лучшие результаты среди всех стран-участниц по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9 задани</a:t>
            </a:r>
            <a:r>
              <a:rPr lang="ru-RU" sz="2400" b="1">
                <a:latin typeface="Times New Roman" pitchFamily="18" charset="0"/>
              </a:rPr>
              <a:t>ям</a:t>
            </a:r>
            <a:r>
              <a:rPr lang="ru-RU" sz="2400">
                <a:latin typeface="Times New Roman" pitchFamily="18" charset="0"/>
              </a:rPr>
              <a:t> (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7 заданий относятся к области «физические науки», 2 – к области биологии</a:t>
            </a:r>
            <a:r>
              <a:rPr lang="ru-RU" sz="2400">
                <a:latin typeface="Times New Roman" pitchFamily="18" charset="0"/>
              </a:rPr>
              <a:t>)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>
              <a:latin typeface="Times New Roman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3"/>
              </a:buBlip>
            </a:pPr>
            <a:r>
              <a:rPr lang="ru-RU" sz="2400">
                <a:latin typeface="Times New Roman" pitchFamily="18" charset="0"/>
              </a:rPr>
              <a:t>Из 9 заданий </a:t>
            </a:r>
            <a:r>
              <a:rPr lang="ru-RU" sz="2400" b="1">
                <a:latin typeface="Times New Roman" pitchFamily="18" charset="0"/>
              </a:rPr>
              <a:t>не изучались на уроках</a:t>
            </a:r>
            <a:r>
              <a:rPr lang="ru-RU" sz="2400">
                <a:latin typeface="Times New Roman" pitchFamily="18" charset="0"/>
              </a:rPr>
              <a:t> </a:t>
            </a:r>
            <a:r>
              <a:rPr lang="ru-RU" sz="2400" b="1">
                <a:latin typeface="Times New Roman" pitchFamily="18" charset="0"/>
              </a:rPr>
              <a:t>5</a:t>
            </a:r>
            <a:r>
              <a:rPr lang="ru-RU" sz="2400">
                <a:latin typeface="Times New Roman" pitchFamily="18" charset="0"/>
              </a:rPr>
              <a:t>!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>
              <a:latin typeface="Times New Roman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85000"/>
            </a:pPr>
            <a:endParaRPr lang="ru-RU" sz="2800">
              <a:latin typeface="Times New Roman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3"/>
              </a:buBlip>
            </a:pPr>
            <a:endParaRPr lang="ru-RU" sz="28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41325"/>
            <a:ext cx="7772400" cy="1042988"/>
          </a:xfrm>
        </p:spPr>
        <p:txBody>
          <a:bodyPr/>
          <a:lstStyle/>
          <a:p>
            <a:r>
              <a:rPr lang="ru-RU" sz="4000"/>
              <a:t>Повод к размышлению …</a:t>
            </a:r>
            <a:r>
              <a:rPr lang="ru-RU" sz="4000" b="1"/>
              <a:t/>
            </a:r>
            <a:br>
              <a:rPr lang="ru-RU" sz="4000" b="1"/>
            </a:br>
            <a:r>
              <a:rPr lang="ru-RU" sz="4000" b="1"/>
              <a:t>Общие проблемы подготовки учителей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1916113"/>
            <a:ext cx="8027987" cy="4608512"/>
          </a:xfrm>
        </p:spPr>
        <p:txBody>
          <a:bodyPr/>
          <a:lstStyle/>
          <a:p>
            <a:pPr marL="609600" indent="-609600" algn="l">
              <a:lnSpc>
                <a:spcPct val="80000"/>
              </a:lnSpc>
            </a:pPr>
            <a:r>
              <a:rPr lang="ru-RU" sz="2400"/>
              <a:t>	</a:t>
            </a:r>
            <a:r>
              <a:rPr lang="ru-RU" sz="2800" u="sng"/>
              <a:t>Слабое владение диагностикой учебных достижений</a:t>
            </a:r>
            <a:r>
              <a:rPr lang="ru-RU" sz="2800"/>
              <a:t>:</a:t>
            </a:r>
          </a:p>
          <a:p>
            <a:pPr marL="609600" indent="-609600" algn="l">
              <a:lnSpc>
                <a:spcPct val="80000"/>
              </a:lnSpc>
              <a:buFontTx/>
              <a:buChar char="-"/>
            </a:pPr>
            <a:r>
              <a:rPr lang="ru-RU" sz="2800"/>
              <a:t>выявление типичных ошибок учащихся;</a:t>
            </a:r>
          </a:p>
          <a:p>
            <a:pPr marL="609600" indent="-609600" algn="l">
              <a:lnSpc>
                <a:spcPct val="80000"/>
              </a:lnSpc>
              <a:buFontTx/>
              <a:buChar char="-"/>
            </a:pPr>
            <a:r>
              <a:rPr lang="ru-RU" sz="2800"/>
              <a:t>определение направления коррекционной работы;</a:t>
            </a:r>
          </a:p>
          <a:p>
            <a:pPr marL="609600" indent="-609600" algn="l">
              <a:lnSpc>
                <a:spcPct val="80000"/>
              </a:lnSpc>
              <a:buFontTx/>
              <a:buChar char="-"/>
            </a:pPr>
            <a:r>
              <a:rPr lang="ru-RU" sz="2800"/>
              <a:t>соотнесение трудности задания с особенностями контингента учащихся и моделирование заданий разной трудности;</a:t>
            </a:r>
          </a:p>
          <a:p>
            <a:pPr marL="609600" indent="-609600" algn="l">
              <a:lnSpc>
                <a:spcPct val="80000"/>
              </a:lnSpc>
              <a:buFontTx/>
              <a:buChar char="-"/>
            </a:pPr>
            <a:r>
              <a:rPr lang="ru-RU" sz="2800"/>
              <a:t>нахождение разных способов решения задания и обоснование наиболее рационального способа</a:t>
            </a:r>
          </a:p>
          <a:p>
            <a:pPr marL="609600" indent="-609600" algn="l">
              <a:lnSpc>
                <a:spcPct val="80000"/>
              </a:lnSpc>
              <a:buFontTx/>
              <a:buChar char="-"/>
            </a:pPr>
            <a:endParaRPr lang="ru-RU" sz="2800"/>
          </a:p>
          <a:p>
            <a:pPr marL="609600" indent="-609600" algn="l">
              <a:lnSpc>
                <a:spcPct val="80000"/>
              </a:lnSpc>
              <a:buFontTx/>
              <a:buChar char="-"/>
            </a:pPr>
            <a:endParaRPr lang="ru-RU" sz="2800"/>
          </a:p>
          <a:p>
            <a:pPr marL="609600" indent="-609600" algn="l">
              <a:lnSpc>
                <a:spcPct val="80000"/>
              </a:lnSpc>
              <a:buFontTx/>
              <a:buAutoNum type="arabicPeriod"/>
            </a:pP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532813" cy="1160463"/>
          </a:xfrm>
        </p:spPr>
        <p:txBody>
          <a:bodyPr/>
          <a:lstStyle/>
          <a:p>
            <a:r>
              <a:rPr lang="ru-RU" sz="2800" b="1"/>
              <a:t>Результаты выполнения некоторых заданий из аттестационной работы для учителей начальной школы (1536 учителей)</a:t>
            </a:r>
          </a:p>
        </p:txBody>
      </p:sp>
      <p:pic>
        <p:nvPicPr>
          <p:cNvPr id="727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2708" name="Rectangle 4"/>
          <p:cNvSpPr>
            <a:spLocks noChangeArrowheads="1"/>
          </p:cNvSpPr>
          <p:nvPr/>
        </p:nvSpPr>
        <p:spPr bwMode="auto">
          <a:xfrm>
            <a:off x="468313" y="1822450"/>
            <a:ext cx="8675687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400">
                <a:cs typeface="Arial" charset="0"/>
              </a:rPr>
              <a:t>Указать примеры наиболее сложных задач  из предложенного списка (48%)</a:t>
            </a:r>
          </a:p>
          <a:p>
            <a:pPr marL="342900" indent="-342900">
              <a:buFontTx/>
              <a:buAutoNum type="arabicPeriod"/>
            </a:pPr>
            <a:r>
              <a:rPr lang="ru-RU" sz="2400">
                <a:cs typeface="Arial" charset="0"/>
              </a:rPr>
              <a:t>Составить задачу того же типа, но более легкую для учащихся (68%)</a:t>
            </a:r>
          </a:p>
          <a:p>
            <a:pPr marL="342900" indent="-342900">
              <a:buFontTx/>
              <a:buAutoNum type="arabicPeriod"/>
            </a:pPr>
            <a:r>
              <a:rPr lang="ru-RU" sz="2400">
                <a:cs typeface="Arial" charset="0"/>
              </a:rPr>
              <a:t>Переформулировать вопрос, не используя слово ОБЪЕМ (44%)</a:t>
            </a:r>
          </a:p>
          <a:p>
            <a:pPr marL="342900" indent="-342900">
              <a:buFontTx/>
              <a:buAutoNum type="arabicPeriod"/>
            </a:pPr>
            <a:r>
              <a:rPr lang="ru-RU" sz="2400">
                <a:cs typeface="Arial" charset="0"/>
              </a:rPr>
              <a:t>Определить, в чем причина ошибки ученика (13%)</a:t>
            </a:r>
          </a:p>
          <a:p>
            <a:pPr marL="342900" indent="-342900">
              <a:buFontTx/>
              <a:buAutoNum type="arabicPeriod"/>
            </a:pPr>
            <a:r>
              <a:rPr lang="ru-RU" sz="2400">
                <a:cs typeface="Arial" charset="0"/>
              </a:rPr>
              <a:t>Нарисовать наглядный образ, чтобы помочь ученику понять ответ (10%) </a:t>
            </a:r>
          </a:p>
          <a:p>
            <a:pPr marL="342900" indent="-342900">
              <a:buFontTx/>
              <a:buAutoNum type="arabicPeriod"/>
            </a:pPr>
            <a:r>
              <a:rPr lang="ru-RU" sz="2400">
                <a:cs typeface="Arial" charset="0"/>
              </a:rPr>
              <a:t>Прогнозировать затруднения учащихся по отдельным типам задач ( 15-54%)</a:t>
            </a:r>
          </a:p>
        </p:txBody>
      </p:sp>
      <p:sp>
        <p:nvSpPr>
          <p:cNvPr id="72709" name="Rectangle 5"/>
          <p:cNvSpPr>
            <a:spLocks noChangeArrowheads="1"/>
          </p:cNvSpPr>
          <p:nvPr/>
        </p:nvSpPr>
        <p:spPr bwMode="auto">
          <a:xfrm>
            <a:off x="0" y="1268413"/>
            <a:ext cx="9144000" cy="558958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ru-RU" sz="4000"/>
              <a:t>Повод к размышлению …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981075"/>
            <a:ext cx="8709025" cy="525621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dirty="0">
                <a:solidFill>
                  <a:schemeClr val="tx2"/>
                </a:solidFill>
              </a:rPr>
              <a:t>Более эффективные школы России (по результатам исследований </a:t>
            </a:r>
            <a:r>
              <a:rPr lang="en-US" b="1" dirty="0">
                <a:solidFill>
                  <a:schemeClr val="tx2"/>
                </a:solidFill>
              </a:rPr>
              <a:t>PIRLS,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chemeClr val="tx2"/>
                </a:solidFill>
              </a:rPr>
              <a:t>PISA </a:t>
            </a:r>
            <a:r>
              <a:rPr lang="ru-RU" b="1" dirty="0">
                <a:solidFill>
                  <a:schemeClr val="tx2"/>
                </a:solidFill>
              </a:rPr>
              <a:t>и </a:t>
            </a:r>
            <a:r>
              <a:rPr lang="en-US" b="1" dirty="0" smtClean="0">
                <a:solidFill>
                  <a:schemeClr val="tx2"/>
                </a:solidFill>
              </a:rPr>
              <a:t>TIMSS</a:t>
            </a:r>
            <a:r>
              <a:rPr lang="ru-RU" dirty="0" smtClean="0">
                <a:solidFill>
                  <a:schemeClr val="tx2"/>
                </a:solidFill>
              </a:rPr>
              <a:t>)</a:t>
            </a:r>
            <a:endParaRPr lang="ru-RU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 b="1" dirty="0"/>
              <a:t>Более крупные образовательные учреждения</a:t>
            </a:r>
            <a:endParaRPr lang="en-US" sz="2400" b="1" dirty="0"/>
          </a:p>
          <a:p>
            <a:pPr lvl="1">
              <a:lnSpc>
                <a:spcPct val="80000"/>
              </a:lnSpc>
            </a:pPr>
            <a:r>
              <a:rPr lang="ru-RU" sz="2400" b="1" dirty="0"/>
              <a:t> </a:t>
            </a:r>
            <a:r>
              <a:rPr lang="ru-RU" sz="2000" b="1" dirty="0"/>
              <a:t>с хорошей материальной базой,</a:t>
            </a:r>
            <a:endParaRPr lang="en-US" sz="2000" b="1" dirty="0"/>
          </a:p>
          <a:p>
            <a:pPr lvl="1">
              <a:lnSpc>
                <a:spcPct val="80000"/>
              </a:lnSpc>
            </a:pPr>
            <a:r>
              <a:rPr lang="en-US" sz="2000" b="1" dirty="0"/>
              <a:t>c</a:t>
            </a:r>
            <a:r>
              <a:rPr lang="ru-RU" sz="2000" b="1" dirty="0"/>
              <a:t> укомплектованным штатом учителей,</a:t>
            </a:r>
            <a:endParaRPr lang="en-US" sz="2000" b="1" dirty="0"/>
          </a:p>
          <a:p>
            <a:pPr lvl="1">
              <a:lnSpc>
                <a:spcPct val="80000"/>
              </a:lnSpc>
            </a:pPr>
            <a:r>
              <a:rPr lang="en-US" sz="2000" b="1" dirty="0"/>
              <a:t>c</a:t>
            </a:r>
            <a:r>
              <a:rPr lang="ru-RU" sz="2000" b="1" dirty="0"/>
              <a:t> хорошими образовательными ресурсами (библиотекой, лабораторным оборудованием, компьютерами и т.д.),</a:t>
            </a:r>
          </a:p>
          <a:p>
            <a:pPr>
              <a:lnSpc>
                <a:spcPct val="80000"/>
              </a:lnSpc>
            </a:pPr>
            <a:r>
              <a:rPr lang="ru-RU" sz="2400" b="1" u="sng" dirty="0"/>
              <a:t>Больше учителей, удовлетворенных своей работой</a:t>
            </a:r>
          </a:p>
          <a:p>
            <a:pPr>
              <a:lnSpc>
                <a:spcPct val="80000"/>
              </a:lnSpc>
            </a:pPr>
            <a:r>
              <a:rPr lang="ru-RU" sz="2400" b="1" u="sng" dirty="0"/>
              <a:t>Более мотивированные учащиеся</a:t>
            </a:r>
          </a:p>
          <a:p>
            <a:pPr>
              <a:lnSpc>
                <a:spcPct val="80000"/>
              </a:lnSpc>
            </a:pPr>
            <a:r>
              <a:rPr lang="ru-RU" sz="2400" b="1" u="sng" dirty="0"/>
              <a:t>Доброжелательные отношения между учащимися и учителями</a:t>
            </a:r>
          </a:p>
          <a:p>
            <a:pPr>
              <a:lnSpc>
                <a:spcPct val="80000"/>
              </a:lnSpc>
            </a:pPr>
            <a:r>
              <a:rPr lang="ru-RU" sz="2400" b="1" dirty="0"/>
              <a:t>Высокие требования к учащимся</a:t>
            </a:r>
          </a:p>
          <a:p>
            <a:pPr>
              <a:lnSpc>
                <a:spcPct val="80000"/>
              </a:lnSpc>
            </a:pPr>
            <a:r>
              <a:rPr lang="ru-RU" sz="2400" b="1" dirty="0"/>
              <a:t>Хорошая дисциплина и др.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4638"/>
            <a:ext cx="8713787" cy="417512"/>
          </a:xfrm>
        </p:spPr>
        <p:txBody>
          <a:bodyPr/>
          <a:lstStyle/>
          <a:p>
            <a:r>
              <a:rPr lang="ru-RU" sz="4000"/>
              <a:t>Повод к размышлению …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836613"/>
            <a:ext cx="8780462" cy="540067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dirty="0">
                <a:solidFill>
                  <a:schemeClr val="tx2"/>
                </a:solidFill>
              </a:rPr>
              <a:t>Более эффективные школы России (по результатам исследований </a:t>
            </a:r>
            <a:r>
              <a:rPr lang="en-US" b="1" dirty="0">
                <a:solidFill>
                  <a:schemeClr val="tx2"/>
                </a:solidFill>
              </a:rPr>
              <a:t>PIRLS,</a:t>
            </a:r>
            <a:r>
              <a:rPr lang="en-US" sz="3600" dirty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chemeClr val="tx2"/>
                </a:solidFill>
              </a:rPr>
              <a:t>PISA </a:t>
            </a:r>
            <a:r>
              <a:rPr lang="ru-RU" b="1" dirty="0">
                <a:solidFill>
                  <a:schemeClr val="tx2"/>
                </a:solidFill>
              </a:rPr>
              <a:t>и </a:t>
            </a:r>
            <a:r>
              <a:rPr lang="en-US" b="1" dirty="0" smtClean="0">
                <a:solidFill>
                  <a:schemeClr val="tx2"/>
                </a:solidFill>
              </a:rPr>
              <a:t>TIMSS</a:t>
            </a:r>
            <a:r>
              <a:rPr lang="ru-RU" dirty="0" smtClean="0">
                <a:solidFill>
                  <a:schemeClr val="tx2"/>
                </a:solidFill>
              </a:rPr>
              <a:t>)</a:t>
            </a:r>
            <a:endParaRPr lang="ru-RU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u="sng" dirty="0"/>
              <a:t>Учащиеся имеют более высокие результаты, если:</a:t>
            </a:r>
          </a:p>
          <a:p>
            <a:pPr>
              <a:lnSpc>
                <a:spcPct val="90000"/>
              </a:lnSpc>
            </a:pPr>
            <a:r>
              <a:rPr lang="ru-RU" sz="2800" u="sng" dirty="0"/>
              <a:t>Они хорошо мотивированы,</a:t>
            </a:r>
          </a:p>
          <a:p>
            <a:pPr>
              <a:lnSpc>
                <a:spcPct val="90000"/>
              </a:lnSpc>
            </a:pPr>
            <a:r>
              <a:rPr lang="ru-RU" sz="2800" u="sng" dirty="0"/>
              <a:t>Не тревожны,</a:t>
            </a:r>
          </a:p>
          <a:p>
            <a:pPr>
              <a:lnSpc>
                <a:spcPct val="90000"/>
              </a:lnSpc>
            </a:pPr>
            <a:r>
              <a:rPr lang="ru-RU" sz="2800" u="sng" dirty="0"/>
              <a:t>Верят в собственные силы и способности,</a:t>
            </a:r>
          </a:p>
          <a:p>
            <a:pPr>
              <a:lnSpc>
                <a:spcPct val="90000"/>
              </a:lnSpc>
            </a:pPr>
            <a:r>
              <a:rPr lang="ru-RU" sz="2800" u="sng" dirty="0"/>
              <a:t>Владеют эффективными стратегиями обучения (включая постановку цели, выбор стратегий, самоконтроль и  самооценку процесса обучения)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1429</Words>
  <Application>Microsoft Office PowerPoint</Application>
  <PresentationFormat>Экран (4:3)</PresentationFormat>
  <Paragraphs>502</Paragraphs>
  <Slides>32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Оформление по умолчанию</vt:lpstr>
      <vt:lpstr>Введение ФГОС   в общеобразовательные учреждения Кемеровской области      </vt:lpstr>
      <vt:lpstr>Основные вопросы:</vt:lpstr>
      <vt:lpstr>Исследования PISA</vt:lpstr>
      <vt:lpstr>Выводы по исследованиям PISA</vt:lpstr>
      <vt:lpstr>Повод к размышлению …  Естествознание - непрограммный материал </vt:lpstr>
      <vt:lpstr>Повод к размышлению … Общие проблемы подготовки учителей</vt:lpstr>
      <vt:lpstr>Результаты выполнения некоторых заданий из аттестационной работы для учителей начальной школы (1536 учителей)</vt:lpstr>
      <vt:lpstr>Повод к размышлению …</vt:lpstr>
      <vt:lpstr>Повод к размышлению …</vt:lpstr>
      <vt:lpstr>Слайд 10</vt:lpstr>
      <vt:lpstr>Слайд 11</vt:lpstr>
      <vt:lpstr>Слайд 12</vt:lpstr>
      <vt:lpstr>Слайд 13</vt:lpstr>
      <vt:lpstr>Слайд 14</vt:lpstr>
      <vt:lpstr>Слайд 15</vt:lpstr>
      <vt:lpstr>КОМПЛЕКТ ИЛИ КОМПЛЕКС ?</vt:lpstr>
      <vt:lpstr> Особенности экспертизы учебников  </vt:lpstr>
      <vt:lpstr>Система учебников </vt:lpstr>
      <vt:lpstr>Система учебников (Федеральный перечень учебников НОО):</vt:lpstr>
      <vt:lpstr>    Рабочая программа.      Особенности структуры  и содержания.</vt:lpstr>
      <vt:lpstr>Слайд 21</vt:lpstr>
      <vt:lpstr>Слайд 22</vt:lpstr>
      <vt:lpstr>    ФГТ (дошкольное образование)  и ФГОС (общее  образование)   </vt:lpstr>
      <vt:lpstr>Личностные результаты (преемственность и развитие)</vt:lpstr>
      <vt:lpstr>Метапредметные результаты (преемственность и развитие) </vt:lpstr>
      <vt:lpstr>Предметные результаты (предметные области) </vt:lpstr>
      <vt:lpstr>Слайд 27</vt:lpstr>
      <vt:lpstr>Слайд 28</vt:lpstr>
      <vt:lpstr>Основная образовательная программа ОУ</vt:lpstr>
      <vt:lpstr>Примерная основная образовательная программа</vt:lpstr>
      <vt:lpstr>ФГОС: стихийное бедствие или осуществление мечты</vt:lpstr>
      <vt:lpstr>Слайд 32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Варвара</dc:creator>
  <cp:lastModifiedBy>Admin</cp:lastModifiedBy>
  <cp:revision>47</cp:revision>
  <dcterms:created xsi:type="dcterms:W3CDTF">2011-03-15T01:32:07Z</dcterms:created>
  <dcterms:modified xsi:type="dcterms:W3CDTF">2011-03-21T00:22:36Z</dcterms:modified>
</cp:coreProperties>
</file>