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5E394B-8EA5-40EE-8708-11A34476663C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629854-23D9-4063-97C7-922D29B3425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4%D0%BC%D0%B8%D1%82%D1%80%D0%B8%D0%B9_%D0%A3%D0%B3%D0%BB%D0%B8%D1%86%D0%BA%D0%B8%D0%B9_(%D1%86%D0%B0%D1%80%D0%B5%D0%B2%D0%B8%D1%87)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Великий князь московский и царь всея </a:t>
            </a:r>
            <a:r>
              <a:rPr lang="ru-RU" dirty="0" smtClean="0"/>
              <a:t>Р</a:t>
            </a:r>
            <a:r>
              <a:rPr lang="ru-RU" dirty="0" smtClean="0"/>
              <a:t>уси </a:t>
            </a:r>
          </a:p>
          <a:p>
            <a:r>
              <a:rPr lang="ru-RU" dirty="0" smtClean="0"/>
              <a:t>1530-1584 гг.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700" dirty="0" smtClean="0">
                <a:latin typeface="Bookman Old Style" pitchFamily="18" charset="0"/>
              </a:rPr>
              <a:t>Иван Грозный</a:t>
            </a:r>
            <a:endParaRPr lang="ru-RU" sz="77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1 </a:t>
            </a:r>
            <a:r>
              <a:rPr lang="ru-RU" dirty="0" smtClean="0"/>
              <a:t>Анастасия Романовна, умерла при жизни </a:t>
            </a:r>
            <a:r>
              <a:rPr lang="ru-RU" dirty="0" smtClean="0"/>
              <a:t>мужа - Анна </a:t>
            </a:r>
            <a:r>
              <a:rPr lang="ru-RU" dirty="0" smtClean="0"/>
              <a:t>(скончалась в 11 месячном возрасте), Мария, Дмитрий (погиб во младенчестве), Иван и Фёдор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2 Мария </a:t>
            </a:r>
            <a:r>
              <a:rPr lang="ru-RU" dirty="0" err="1" smtClean="0"/>
              <a:t>Темрюковна</a:t>
            </a:r>
            <a:r>
              <a:rPr lang="ru-RU" dirty="0" smtClean="0"/>
              <a:t> (</a:t>
            </a:r>
            <a:r>
              <a:rPr lang="ru-RU" i="1" dirty="0" err="1" smtClean="0"/>
              <a:t>Кученей</a:t>
            </a:r>
            <a:r>
              <a:rPr lang="ru-RU" dirty="0" smtClean="0"/>
              <a:t>) умерла - Сын Василий Умер. Похоронен в царской усыпальнице Архангельского собора. </a:t>
            </a:r>
          </a:p>
          <a:p>
            <a:pPr>
              <a:buNone/>
            </a:pPr>
            <a:r>
              <a:rPr lang="ru-RU" dirty="0" smtClean="0"/>
              <a:t>3 Марфа Собакина (умерла через две недели после свадьбы)</a:t>
            </a:r>
          </a:p>
          <a:p>
            <a:pPr>
              <a:buNone/>
            </a:pPr>
            <a:r>
              <a:rPr lang="ru-RU" dirty="0" smtClean="0"/>
              <a:t>4 Анна </a:t>
            </a:r>
            <a:r>
              <a:rPr lang="ru-RU" dirty="0" err="1" smtClean="0"/>
              <a:t>Колтовская</a:t>
            </a:r>
            <a:r>
              <a:rPr lang="ru-RU" dirty="0" smtClean="0"/>
              <a:t> (насильно пострижена в монахини в год свадьбы) </a:t>
            </a:r>
          </a:p>
          <a:p>
            <a:pPr>
              <a:buNone/>
            </a:pPr>
            <a:r>
              <a:rPr lang="ru-RU" dirty="0" smtClean="0"/>
              <a:t>5 Анна Васильчикова (насильно пострижена в монахини) </a:t>
            </a:r>
          </a:p>
          <a:p>
            <a:pPr>
              <a:buNone/>
            </a:pPr>
            <a:r>
              <a:rPr lang="ru-RU" dirty="0" smtClean="0"/>
              <a:t>6 Василиса Мелентьева (упоминаемая в источниках как «</a:t>
            </a:r>
            <a:r>
              <a:rPr lang="ru-RU" i="1" dirty="0" err="1" smtClean="0"/>
              <a:t>женище</a:t>
            </a:r>
            <a:r>
              <a:rPr lang="ru-RU" dirty="0" smtClean="0"/>
              <a:t>»; насильно пострижена в монахини в 1577 году, по легендарным источникам — убита Иваном) </a:t>
            </a:r>
          </a:p>
          <a:p>
            <a:pPr>
              <a:buNone/>
            </a:pPr>
            <a:r>
              <a:rPr lang="ru-RU" dirty="0" smtClean="0"/>
              <a:t>7 Мария Нагая </a:t>
            </a:r>
            <a:r>
              <a:rPr lang="ru-RU" dirty="0" err="1" smtClean="0"/>
              <a:t>умерл</a:t>
            </a:r>
            <a:r>
              <a:rPr lang="ru-RU" dirty="0" smtClean="0"/>
              <a:t> уже после смерти мужа </a:t>
            </a:r>
            <a:r>
              <a:rPr lang="ru-RU" dirty="0" smtClean="0">
                <a:hlinkClick r:id="rId2" tooltip="Дмитрий Углицкий (царевич)"/>
              </a:rPr>
              <a:t>–</a:t>
            </a:r>
            <a:r>
              <a:rPr lang="ru-RU" dirty="0" smtClean="0"/>
              <a:t> Дмитрий Иванович</a:t>
            </a:r>
            <a:r>
              <a:rPr lang="ru-RU" dirty="0" smtClean="0"/>
              <a:t> </a:t>
            </a:r>
            <a:r>
              <a:rPr lang="ru-RU" dirty="0" smtClean="0"/>
              <a:t>(погиб в Угличе при </a:t>
            </a:r>
            <a:r>
              <a:rPr lang="ru-RU" dirty="0" err="1" smtClean="0"/>
              <a:t>невыесненных</a:t>
            </a:r>
            <a:r>
              <a:rPr lang="ru-RU" dirty="0" smtClean="0"/>
              <a:t> обстоятельствах. Страдал эпилепсией)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ликий князь Иоанн 4 васильевич миниатю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500174"/>
            <a:ext cx="3216482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Иоа́нн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Васи́льевич</a:t>
            </a:r>
            <a:r>
              <a:rPr lang="ru-RU" sz="2400" dirty="0" smtClean="0"/>
              <a:t> (прозвание </a:t>
            </a:r>
            <a:r>
              <a:rPr lang="ru-RU" sz="2400" b="1" dirty="0" err="1" smtClean="0"/>
              <a:t>Ива́н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Гро́зный</a:t>
            </a:r>
            <a:r>
              <a:rPr lang="ru-RU" sz="2400" dirty="0" smtClean="0"/>
              <a:t>, в поздней </a:t>
            </a:r>
            <a:r>
              <a:rPr lang="ru-RU" sz="2400" u="sng" dirty="0" smtClean="0"/>
              <a:t>историографии</a:t>
            </a:r>
            <a:r>
              <a:rPr lang="ru-RU" sz="2400" dirty="0" smtClean="0"/>
              <a:t> </a:t>
            </a:r>
            <a:r>
              <a:rPr lang="ru-RU" sz="2400" b="1" dirty="0" err="1" smtClean="0"/>
              <a:t>Ива́н</a:t>
            </a:r>
            <a:r>
              <a:rPr lang="ru-RU" sz="2400" b="1" dirty="0" smtClean="0"/>
              <a:t> (</a:t>
            </a:r>
            <a:r>
              <a:rPr lang="ru-RU" sz="2400" b="1" dirty="0" err="1" smtClean="0"/>
              <a:t>Иоа́нн</a:t>
            </a:r>
            <a:r>
              <a:rPr lang="ru-RU" sz="2400" b="1" dirty="0" smtClean="0"/>
              <a:t>) </a:t>
            </a:r>
            <a:r>
              <a:rPr lang="ru-RU" sz="2400" b="1" dirty="0" smtClean="0"/>
              <a:t>IV (по дню рождения Тит)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72132" y="4357694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Великий князь Иоанн </a:t>
            </a:r>
            <a:r>
              <a:rPr lang="en-US" dirty="0" smtClean="0"/>
              <a:t>IV</a:t>
            </a:r>
            <a:r>
              <a:rPr lang="ru-RU" dirty="0" smtClean="0"/>
              <a:t>, миниатюра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нчание Ивана четвертого на царство. летописная миниатюра на почтовой марк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643050"/>
            <a:ext cx="1398838" cy="47149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Предшественник – Василий </a:t>
            </a:r>
            <a:r>
              <a:rPr sz="2800" smtClean="0"/>
              <a:t>III</a:t>
            </a:r>
            <a:r>
              <a:rPr lang="ru-RU" sz="2800" dirty="0" smtClean="0"/>
              <a:t>. Мать – Елена Глинская Рожден 25 августа 1530 года в селе Коломенское. Коронация 16 января 1547 года. Династия Рюриковичи.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1643050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Венчание Ивана </a:t>
            </a:r>
            <a:r>
              <a:rPr lang="en-US" dirty="0" smtClean="0"/>
              <a:t>IV </a:t>
            </a:r>
            <a:r>
              <a:rPr lang="ru-RU" dirty="0" smtClean="0"/>
              <a:t>на царство. Летописная миниатюра на почтовой марке. </a:t>
            </a:r>
            <a:endParaRPr lang="ru-RU" dirty="0"/>
          </a:p>
        </p:txBody>
      </p:sp>
      <p:pic>
        <p:nvPicPr>
          <p:cNvPr id="6" name="Рисунок 5" descr="Василий третий оте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785926"/>
            <a:ext cx="2286000" cy="2705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72198" y="4643446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Василий </a:t>
            </a:r>
            <a:r>
              <a:rPr lang="en-US" dirty="0" smtClean="0"/>
              <a:t>III – </a:t>
            </a:r>
            <a:r>
              <a:rPr lang="ru-RU" dirty="0" smtClean="0"/>
              <a:t>отец Ивана Грозного. Умер, когда сыну было </a:t>
            </a:r>
            <a:endParaRPr lang="ru-RU" dirty="0"/>
          </a:p>
        </p:txBody>
      </p:sp>
      <p:pic>
        <p:nvPicPr>
          <p:cNvPr id="8" name="Рисунок 7" descr="Иван Грозный парсу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3000372"/>
            <a:ext cx="1664465" cy="2052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00562" y="342900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Иван Грозный - парсуна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43174" y="5214950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Парсуна – произведение переходного периода от иконописи к светской портретной живописи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657244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7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</a:t>
            </a:r>
            <a:r>
              <a:rPr lang="ru-RU" dirty="0" smtClean="0"/>
              <a:t>Иване Грозном </a:t>
            </a:r>
            <a:r>
              <a:rPr lang="ru-RU" dirty="0"/>
              <a:t>начался созыв Земских соборов, составлен Судебник 1550 года. Проведены реформы суда и управления, в том числе внедрены элементы самоуправления на местном уровне (Губная, Земская и другие реформы)</a:t>
            </a:r>
          </a:p>
        </p:txBody>
      </p:sp>
      <p:pic>
        <p:nvPicPr>
          <p:cNvPr id="8" name="Рисунок 7" descr="В. васнецов Иван Гроз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928802"/>
            <a:ext cx="1714500" cy="3581400"/>
          </a:xfrm>
          <a:prstGeom prst="rect">
            <a:avLst/>
          </a:prstGeom>
        </p:spPr>
      </p:pic>
      <p:pic>
        <p:nvPicPr>
          <p:cNvPr id="11" name="Содержимое 10" descr="реконструкция внешнего вида ивана 4 по черепу (профес. М. Герасимов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628" y="1500174"/>
            <a:ext cx="3028968" cy="4408831"/>
          </a:xfrm>
        </p:spPr>
      </p:pic>
      <p:sp>
        <p:nvSpPr>
          <p:cNvPr id="12" name="TextBox 11"/>
          <p:cNvSpPr txBox="1"/>
          <p:nvPr/>
        </p:nvSpPr>
        <p:spPr>
          <a:xfrm>
            <a:off x="2786050" y="1857364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 Васнецов «Иван Грозный» (холст, масло)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43240" y="3857628"/>
            <a:ext cx="1714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Реконструкция внешнего вида Ивана </a:t>
            </a:r>
            <a:r>
              <a:rPr lang="en-US" dirty="0" smtClean="0"/>
              <a:t>IV </a:t>
            </a:r>
            <a:r>
              <a:rPr lang="ru-RU" dirty="0" smtClean="0"/>
              <a:t>по черепу (работа профессор </a:t>
            </a:r>
            <a:r>
              <a:rPr lang="ru-RU" dirty="0"/>
              <a:t>а</a:t>
            </a:r>
            <a:r>
              <a:rPr lang="ru-RU" dirty="0" smtClean="0"/>
              <a:t> М. Герасимова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ст русского государства при Иване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71612"/>
            <a:ext cx="322729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 Иване IV установились торговые связи с Англией (1553), создана первая типография в Москве. Присоединены Казанское (1552) и Астраханское (1556) ханства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143372" y="157161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Рост русского государства при Иване Грозном</a:t>
            </a:r>
            <a:endParaRPr lang="ru-RU" dirty="0"/>
          </a:p>
        </p:txBody>
      </p:sp>
      <p:pic>
        <p:nvPicPr>
          <p:cNvPr id="6" name="Рисунок 5" descr="Иван Грозный показывается свои сокровища английскому послу Горсею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571876"/>
            <a:ext cx="4064000" cy="259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48" y="2571744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Иван Грозный показывает свои сокровища английскому послу </a:t>
            </a:r>
            <a:r>
              <a:rPr lang="ru-RU" dirty="0" err="1" smtClean="0"/>
              <a:t>Горсею</a:t>
            </a:r>
            <a:r>
              <a:rPr lang="ru-RU" dirty="0" smtClean="0"/>
              <a:t> (Литовченко)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бражение Ивана 4 из западного источни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500306"/>
            <a:ext cx="2286000" cy="31877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857256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1558—1583 велась Ливонская война за выход к Балтийскому морю и упорная борьба против нашествий крымских татар, началось присоединение Сибири (1581).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Рисунок 4" descr="Иван 4 фрагмент иконы благословенное воинство небесного царя - церковь воинствующа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857364"/>
            <a:ext cx="2540000" cy="2705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8992" y="5357826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зображение Ивана грозного из Западных источников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868" y="1785926"/>
            <a:ext cx="20717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Иван </a:t>
            </a:r>
            <a:r>
              <a:rPr lang="en-US" dirty="0" smtClean="0"/>
              <a:t>IV – </a:t>
            </a:r>
            <a:r>
              <a:rPr lang="ru-RU" dirty="0" smtClean="0"/>
              <a:t>фрагмент иконы «Благословенное воинство небесного царя, церковь воинствующая»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ллегория титанического правления Ивана Грозног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285992"/>
            <a:ext cx="2400316" cy="30003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Ввел Опричнину, был жесток, деспотичен. Сосредоточил в руках своих огромную власть, устранив Избранную Раду. Власть эта вскоре приобрела террористический характер. Массовые казни, разгром Новгорода и некоторых других городов. Усиление налогового бремени  крепостного права.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5429264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Аллегория титанического правления Ивана Грозного</a:t>
            </a:r>
            <a:endParaRPr lang="ru-RU" dirty="0"/>
          </a:p>
        </p:txBody>
      </p:sp>
      <p:pic>
        <p:nvPicPr>
          <p:cNvPr id="6" name="Рисунок 5" descr="Метрополит Филипп отказывается благословить Ива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643182"/>
            <a:ext cx="2531748" cy="3533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48" y="1928802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Митрополит Филипп отказывается благословлять Ивана грозного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ван гр. и сын его Иван (Репин) 16 11 1581 год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000240"/>
            <a:ext cx="3807068" cy="27860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Имел 7 детей:</a:t>
            </a:r>
            <a:br>
              <a:rPr lang="ru-RU" sz="2400" dirty="0" smtClean="0"/>
            </a:br>
            <a:r>
              <a:rPr lang="ru-RU" sz="2400" dirty="0" smtClean="0"/>
              <a:t> и семь жен. К царствию был пригоден лишь сын Иван, которого царь убил в ссоре. После правления Ивана началась Смута.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17144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сыновья:</a:t>
            </a:r>
            <a:r>
              <a:rPr lang="ru-RU" dirty="0"/>
              <a:t> </a:t>
            </a:r>
            <a:r>
              <a:rPr lang="ru-RU" u="sng" dirty="0"/>
              <a:t>Дмитрий</a:t>
            </a:r>
            <a:r>
              <a:rPr lang="ru-RU" dirty="0"/>
              <a:t>, </a:t>
            </a:r>
            <a:r>
              <a:rPr lang="ru-RU" u="sng" dirty="0"/>
              <a:t>Иван</a:t>
            </a:r>
            <a:r>
              <a:rPr lang="ru-RU" dirty="0"/>
              <a:t>, </a:t>
            </a:r>
            <a:r>
              <a:rPr lang="ru-RU" u="sng" dirty="0" smtClean="0"/>
              <a:t>Фёдор,</a:t>
            </a:r>
            <a:r>
              <a:rPr lang="ru-RU" dirty="0" smtClean="0"/>
              <a:t> </a:t>
            </a:r>
            <a:r>
              <a:rPr lang="ru-RU" dirty="0"/>
              <a:t>Василий, </a:t>
            </a:r>
            <a:r>
              <a:rPr lang="ru-RU" u="sng" dirty="0"/>
              <a:t>Дмитрий </a:t>
            </a:r>
            <a:r>
              <a:rPr lang="ru-RU" u="sng" dirty="0" err="1"/>
              <a:t>Углицкий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дочери:</a:t>
            </a:r>
            <a:r>
              <a:rPr lang="ru-RU" dirty="0"/>
              <a:t> </a:t>
            </a:r>
            <a:r>
              <a:rPr lang="ru-RU" u="sng" dirty="0"/>
              <a:t>Анна</a:t>
            </a:r>
            <a:r>
              <a:rPr lang="ru-RU" dirty="0"/>
              <a:t>, </a:t>
            </a:r>
            <a:r>
              <a:rPr lang="ru-RU" u="sng" dirty="0"/>
              <a:t>Мария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628" y="3000372"/>
            <a:ext cx="4000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Жены: </a:t>
            </a:r>
          </a:p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u="sng" dirty="0"/>
              <a:t>Анастасия Романовна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</a:t>
            </a:r>
            <a:r>
              <a:rPr lang="ru-RU" u="sng" dirty="0"/>
              <a:t>Мария </a:t>
            </a:r>
            <a:r>
              <a:rPr lang="ru-RU" u="sng" dirty="0" err="1"/>
              <a:t>Темрюковна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</a:t>
            </a:r>
            <a:r>
              <a:rPr lang="ru-RU" u="sng" dirty="0"/>
              <a:t>Марфа Собакина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4) </a:t>
            </a:r>
            <a:r>
              <a:rPr lang="ru-RU" u="sng" dirty="0"/>
              <a:t>Анна </a:t>
            </a:r>
            <a:r>
              <a:rPr lang="ru-RU" u="sng" dirty="0" err="1"/>
              <a:t>Колтовская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5) </a:t>
            </a:r>
            <a:r>
              <a:rPr lang="ru-RU" u="sng" dirty="0"/>
              <a:t>Анна Васильчикова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6) </a:t>
            </a:r>
            <a:r>
              <a:rPr lang="ru-RU" u="sng" dirty="0"/>
              <a:t>Василиса Мелентьева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7) </a:t>
            </a:r>
            <a:r>
              <a:rPr lang="ru-RU" u="sng" dirty="0"/>
              <a:t>Мария Нагая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500063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Иван Грозный и сын его Иван, 16 ноября 1581 года (Репин)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причники. Изображено убийство Федорова Челяднинова которого грозный заставил одеться в царские одежды и сесть на тр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00042"/>
            <a:ext cx="4229100" cy="28575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Седов Царь Иван Грозный любуется на Василису Мелентьевну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286124"/>
            <a:ext cx="3907180" cy="29836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4942" y="500042"/>
            <a:ext cx="32861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Опричники. Изображено убийство И. </a:t>
            </a:r>
            <a:r>
              <a:rPr lang="ru-RU" sz="1600" dirty="0" err="1" smtClean="0"/>
              <a:t>Федорова-Челяднинова</a:t>
            </a:r>
            <a:r>
              <a:rPr lang="ru-RU" sz="1600" dirty="0" smtClean="0"/>
              <a:t>, которого Грозный заставил одеться в царские одежды и сесть на трон, поклонился ему, а затем ударил ножом со словами: «Ты хотел занять мое место, и вот ныне ты, великий князь, наслаждайся владычеством, которого жаждал!»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428625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Царь Иван Грозный любуется на Василису </a:t>
            </a:r>
            <a:r>
              <a:rPr lang="ru-RU" dirty="0" err="1" smtClean="0"/>
              <a:t>Мелентьевну</a:t>
            </a:r>
            <a:r>
              <a:rPr lang="ru-RU" dirty="0"/>
              <a:t> </a:t>
            </a:r>
            <a:r>
              <a:rPr lang="ru-RU" dirty="0" smtClean="0"/>
              <a:t>(Г. С. Седов)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513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Иван Грозный</vt:lpstr>
      <vt:lpstr>Иоа́нн Васи́льевич (прозвание Ива́н Гро́зный, в поздней историографии Ива́н (Иоа́нн) IV (по дню рождения Тит)</vt:lpstr>
      <vt:lpstr>Предшественник – Василий III. Мать – Елена Глинская Рожден 25 августа 1530 года в селе Коломенское. Коронация 16 января 1547 года. Династия Рюриковичи. </vt:lpstr>
      <vt:lpstr>                  </vt:lpstr>
      <vt:lpstr>При Иване IV установились торговые связи с Англией (1553), создана первая типография в Москве. Присоединены Казанское (1552) и Астраханское (1556) ханства</vt:lpstr>
      <vt:lpstr>В 1558—1583 велась Ливонская война за выход к Балтийскому морю и упорная борьба против нашествий крымских татар, началось присоединение Сибири (1581). </vt:lpstr>
      <vt:lpstr>Ввел Опричнину, был жесток, деспотичен. Сосредоточил в руках своих огромную власть, устранив Избранную Раду. Власть эта вскоре приобрела террористический характер. Массовые казни, разгром Новгорода и некоторых других городов. Усиление налогового бремени  крепостного права. </vt:lpstr>
      <vt:lpstr>Имел 7 детей:  и семь жен. К царствию был пригоден лишь сын Иван, которого царь убил в ссоре. После правления Ивана началась Смута.</vt:lpstr>
      <vt:lpstr>Слайд 9</vt:lpstr>
      <vt:lpstr>Слайд 10</vt:lpstr>
    </vt:vector>
  </TitlesOfParts>
  <Company>KVR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Грозный</dc:title>
  <dc:creator>RAISA</dc:creator>
  <cp:lastModifiedBy>RAISA</cp:lastModifiedBy>
  <cp:revision>9</cp:revision>
  <dcterms:created xsi:type="dcterms:W3CDTF">2009-01-13T17:47:53Z</dcterms:created>
  <dcterms:modified xsi:type="dcterms:W3CDTF">2009-01-13T19:15:00Z</dcterms:modified>
</cp:coreProperties>
</file>