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8" r:id="rId5"/>
    <p:sldId id="271" r:id="rId6"/>
    <p:sldId id="269" r:id="rId7"/>
    <p:sldId id="272" r:id="rId8"/>
    <p:sldId id="267" r:id="rId9"/>
    <p:sldId id="273" r:id="rId10"/>
    <p:sldId id="274" r:id="rId11"/>
    <p:sldId id="257" r:id="rId12"/>
    <p:sldId id="266" r:id="rId13"/>
    <p:sldId id="275" r:id="rId14"/>
    <p:sldId id="276" r:id="rId15"/>
    <p:sldId id="277" r:id="rId16"/>
    <p:sldId id="278" r:id="rId17"/>
    <p:sldId id="279" r:id="rId18"/>
    <p:sldId id="270" r:id="rId19"/>
    <p:sldId id="265" r:id="rId20"/>
    <p:sldId id="280" r:id="rId21"/>
    <p:sldId id="26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0066FF"/>
    <a:srgbClr val="00FF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8" autoAdjust="0"/>
    <p:restoredTop sz="94660"/>
  </p:normalViewPr>
  <p:slideViewPr>
    <p:cSldViewPr>
      <p:cViewPr varScale="1">
        <p:scale>
          <a:sx n="77" d="100"/>
          <a:sy n="77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3B51D-5B7C-4C17-BD9E-E9D84D2F6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985FD-0EA0-4F37-AE89-820703F1E2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5DC94-92A1-40D9-B070-CD9C1DEA84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17B2A-D258-489F-94BF-3929CF5C9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0B2F-9232-477B-A8E4-3B212E8265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B21757-BC39-4503-A035-46B2EB4F8B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9988E-CE71-4083-A7EE-7167D6EF38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5908A-C484-4F09-BA48-81621908A2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80710-BDA2-43BA-B688-6E8E44DFCD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F6D24-ED37-41FE-BCAA-19260B2DB9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56852-8C6A-45BB-A83D-8F76D6E3F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3B042D-43E2-436C-B68E-30141C4D4F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1192273014_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85800" y="55626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562600"/>
            <a:ext cx="769620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>
                <a:gd name="adj" fmla="val 14286"/>
              </a:avLst>
            </a:prstTxWarp>
            <a:spAutoFit/>
          </a:bodyPr>
          <a:lstStyle/>
          <a:p>
            <a:r>
              <a:rPr lang="ru-RU" sz="48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</a:rPr>
              <a:t>Золотое кольцо России</a:t>
            </a:r>
            <a:endParaRPr lang="ru-RU" sz="4800" dirty="0">
              <a:ln w="12700" cmpd="sng">
                <a:solidFill>
                  <a:srgbClr val="FFFF00"/>
                </a:solidFill>
                <a:prstDash val="solid"/>
              </a:ln>
              <a:effectLst>
                <a:glow rad="101600">
                  <a:srgbClr val="FFFF00">
                    <a:alpha val="60000"/>
                  </a:srgbClr>
                </a:glo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304800" y="228600"/>
            <a:ext cx="2895600" cy="1143000"/>
          </a:xfrm>
          <a:prstGeom prst="cloud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 rot="209004">
            <a:off x="4648200" y="228600"/>
            <a:ext cx="4267200" cy="1066800"/>
          </a:xfrm>
          <a:prstGeom prst="cloud">
            <a:avLst/>
          </a:prstGeom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2362200" cy="762000"/>
          </a:xfrm>
        </p:spPr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Мир вокруг нас 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3 класс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28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/>
            </a:r>
            <a:br>
              <a:rPr lang="ru-RU" sz="4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endParaRPr lang="ru-RU" sz="4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381000"/>
            <a:ext cx="335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0">
                  <a:solidFill>
                    <a:srgbClr val="00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Урок – путешествие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Банникова Н.О</a:t>
            </a:r>
            <a:r>
              <a:rPr lang="ru-RU" b="1" dirty="0" smtClean="0">
                <a:ln w="900" cmpd="sng">
                  <a:solidFill>
                    <a:srgbClr val="0066FF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b="1" dirty="0">
              <a:ln w="900" cmpd="sng">
                <a:solidFill>
                  <a:srgbClr val="0066FF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162800" cy="685800"/>
          </a:xfrm>
        </p:spPr>
        <p:txBody>
          <a:bodyPr/>
          <a:lstStyle/>
          <a:p>
            <a:r>
              <a:rPr lang="ru-RU" sz="4000" b="1" i="1">
                <a:solidFill>
                  <a:srgbClr val="0066FF"/>
                </a:solidFill>
              </a:rPr>
              <a:t>Город Углич. Река Волга.</a:t>
            </a:r>
          </a:p>
        </p:txBody>
      </p:sp>
      <p:pic>
        <p:nvPicPr>
          <p:cNvPr id="23556" name="Picture 4" descr="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153400" cy="5629275"/>
          </a:xfrm>
          <a:prstGeom prst="rect">
            <a:avLst/>
          </a:prstGeom>
          <a:ln>
            <a:noFill/>
          </a:ln>
          <a:effectLst>
            <a:glow rad="101600">
              <a:srgbClr val="00B050">
                <a:alpha val="60000"/>
              </a:srgbClr>
            </a:glow>
            <a:softEdge rad="112500"/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6248400" cy="639762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</a:rPr>
              <a:t>Завод часов «Чайка»</a:t>
            </a:r>
          </a:p>
        </p:txBody>
      </p:sp>
      <p:pic>
        <p:nvPicPr>
          <p:cNvPr id="6148" name="Picture 4" descr="pb071718t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54864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2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762000"/>
            <a:ext cx="2209800" cy="4198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5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800600"/>
            <a:ext cx="4000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3962400" cy="7620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Ярославль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                                                                         </a:t>
            </a:r>
          </a:p>
        </p:txBody>
      </p:sp>
      <p:pic>
        <p:nvPicPr>
          <p:cNvPr id="15366" name="Picture 6" descr="yaroslavlw1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05800" cy="5688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yar1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3733800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543800" cy="944562"/>
          </a:xfrm>
        </p:spPr>
        <p:txBody>
          <a:bodyPr/>
          <a:lstStyle/>
          <a:p>
            <a:pPr algn="l"/>
            <a:r>
              <a:rPr lang="ru-RU" sz="4000" b="1" i="1" dirty="0" smtClean="0">
                <a:solidFill>
                  <a:srgbClr val="0066FF"/>
                </a:solidFill>
              </a:rPr>
              <a:t>Основатель Ярославля</a:t>
            </a:r>
            <a:endParaRPr lang="ru-RU" sz="4000" b="1" i="1" dirty="0">
              <a:solidFill>
                <a:srgbClr val="0066FF"/>
              </a:solidFill>
            </a:endParaRPr>
          </a:p>
        </p:txBody>
      </p:sp>
      <p:pic>
        <p:nvPicPr>
          <p:cNvPr id="24580" name="Picture 4" descr="image00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90601"/>
            <a:ext cx="4202113" cy="518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219200" y="6096000"/>
            <a:ext cx="594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 i="1" dirty="0">
                <a:solidFill>
                  <a:srgbClr val="0066FF"/>
                </a:solidFill>
              </a:rPr>
              <a:t>Ярослав Мудрый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5715000" cy="609600"/>
          </a:xfrm>
        </p:spPr>
        <p:txBody>
          <a:bodyPr/>
          <a:lstStyle/>
          <a:p>
            <a:r>
              <a:rPr lang="ru-RU" b="1" i="1" dirty="0">
                <a:solidFill>
                  <a:srgbClr val="0066FF"/>
                </a:solidFill>
              </a:rPr>
              <a:t>Город Кострома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4" name="Picture 4" descr="ko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4495800" cy="5715000"/>
          </a:xfrm>
          <a:prstGeom prst="rect">
            <a:avLst/>
          </a:prstGeom>
          <a:ln>
            <a:noFill/>
          </a:ln>
          <a:effectLst>
            <a:glow rad="101600">
              <a:srgbClr val="92D050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5" name="Picture 5" descr="map-kostroma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914400"/>
            <a:ext cx="3913187" cy="5562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9" name="Picture 5" descr="10010972_Volga_mal_IMG_1067x650_433_q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glow rad="101600">
              <a:srgbClr val="00B0F0">
                <a:alpha val="60000"/>
              </a:srgbClr>
            </a:glow>
            <a:softEdge rad="112500"/>
          </a:effectLst>
        </p:spPr>
      </p:pic>
      <p:pic>
        <p:nvPicPr>
          <p:cNvPr id="26631" name="Picture 7" descr="3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7713">
            <a:off x="463875" y="2511109"/>
            <a:ext cx="1809750" cy="12800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51826E-6 C 0.01719 -0.0037 0.00799 -0.00115 0.02744 -0.00786 C 0.03264 -0.00971 0.04306 -0.01317 0.04306 -0.01317 C 0.08681 -0.00531 0.06268 -0.00855 0.11563 -0.00531 C 0.12674 0.00971 0.11546 -0.003 0.12935 0.00509 C 0.13143 0.00624 0.13299 0.00902 0.13525 0.01041 C 0.13907 0.01272 0.14358 0.01272 0.14705 0.01572 C 0.14896 0.01734 0.15087 0.01942 0.15296 0.02081 C 0.15487 0.02196 0.15712 0.02219 0.15886 0.02358 C 0.16303 0.02659 0.17066 0.03398 0.17066 0.03398 C 0.1731 0.04439 0.17448 0.04855 0.1823 0.05225 C 0.18698 0.06126 0.19028 0.06427 0.1981 0.06796 C 0.20556 0.07767 0.21476 0.08068 0.22344 0.08877 C 0.22813 0.09778 0.23143 0.10079 0.23924 0.10449 C 0.24775 0.12182 0.23768 0.10495 0.24896 0.11489 C 0.25122 0.11697 0.25261 0.12067 0.25487 0.12275 C 0.2573 0.12506 0.26007 0.12622 0.26268 0.12783 C 0.26459 0.13038 0.26858 0.13569 0.26858 0.13569 C 0.27223 0.15372 0.26737 0.14355 0.27639 0.14355 C 0.27848 0.14355 0.28039 0.14517 0.2823 0.1461 C 0.28733 0.16482 0.28039 0.14217 0.29011 0.16182 C 0.29393 0.16944 0.29549 0.18054 0.3 0.18794 C 0.30643 0.19811 0.31893 0.20504 0.32744 0.21151 C 0.33855 0.21984 0.34931 0.2277 0.36077 0.23486 C 0.36598 0.2381 0.37066 0.24365 0.37639 0.2455 C 0.39046 0.25012 0.40382 0.25613 0.41771 0.26098 C 0.43334 0.2663 0.44636 0.27971 0.46268 0.28202 C 0.475 0.28387 0.4875 0.28364 0.5 0.28456 C 0.50799 0.28734 0.51528 0.29427 0.52344 0.29496 C 0.55747 0.2982 0.62553 0.30028 0.62553 0.30028 C 0.63143 0.29936 0.63733 0.29912 0.64306 0.29751 C 0.65435 0.2945 0.66372 0.28664 0.67448 0.28202 C 0.68803 0.26399 0.6816 0.27046 0.69219 0.26098 C 0.69705 0.25104 0.70782 0.23232 0.70782 0.23232 C 0.71424 0.18863 0.71285 0.20712 0.70973 0.12783 C 0.70955 0.12367 0.70799 0.1098 0.70591 0.10449 C 0.69757 0.08253 0.67761 0.07236 0.66077 0.06796 C 0.65191 0.06195 0.64462 0.06103 0.63525 0.05733 C 0.63195 0.05594 0.62882 0.05363 0.62553 0.05225 C 0.62292 0.05109 0.62032 0.0504 0.61771 0.04947 C 0.60313 0.03699 0.58351 0.03653 0.56667 0.03398 C 0.49566 0.0363 0.42535 0.03676 0.35487 0.04693 C 0.34115 0.05895 0.34688 0.05363 0.33733 0.06265 C 0.32744 0.07189 0.3316 0.0638 0.32344 0.07305 C 0.31685 0.08045 0.31077 0.08946 0.304 0.09663 C 0.29844 0.10241 0.29115 0.10564 0.28629 0.11235 C 0.27518 0.12714 0.26216 0.1417 0.24705 0.14887 C 0.24514 0.15141 0.24358 0.15488 0.24115 0.15673 C 0.2375 0.15927 0.22935 0.16182 0.22935 0.16182 C 0.22813 0.16436 0.22726 0.16759 0.22553 0.16967 C 0.2198 0.17615 0.21094 0.1773 0.204 0.18008 C 0.18403 0.18817 0.20053 0.18378 0.17848 0.18794 C 0.16511 0.19996 0.18195 0.18632 0.16077 0.1958 C 0.15851 0.19672 0.15712 0.19996 0.15487 0.20111 C 0.13612 0.21175 0.10226 0.21128 0.0823 0.21406 C 0.06875 0.21984 0.06424 0.22007 0.04705 0.22192 C 0.00296 0.24087 -0.0276 0.22562 -0.08628 0.22446 C -0.10434 0.2166 -0.09149 0.22169 -0.10781 0.2166 C -0.11302 0.21498 -0.12361 0.21151 -0.12361 0.21151 C -0.13663 0.19857 -0.12673 0.20805 -0.14322 0.19325 C -0.14513 0.19164 -0.14704 0.18979 -0.14895 0.18794 C -0.15086 0.18609 -0.15486 0.18262 -0.15486 0.18262 C -0.15781 0.17707 -0.16232 0.17314 -0.16475 0.16713 C -0.16666 0.16228 -0.16857 0.15141 -0.16857 0.15141 C -0.16562 0.08784 -0.1717 0.12691 -0.16267 0.09917 C -0.16006 0.09085 -0.15295 0.07559 -0.15295 0.07559 C -0.14756 0.05386 -0.13246 0.04508 -0.1177 0.03653 C -0.11076 0.0326 -0.10538 0.02682 -0.09809 0.02358 C -0.06284 -0.00809 -0.04079 0.00671 0.01181 0.00509 C 0.02153 0.00185 0.01962 0.00601 0.01962 -0.00531 " pathEditMode="relative" ptsTypes="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8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3298 0.10148 L 0.0309 0.06264 L 0.05261 0.14956 L 0.11667 0.11188 L 0.14045 0.20018 L 0.20156 0.16066 L 0.22535 0.24896 L 0.28768 0.20943 L 0.31111 0.2975 L 0.37552 0.25982 L 0.39705 0.34697 L 0.46094 0.30883 L 0.48177 0.39528 L 0.54636 0.35737 L 0.56997 0.44568 L 0.63177 0.40661 L 0.65556 0.49515 " pathEditMode="relative" rAng="1396482" ptsTypes="FFFFFFFFFFFFFFFFF">
                                      <p:cBhvr>
                                        <p:cTn id="9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" y="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" presetID="59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11927 0.51687 C -0.14202 0.44383 -0.07674 0.34396 0.02274 0.29034 C 0.125 0.23393 0.22326 0.2448 0.24618 0.31761 C 0.26892 0.38997 0.36788 0.40199 0.47014 0.34558 C 0.56979 0.29034 0.63455 0.19024 0.61198 0.11858 " pathEditMode="relative" rAng="-1332020" ptsTypes="fffff">
                                      <p:cBhvr>
                                        <p:cTn id="12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" presetID="26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12396 0.25104 C -0.12396 0.36939 -0.02951 0.46741 0.08594 0.46741 C 0.22205 0.46741 0.27136 0.35922 0.29219 0.2938 L 0.31354 0.20781 C 0.3342 0.14286 0.38681 0.03467 0.54028 0.03467 C 0.63906 0.03467 0.75104 0.13199 0.75104 0.25104 C 0.75104 0.36939 0.63906 0.46741 0.54028 0.46741 C 0.38681 0.46741 0.3342 0.35922 0.31354 0.2938 L 0.29219 0.20781 C 0.27136 0.14286 0.22205 0.03467 0.08594 0.03467 C -0.02951 0.03467 -0.12396 0.13199 -0.12396 0.25104 Z " pathEditMode="relative" rAng="0" ptsTypes="ffFffffFfff">
                                      <p:cBhvr>
                                        <p:cTn id="15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" presetID="9" presetClass="path" presetSubtype="0" accel="50000" decel="5000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31771 0.09292 C 0.35642 0.05085 0.425 -0.00971 0.50677 -0.00971 C 0.62778 -0.00971 0.72604 0.05317 0.72604 0.13315 C 0.72604 0.15881 0.71614 0.18238 0.69635 0.20365 C 0.69965 0.20365 0.31771 0.52011 0.31771 0.52288 C 0.31771 0.52011 -0.06458 0.20365 -0.06129 0.20365 C -0.08108 0.18238 -0.09063 0.15881 -0.09063 0.13315 C -0.09063 0.05317 0.00729 -0.00971 0.13142 -0.00971 C 0.20972 -0.00971 0.2783 0.05085 0.31771 0.09292 Z " pathEditMode="relative" rAng="0" ptsTypes="fffffffff">
                                      <p:cBhvr>
                                        <p:cTn id="18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0" presetID="59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12656 0.07975 C -0.11511 0.03513 -0.00608 0.04924 0.1158 0.10633 C 0.24132 0.1662 0.33246 0.24734 0.32083 0.29126 C 0.30903 0.33472 0.4 0.41632 0.52535 0.47526 C 0.64705 0.53329 0.75642 0.54669 0.76823 0.50277 " pathEditMode="relative" rAng="1175998" ptsTypes="fffff">
                                      <p:cBhvr>
                                        <p:cTn id="21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" y="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500"/>
                            </p:stCondLst>
                            <p:childTnLst>
                              <p:par>
                                <p:cTn id="23" presetID="59" presetClass="path" presetSubtype="0" repeatCount="indefinite" accel="50000" decel="50000" fill="remove" nodeType="afterEffect">
                                  <p:stCondLst>
                                    <p:cond delay="5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68559 0.15302 C 0.6967 0.19741 0.61614 0.27161 0.50572 0.32131 C 0.39305 0.37147 0.29513 0.3791 0.28385 0.33472 C 0.27239 0.29033 0.17378 0.2975 0.06093 0.34835 C -0.04983 0.39852 -0.13021 0.47249 -0.11928 0.51664 " pathEditMode="relative" rAng="9676295" ptsTypes="fffff">
                                      <p:cBhvr>
                                        <p:cTn id="24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" y="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22404033_ples_r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305800" cy="6324600"/>
          </a:xfrm>
          <a:prstGeom prst="rect">
            <a:avLst/>
          </a:prstGeom>
          <a:ln>
            <a:noFill/>
          </a:ln>
          <a:effectLst>
            <a:glow rad="101600">
              <a:srgbClr val="FF99FF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4114800" cy="6858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</a:rPr>
              <a:t>Город Плёс.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levitan_selfportrait_188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38100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3886200" cy="1447800"/>
          </a:xfrm>
        </p:spPr>
        <p:txBody>
          <a:bodyPr/>
          <a:lstStyle/>
          <a:p>
            <a:r>
              <a:rPr lang="ru-RU" sz="3600" b="1" i="1" dirty="0">
                <a:solidFill>
                  <a:srgbClr val="0066FF"/>
                </a:solidFill>
              </a:rPr>
              <a:t>Плёс – родина Исаака Левитана</a:t>
            </a:r>
          </a:p>
        </p:txBody>
      </p:sp>
      <p:pic>
        <p:nvPicPr>
          <p:cNvPr id="28677" name="Picture 5" descr="40998347_Levitan_Mart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52401"/>
            <a:ext cx="46482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8" name="Picture 6" descr="22507806_1207934221_I_Levitan_Zolotaya_osen__1895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200400"/>
            <a:ext cx="46482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43400" y="243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«Март»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4343400" y="6096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«Золотая осень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1[3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85800"/>
            <a:ext cx="8458200" cy="5943600"/>
          </a:xfrm>
          <a:prstGeom prst="rect">
            <a:avLst/>
          </a:prstGeom>
          <a:ln>
            <a:noFill/>
          </a:ln>
          <a:effectLst>
            <a:glow rad="101600">
              <a:srgbClr val="00B050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1"/>
            <a:ext cx="4800600" cy="380999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Город  Суздаль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1[2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458200" cy="6543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5867400" cy="6096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Город  Владимир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716213"/>
            <a:ext cx="8229600" cy="340995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                                                                  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0">
              <a:srgbClr val="FFFF00"/>
            </a:gs>
            <a:gs pos="0">
              <a:srgbClr val="FFFF00"/>
            </a:gs>
            <a:gs pos="0">
              <a:srgbClr val="FFFF00"/>
            </a:gs>
            <a:gs pos="0">
              <a:srgbClr val="FFFF00"/>
            </a:gs>
            <a:gs pos="0">
              <a:srgbClr val="FFFF00"/>
            </a:gs>
            <a:gs pos="0">
              <a:srgbClr val="FFFF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План – схема </a:t>
            </a:r>
            <a:br>
              <a:rPr lang="ru-RU" sz="4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4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городов «Золотого кольца»</a:t>
            </a:r>
          </a:p>
        </p:txBody>
      </p:sp>
      <p:pic>
        <p:nvPicPr>
          <p:cNvPr id="12293" name="Picture 5" descr="GoldenRing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6858000" cy="5292587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4648200" cy="639762"/>
          </a:xfrm>
        </p:spPr>
        <p:txBody>
          <a:bodyPr/>
          <a:lstStyle/>
          <a:p>
            <a:r>
              <a:rPr lang="ru-RU" sz="4000" b="1" dirty="0">
                <a:solidFill>
                  <a:srgbClr val="0066FF"/>
                </a:solidFill>
              </a:rPr>
              <a:t>Золотые</a:t>
            </a:r>
            <a:r>
              <a:rPr lang="ru-RU" b="1" dirty="0">
                <a:solidFill>
                  <a:srgbClr val="0066FF"/>
                </a:solidFill>
              </a:rPr>
              <a:t> ворота </a:t>
            </a:r>
          </a:p>
        </p:txBody>
      </p:sp>
      <p:pic>
        <p:nvPicPr>
          <p:cNvPr id="29700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4495800" cy="566420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1" name="Picture 5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28600"/>
            <a:ext cx="3611563" cy="51054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953000" y="5791200"/>
            <a:ext cx="396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>
                <a:solidFill>
                  <a:srgbClr val="0066FF"/>
                </a:solidFill>
              </a:rPr>
              <a:t>Церковь Покрова на Нерли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91000" cy="715962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</a:rPr>
              <a:t>Оцените урок: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1"/>
            <a:ext cx="8534400" cy="16764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</a:t>
            </a:r>
            <a:r>
              <a:rPr lang="ru-RU" b="1" i="1" dirty="0">
                <a:solidFill>
                  <a:srgbClr val="0066FF"/>
                </a:solidFill>
              </a:rPr>
              <a:t>- Что удалось на уроке</a:t>
            </a:r>
            <a:r>
              <a:rPr lang="ru-RU" b="1" i="1" dirty="0" smtClean="0">
                <a:solidFill>
                  <a:srgbClr val="0066FF"/>
                </a:solidFill>
              </a:rPr>
              <a:t>?</a:t>
            </a:r>
          </a:p>
          <a:p>
            <a:pPr>
              <a:buFontTx/>
              <a:buNone/>
            </a:pPr>
            <a:endParaRPr lang="ru-RU" b="1" i="1" dirty="0">
              <a:solidFill>
                <a:srgbClr val="0066FF"/>
              </a:solidFill>
            </a:endParaRPr>
          </a:p>
          <a:p>
            <a:pPr>
              <a:buFontTx/>
              <a:buNone/>
            </a:pPr>
            <a:r>
              <a:rPr lang="ru-RU" b="1" i="1" dirty="0">
                <a:solidFill>
                  <a:srgbClr val="0066FF"/>
                </a:solidFill>
              </a:rPr>
              <a:t> - Что было самым трудным</a:t>
            </a:r>
            <a:r>
              <a:rPr lang="ru-RU" b="1" i="1" dirty="0" smtClean="0">
                <a:solidFill>
                  <a:srgbClr val="0066FF"/>
                </a:solidFill>
              </a:rPr>
              <a:t>?</a:t>
            </a:r>
            <a:endParaRPr lang="ru-RU" b="1" i="1" dirty="0">
              <a:solidFill>
                <a:srgbClr val="00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0292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66FF"/>
                </a:solidFill>
              </a:rPr>
              <a:t>Спасибо за отличную работу!!!</a:t>
            </a:r>
            <a:endParaRPr lang="ru-RU" sz="2800" i="1" dirty="0">
              <a:solidFill>
                <a:srgbClr val="0066FF"/>
              </a:solidFill>
            </a:endParaRPr>
          </a:p>
        </p:txBody>
      </p:sp>
      <p:pic>
        <p:nvPicPr>
          <p:cNvPr id="8" name="Рисунок 7" descr="Рисунок2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81000"/>
            <a:ext cx="2314575" cy="2114550"/>
          </a:xfrm>
          <a:prstGeom prst="rect">
            <a:avLst/>
          </a:prstGeom>
        </p:spPr>
      </p:pic>
      <p:pic>
        <p:nvPicPr>
          <p:cNvPr id="10" name="Рисунок 9" descr="Рисунок5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3810000"/>
            <a:ext cx="1828800" cy="2667000"/>
          </a:xfrm>
          <a:prstGeom prst="rect">
            <a:avLst/>
          </a:prstGeom>
        </p:spPr>
      </p:pic>
      <p:pic>
        <p:nvPicPr>
          <p:cNvPr id="13" name="Рисунок 12" descr="Рисунок2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953000"/>
            <a:ext cx="14478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7467600" cy="685800"/>
          </a:xfrm>
        </p:spPr>
        <p:txBody>
          <a:bodyPr/>
          <a:lstStyle/>
          <a:p>
            <a:r>
              <a:rPr lang="ru-RU" sz="4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«Золотое кольцо России»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9200"/>
            <a:ext cx="3962400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	</a:t>
            </a:r>
            <a:r>
              <a:rPr lang="ru-RU" sz="2400" b="1" dirty="0">
                <a:solidFill>
                  <a:srgbClr val="00B050"/>
                </a:solidFill>
              </a:rPr>
              <a:t>Кольцевой туристический маршрут от Москвы на северо-восток через древнерусские города Сергиев Посад, Переславль-Залесский, Ростов, Углич, Ярославль, Плёс, Суздаль, Кострому, Владимир.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00B050"/>
                </a:solidFill>
              </a:rPr>
              <a:t>	Действует с начала 1970-х годов.</a:t>
            </a:r>
          </a:p>
        </p:txBody>
      </p:sp>
      <p:pic>
        <p:nvPicPr>
          <p:cNvPr id="13316" name="Picture 4" descr="193901070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219200"/>
            <a:ext cx="4791075" cy="5248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rgbClr val="00B050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4953000" cy="836612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Сергиев Посад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914400"/>
            <a:ext cx="7924800" cy="685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 </a:t>
            </a:r>
            <a:r>
              <a:rPr lang="ru-RU" sz="2000" b="1" dirty="0">
                <a:solidFill>
                  <a:srgbClr val="002060"/>
                </a:solidFill>
              </a:rPr>
              <a:t>Город   назван  в  честь  святого  Сергия  Радонежского     </a:t>
            </a:r>
            <a:r>
              <a:rPr lang="ru-RU" dirty="0"/>
              <a:t>                                                                </a:t>
            </a:r>
          </a:p>
        </p:txBody>
      </p:sp>
      <p:pic>
        <p:nvPicPr>
          <p:cNvPr id="17413" name="Picture 5" descr="1192269275_sergiev20posad_zima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57350"/>
            <a:ext cx="7696200" cy="4991100"/>
          </a:xfrm>
          <a:prstGeom prst="rect">
            <a:avLst/>
          </a:prstGeom>
          <a:ln>
            <a:noFill/>
          </a:ln>
          <a:effectLst>
            <a:glow rad="101600">
              <a:srgbClr val="FF99FF">
                <a:alpha val="60000"/>
              </a:srgbClr>
            </a:glow>
            <a:softEdge rad="112500"/>
          </a:effec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62400" cy="589756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4000" b="1" dirty="0">
                <a:solidFill>
                  <a:srgbClr val="0066FF"/>
                </a:solidFill>
              </a:rPr>
              <a:t>Преподобный Сергий Радонежский</a:t>
            </a:r>
          </a:p>
        </p:txBody>
      </p:sp>
      <p:pic>
        <p:nvPicPr>
          <p:cNvPr id="20484" name="Picture 4" descr="ib28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04800"/>
            <a:ext cx="4373563" cy="624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99FF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imgB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7924800" cy="5872163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7924800" cy="6096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Переславль-Залесский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/>
              <a:t>                                                                       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31913" y="765175"/>
            <a:ext cx="6048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0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1125538"/>
            <a:ext cx="8137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00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331913" y="692150"/>
            <a:ext cx="6264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6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066800" y="838200"/>
            <a:ext cx="66976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Город был основан князем Юрием Долгоруким. Здесь сохранилось много старинных церквей.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olgiy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81000"/>
            <a:ext cx="3048000" cy="3810000"/>
          </a:xfrm>
          <a:prstGeom prst="rect">
            <a:avLst/>
          </a:prstGeom>
          <a:noFill/>
          <a:effectLst>
            <a:glow rad="101600">
              <a:srgbClr val="FF99FF">
                <a:alpha val="60000"/>
              </a:srgbClr>
            </a:glow>
          </a:effectLst>
        </p:spPr>
      </p:pic>
      <p:pic>
        <p:nvPicPr>
          <p:cNvPr id="21510" name="Picture 6" descr="juridolgoruky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999" y="1219200"/>
            <a:ext cx="4648201" cy="5486400"/>
          </a:xfrm>
          <a:prstGeom prst="rect">
            <a:avLst/>
          </a:prstGeom>
          <a:noFill/>
          <a:effectLst>
            <a:glow rad="101600">
              <a:srgbClr val="FF99FF">
                <a:alpha val="60000"/>
              </a:srgbClr>
            </a:glow>
          </a:effec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5334000" cy="838200"/>
          </a:xfrm>
        </p:spPr>
        <p:txBody>
          <a:bodyPr/>
          <a:lstStyle/>
          <a:p>
            <a:r>
              <a:rPr lang="ru-RU" sz="3200" b="1" i="1" dirty="0">
                <a:solidFill>
                  <a:srgbClr val="0066FF"/>
                </a:solidFill>
              </a:rPr>
              <a:t>Основатель Переславля-Залесского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715000" y="4267200"/>
            <a:ext cx="3276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/>
            <a:r>
              <a:rPr lang="ru-RU" sz="4000" b="1" i="1" dirty="0">
                <a:solidFill>
                  <a:srgbClr val="0066FF"/>
                </a:solidFill>
              </a:rPr>
              <a:t>Юрий </a:t>
            </a:r>
            <a:r>
              <a:rPr lang="ru-RU" sz="4000" b="1" i="1" dirty="0" smtClean="0">
                <a:solidFill>
                  <a:srgbClr val="0066FF"/>
                </a:solidFill>
              </a:rPr>
              <a:t>                                 Долгорукий</a:t>
            </a:r>
            <a:endParaRPr lang="ru-RU" sz="4000" b="1" i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rostov_kremlin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7924800" cy="5638800"/>
          </a:xfrm>
          <a:prstGeom prst="rect">
            <a:avLst/>
          </a:prstGeom>
          <a:noFill/>
          <a:effectLst>
            <a:glow rad="101600">
              <a:srgbClr val="00FFFF">
                <a:alpha val="60000"/>
              </a:srgbClr>
            </a:glow>
          </a:effectLst>
        </p:spPr>
      </p:pic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228600"/>
            <a:ext cx="3352800" cy="7620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Ростов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684213" y="1484313"/>
            <a:ext cx="71294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000"/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1042988" y="1412875"/>
            <a:ext cx="7273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000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533400" y="1066800"/>
            <a:ext cx="777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Этот город один из самых древних в Золотом кольце, и уже в давние времена его с уважением называли Великим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6400800" cy="838200"/>
          </a:xfrm>
        </p:spPr>
        <p:txBody>
          <a:bodyPr/>
          <a:lstStyle/>
          <a:p>
            <a:r>
              <a:rPr lang="ru-RU" sz="4000" b="1" i="1" dirty="0">
                <a:solidFill>
                  <a:srgbClr val="0066FF"/>
                </a:solidFill>
              </a:rPr>
              <a:t>Ростовская финифть:</a:t>
            </a:r>
          </a:p>
        </p:txBody>
      </p:sp>
      <p:pic>
        <p:nvPicPr>
          <p:cNvPr id="22532" name="Picture 4" descr="finift_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4800600" cy="3544888"/>
          </a:xfrm>
          <a:prstGeom prst="rect">
            <a:avLst/>
          </a:prstGeom>
          <a:noFill/>
        </p:spPr>
      </p:pic>
      <p:pic>
        <p:nvPicPr>
          <p:cNvPr id="22533" name="Picture 5" descr="finift0285popup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198813"/>
            <a:ext cx="4267200" cy="3659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150</Words>
  <Application>Microsoft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Arial</vt:lpstr>
      <vt:lpstr>Оформление по умолчанию</vt:lpstr>
      <vt:lpstr>       Мир вокруг нас   3 класс       </vt:lpstr>
      <vt:lpstr>План – схема  городов «Золотого кольца»</vt:lpstr>
      <vt:lpstr>«Золотое кольцо России»</vt:lpstr>
      <vt:lpstr>г. Сергиев Посад</vt:lpstr>
      <vt:lpstr> Преподобный Сергий Радонежский</vt:lpstr>
      <vt:lpstr>г. Переславль-Залесский</vt:lpstr>
      <vt:lpstr>Основатель Переславля-Залесского</vt:lpstr>
      <vt:lpstr>г. Ростов</vt:lpstr>
      <vt:lpstr>Ростовская финифть:</vt:lpstr>
      <vt:lpstr>Город Углич. Река Волга.</vt:lpstr>
      <vt:lpstr>Завод часов «Чайка»</vt:lpstr>
      <vt:lpstr>г. Ярославль</vt:lpstr>
      <vt:lpstr>Основатель Ярославля</vt:lpstr>
      <vt:lpstr>Город Кострома</vt:lpstr>
      <vt:lpstr>Слайд 15</vt:lpstr>
      <vt:lpstr>Город Плёс.</vt:lpstr>
      <vt:lpstr>Плёс – родина Исаака Левитана</vt:lpstr>
      <vt:lpstr>Город  Суздаль</vt:lpstr>
      <vt:lpstr>Город  Владимир</vt:lpstr>
      <vt:lpstr>Золотые ворота </vt:lpstr>
      <vt:lpstr>Оцените урок: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Золотое кольцо России</dc:subject>
  <dc:creator>Наталья</dc:creator>
  <cp:lastModifiedBy>33</cp:lastModifiedBy>
  <cp:revision>44</cp:revision>
  <cp:lastPrinted>1601-01-01T00:00:00Z</cp:lastPrinted>
  <dcterms:created xsi:type="dcterms:W3CDTF">1601-01-01T00:00:00Z</dcterms:created>
  <dcterms:modified xsi:type="dcterms:W3CDTF">2009-04-08T20:19:04Z</dcterms:modified>
</cp:coreProperties>
</file>