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video/unknown"/>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Default Extension="wmv" ContentType="video/x-ms-wmv"/>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66" r:id="rId2"/>
    <p:sldId id="256" r:id="rId3"/>
    <p:sldId id="258" r:id="rId4"/>
    <p:sldId id="259" r:id="rId5"/>
    <p:sldId id="260" r:id="rId6"/>
    <p:sldId id="261" r:id="rId7"/>
    <p:sldId id="262" r:id="rId8"/>
    <p:sldId id="263" r:id="rId9"/>
    <p:sldId id="264" r:id="rId10"/>
    <p:sldId id="267" r:id="rId11"/>
    <p:sldId id="268" r:id="rId12"/>
    <p:sldId id="269" r:id="rId13"/>
    <p:sldId id="270" r:id="rId14"/>
    <p:sldId id="265"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47"/>
    <a:srgbClr val="207884"/>
    <a:srgbClr val="2B1BF7"/>
    <a:srgbClr val="F61CCC"/>
    <a:srgbClr val="F66400"/>
    <a:srgbClr val="55257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354" y="50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D1E892-ED3F-4ABA-A5FC-E65513858E1B}" type="datetimeFigureOut">
              <a:rPr lang="ru-RU" smtClean="0"/>
              <a:pPr/>
              <a:t>14.01.2012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DEE6F1-059B-40DE-AC71-DE52EFF2F7F3}" type="slidenum">
              <a:rPr lang="ru-RU" smtClean="0"/>
              <a:pPr/>
              <a:t>‹#›</a:t>
            </a:fld>
            <a:endParaRPr lang="ru-RU"/>
          </a:p>
        </p:txBody>
      </p:sp>
    </p:spTree>
    <p:extLst>
      <p:ext uri="{BB962C8B-B14F-4D97-AF65-F5344CB8AC3E}">
        <p14:creationId xmlns="" xmlns:p14="http://schemas.microsoft.com/office/powerpoint/2010/main" val="3739930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CDEE6F1-059B-40DE-AC71-DE52EFF2F7F3}" type="slidenum">
              <a:rPr lang="ru-RU" smtClean="0"/>
              <a:pPr/>
              <a:t>6</a:t>
            </a:fld>
            <a:endParaRPr lang="ru-RU"/>
          </a:p>
        </p:txBody>
      </p:sp>
    </p:spTree>
    <p:extLst>
      <p:ext uri="{BB962C8B-B14F-4D97-AF65-F5344CB8AC3E}">
        <p14:creationId xmlns="" xmlns:p14="http://schemas.microsoft.com/office/powerpoint/2010/main" val="2522853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50332-A014-4651-9B14-28F30CB792D9}"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50332-A014-4651-9B14-28F30CB792D9}"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50332-A014-4651-9B14-28F30CB792D9}"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7250332-A014-4651-9B14-28F30CB792D9}"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50332-A014-4651-9B14-28F30CB792D9}"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6586EAC-92D9-47A8-95E1-FABED33FFF05}" type="datetimeFigureOut">
              <a:rPr lang="ru-RU" smtClean="0"/>
              <a:pPr/>
              <a:t>14.01.2012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50332-A014-4651-9B14-28F30CB792D9}"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6586EAC-92D9-47A8-95E1-FABED33FFF05}" type="datetimeFigureOut">
              <a:rPr lang="ru-RU" smtClean="0"/>
              <a:pPr/>
              <a:t>14.01.2012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7250332-A014-4651-9B14-28F30CB792D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img0.liveinternet.ru/images/attach/c/0/35/876/35876456_normal_3yeff.gif" TargetMode="External"/><Relationship Id="rId13" Type="http://schemas.openxmlformats.org/officeDocument/2006/relationships/hyperlink" Target="http://anime.toppik.ru/photo/fehntezi/gif_animacija_snezhnyj_vecher_padajushhij_sneg/45-0-794" TargetMode="External"/><Relationship Id="rId3" Type="http://schemas.openxmlformats.org/officeDocument/2006/relationships/hyperlink" Target="http://www.look.com.ua/mini/201111/40908.jpg" TargetMode="External"/><Relationship Id="rId7" Type="http://schemas.openxmlformats.org/officeDocument/2006/relationships/hyperlink" Target="http://us.123rf.com/400wm/400/400/forca/forca0712/forca071200034/2169847-christmas-gifts-under-the-christmas-tree-with-a-red-ribbon.jpg" TargetMode="External"/><Relationship Id="rId12" Type="http://schemas.openxmlformats.org/officeDocument/2006/relationships/hyperlink" Target="http://img-fotki.yandex.ru/get/3302/reyneken.3/0_2142e_409b988_XL" TargetMode="External"/><Relationship Id="rId2" Type="http://schemas.openxmlformats.org/officeDocument/2006/relationships/hyperlink" Target="http://i077.radikal.ru/1001/86/e9ebe31ffc26t.jpg" TargetMode="External"/><Relationship Id="rId1" Type="http://schemas.openxmlformats.org/officeDocument/2006/relationships/slideLayout" Target="../slideLayouts/slideLayout7.xml"/><Relationship Id="rId6" Type="http://schemas.openxmlformats.org/officeDocument/2006/relationships/hyperlink" Target="http://img-fotki.yandex.ru/get/5107/g-pestowa.4/0_671ee_f8da5a47_XXL.jpg" TargetMode="External"/><Relationship Id="rId11" Type="http://schemas.openxmlformats.org/officeDocument/2006/relationships/hyperlink" Target="http://img-2007-02.photosight.ru/14/1925525.jpg" TargetMode="External"/><Relationship Id="rId5" Type="http://schemas.openxmlformats.org/officeDocument/2006/relationships/hyperlink" Target="http://s04.radikal.ru/i177/1012/d4/70206e367522.png" TargetMode="External"/><Relationship Id="rId10" Type="http://schemas.openxmlformats.org/officeDocument/2006/relationships/hyperlink" Target="http://f2.foto.rambler.ru/preview/r/604x453/4dc42214-3f35-8b0b-da36-1612fb4d9e45/x_b6cc3b78.jpg" TargetMode="External"/><Relationship Id="rId4" Type="http://schemas.openxmlformats.org/officeDocument/2006/relationships/hyperlink" Target="http://www.scenicreflections.com/ithumbs/Star%20of%20Bethlehem%203D%20Christmas%20Screensaver.jpg" TargetMode="External"/><Relationship Id="rId9" Type="http://schemas.openxmlformats.org/officeDocument/2006/relationships/hyperlink" Target="http://www.123magazin.ru/bigpics/3b99061d-3298-11e0-986d-00145e1888c3_3b99061f-3298-11e0-986d-00145e1888c3.jpe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video" Target="NULL" TargetMode="External"/><Relationship Id="rId6" Type="http://schemas.openxmlformats.org/officeDocument/2006/relationships/image" Target="../media/image2.jpeg"/><Relationship Id="rId5" Type="http://schemas.openxmlformats.org/officeDocument/2006/relationships/image" Target="../media/image8.png"/><Relationship Id="rId4" Type="http://schemas.microsoft.com/office/2007/relationships/media" Target="../media/media1.gi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3.xml"/><Relationship Id="rId1" Type="http://schemas.openxmlformats.org/officeDocument/2006/relationships/video" Target="NULL" TargetMode="External"/><Relationship Id="rId6" Type="http://schemas.openxmlformats.org/officeDocument/2006/relationships/image" Target="../media/image2.jpeg"/><Relationship Id="rId5" Type="http://schemas.openxmlformats.org/officeDocument/2006/relationships/image" Target="../media/image12.png"/><Relationship Id="rId4" Type="http://schemas.microsoft.com/office/2007/relationships/media" Target="../media/media2.wmv"/></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3.xml"/><Relationship Id="rId1" Type="http://schemas.openxmlformats.org/officeDocument/2006/relationships/video" Target="NULL" TargetMode="External"/><Relationship Id="rId6" Type="http://schemas.openxmlformats.org/officeDocument/2006/relationships/image" Target="../media/image2.jpeg"/><Relationship Id="rId5" Type="http://schemas.openxmlformats.org/officeDocument/2006/relationships/image" Target="../media/image16.png"/><Relationship Id="rId4" Type="http://schemas.microsoft.com/office/2007/relationships/media" Target="../media/media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кабинет\Pictures\iCAEU8POC.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74185" y="1878177"/>
            <a:ext cx="3405850" cy="2724680"/>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51520" y="522920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35" name="Picture 11"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380312" y="31432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30585" y="40466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39" name="Picture 15" descr="C:\Users\кабинет\Pictures\iCAHUFXBK.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461254" y="945316"/>
            <a:ext cx="2678698" cy="2976330"/>
          </a:xfrm>
          <a:prstGeom prst="rect">
            <a:avLst/>
          </a:prstGeom>
          <a:noFill/>
          <a:extLst>
            <a:ext uri="{909E8E84-426E-40DD-AFC4-6F175D3DCCD1}">
              <a14:hiddenFill xmlns="" xmlns:a14="http://schemas.microsoft.com/office/drawing/2010/main">
                <a:solidFill>
                  <a:srgbClr val="FFFFFF"/>
                </a:solidFill>
              </a14:hiddenFill>
            </a:ext>
          </a:extLst>
        </p:spPr>
      </p:pic>
      <p:pic>
        <p:nvPicPr>
          <p:cNvPr id="1041" name="Picture 17"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428356" y="31432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42" name="Picture 18"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680270" y="4653136"/>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Заголовок 2"/>
          <p:cNvSpPr>
            <a:spLocks noGrp="1"/>
          </p:cNvSpPr>
          <p:nvPr>
            <p:ph type="title"/>
          </p:nvPr>
        </p:nvSpPr>
        <p:spPr>
          <a:xfrm>
            <a:off x="2195735" y="4725144"/>
            <a:ext cx="6048673" cy="1647056"/>
          </a:xfrm>
        </p:spPr>
        <p:txBody>
          <a:bodyPr/>
          <a:lstStyle/>
          <a:p>
            <a:pPr marL="0" indent="0">
              <a:buNone/>
            </a:pPr>
            <a:r>
              <a:rPr lang="de-DE" sz="3600" dirty="0" smtClean="0">
                <a:solidFill>
                  <a:srgbClr val="F61CCC"/>
                </a:solidFill>
              </a:rPr>
              <a:t>Weihnachten</a:t>
            </a:r>
            <a:r>
              <a:rPr lang="ru-RU" sz="3600" dirty="0" smtClean="0"/>
              <a:t/>
            </a:r>
            <a:br>
              <a:rPr lang="ru-RU" sz="3600" dirty="0" smtClean="0"/>
            </a:br>
            <a:r>
              <a:rPr lang="ru-RU" sz="1600" dirty="0" smtClean="0">
                <a:solidFill>
                  <a:srgbClr val="7030A0"/>
                </a:solidFill>
              </a:rPr>
              <a:t>Презентация к стихотворению собственного сочинения.</a:t>
            </a:r>
            <a:br>
              <a:rPr lang="ru-RU" sz="1600" dirty="0" smtClean="0">
                <a:solidFill>
                  <a:srgbClr val="7030A0"/>
                </a:solidFill>
              </a:rPr>
            </a:br>
            <a:r>
              <a:rPr lang="ru-RU" sz="1600" dirty="0" smtClean="0">
                <a:solidFill>
                  <a:srgbClr val="7030A0"/>
                </a:solidFill>
              </a:rPr>
              <a:t>Автор-учитель немецкого языка ГБОУ Лицей №40</a:t>
            </a:r>
            <a:br>
              <a:rPr lang="ru-RU" sz="1600" dirty="0" smtClean="0">
                <a:solidFill>
                  <a:srgbClr val="7030A0"/>
                </a:solidFill>
              </a:rPr>
            </a:br>
            <a:r>
              <a:rPr lang="ru-RU" sz="1600" dirty="0" smtClean="0">
                <a:solidFill>
                  <a:srgbClr val="7030A0"/>
                </a:solidFill>
              </a:rPr>
              <a:t>Приморского р-на г. Санкт-Петербурга</a:t>
            </a:r>
            <a:br>
              <a:rPr lang="ru-RU" sz="1600" dirty="0" smtClean="0">
                <a:solidFill>
                  <a:srgbClr val="7030A0"/>
                </a:solidFill>
              </a:rPr>
            </a:br>
            <a:r>
              <a:rPr lang="ru-RU" sz="1600" dirty="0" smtClean="0">
                <a:solidFill>
                  <a:srgbClr val="7030A0"/>
                </a:solidFill>
              </a:rPr>
              <a:t>Соловьева Ольга Владимировна</a:t>
            </a:r>
            <a:endParaRPr lang="ru-RU" sz="1600" dirty="0">
              <a:solidFill>
                <a:srgbClr val="7030A0"/>
              </a:solidFill>
            </a:endParaRPr>
          </a:p>
        </p:txBody>
      </p:sp>
    </p:spTree>
    <p:extLst>
      <p:ext uri="{BB962C8B-B14F-4D97-AF65-F5344CB8AC3E}">
        <p14:creationId xmlns="" xmlns:p14="http://schemas.microsoft.com/office/powerpoint/2010/main" val="1350757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5"/>
          <p:cNvSpPr>
            <a:spLocks noGrp="1"/>
          </p:cNvSpPr>
          <p:nvPr>
            <p:ph type="title"/>
          </p:nvPr>
        </p:nvSpPr>
        <p:spPr>
          <a:xfrm>
            <a:off x="1043608" y="-459432"/>
            <a:ext cx="5966666" cy="2423346"/>
          </a:xfrm>
        </p:spPr>
        <p:txBody>
          <a:bodyPr/>
          <a:lstStyle/>
          <a:p>
            <a:r>
              <a:rPr lang="de-DE" sz="2400" dirty="0" smtClean="0"/>
              <a:t>BEANTWORTET MEINE FRAGEN</a:t>
            </a:r>
            <a:r>
              <a:rPr lang="en-US" sz="2400" dirty="0" smtClean="0"/>
              <a:t>.</a:t>
            </a:r>
            <a:endParaRPr lang="ru-RU" sz="2400" dirty="0"/>
          </a:p>
        </p:txBody>
      </p:sp>
      <p:sp>
        <p:nvSpPr>
          <p:cNvPr id="7" name="Текст 6"/>
          <p:cNvSpPr>
            <a:spLocks noGrp="1"/>
          </p:cNvSpPr>
          <p:nvPr>
            <p:ph type="body" idx="1"/>
          </p:nvPr>
        </p:nvSpPr>
        <p:spPr>
          <a:xfrm>
            <a:off x="1997268" y="2780928"/>
            <a:ext cx="5970494" cy="2599081"/>
          </a:xfrm>
        </p:spPr>
        <p:txBody>
          <a:bodyPr>
            <a:noAutofit/>
          </a:bodyPr>
          <a:lstStyle/>
          <a:p>
            <a:pPr algn="l"/>
            <a:r>
              <a:rPr lang="de-DE" sz="2400" b="1" dirty="0" smtClean="0"/>
              <a:t>W</a:t>
            </a:r>
            <a:r>
              <a:rPr lang="de-DE" sz="2400" dirty="0" smtClean="0"/>
              <a:t>ie wird in diesem Gedicht die Weihnachtslaune beschrieben</a:t>
            </a:r>
            <a:r>
              <a:rPr lang="en-US" sz="2400" dirty="0" smtClean="0"/>
              <a:t>? </a:t>
            </a:r>
            <a:r>
              <a:rPr lang="de-DE" sz="2400" dirty="0" smtClean="0"/>
              <a:t> </a:t>
            </a:r>
            <a:r>
              <a:rPr lang="de-DE" sz="2400" b="1" dirty="0" smtClean="0"/>
              <a:t>W</a:t>
            </a:r>
            <a:r>
              <a:rPr lang="de-DE" sz="2400" dirty="0" smtClean="0"/>
              <a:t>ie wird die Natur gezeigt</a:t>
            </a:r>
            <a:r>
              <a:rPr lang="en-US" sz="2400" dirty="0" smtClean="0"/>
              <a:t>? </a:t>
            </a:r>
            <a:r>
              <a:rPr lang="de-DE" sz="2400" b="1" dirty="0" smtClean="0"/>
              <a:t>V</a:t>
            </a:r>
            <a:r>
              <a:rPr lang="de-DE" sz="2400" dirty="0" smtClean="0"/>
              <a:t>on welchen Weihnachtsliedern kann hier die Rede sein</a:t>
            </a:r>
            <a:r>
              <a:rPr lang="en-US" sz="2400" dirty="0" smtClean="0"/>
              <a:t>? </a:t>
            </a:r>
            <a:r>
              <a:rPr lang="de-DE" sz="2400" b="1" dirty="0" smtClean="0"/>
              <a:t>W</a:t>
            </a:r>
            <a:r>
              <a:rPr lang="de-DE" sz="2400" dirty="0" smtClean="0"/>
              <a:t>elche  Weihnachtsmerkmale werden im Gedicht genannt</a:t>
            </a:r>
            <a:r>
              <a:rPr lang="en-US" sz="2400" dirty="0" smtClean="0"/>
              <a:t>? </a:t>
            </a:r>
            <a:r>
              <a:rPr lang="de-DE" sz="2400" b="1" dirty="0" smtClean="0"/>
              <a:t>A</a:t>
            </a:r>
            <a:r>
              <a:rPr lang="de-DE" sz="2400" dirty="0" smtClean="0"/>
              <a:t>uf welche Weihnachtsgeschenke warten die  Kinder</a:t>
            </a:r>
            <a:r>
              <a:rPr lang="en-US" sz="2400" dirty="0" smtClean="0"/>
              <a:t>?</a:t>
            </a:r>
            <a:endParaRPr lang="ru-RU" sz="2400" dirty="0"/>
          </a:p>
        </p:txBody>
      </p:sp>
      <p:sp>
        <p:nvSpPr>
          <p:cNvPr id="9" name="Заголовок 5"/>
          <p:cNvSpPr txBox="1">
            <a:spLocks/>
          </p:cNvSpPr>
          <p:nvPr/>
        </p:nvSpPr>
        <p:spPr>
          <a:xfrm>
            <a:off x="1979711" y="4097635"/>
            <a:ext cx="5976665" cy="44691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endParaRPr lang="ru-RU" sz="1800" dirty="0"/>
          </a:p>
        </p:txBody>
      </p:sp>
      <p:sp>
        <p:nvSpPr>
          <p:cNvPr id="10" name="Заголовок 5"/>
          <p:cNvSpPr txBox="1">
            <a:spLocks/>
          </p:cNvSpPr>
          <p:nvPr/>
        </p:nvSpPr>
        <p:spPr>
          <a:xfrm>
            <a:off x="2063107" y="3624461"/>
            <a:ext cx="5832648" cy="116699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endParaRPr lang="ru-RU" sz="1800" dirty="0"/>
          </a:p>
        </p:txBody>
      </p:sp>
      <p:sp>
        <p:nvSpPr>
          <p:cNvPr id="11" name="Заголовок 5"/>
          <p:cNvSpPr txBox="1">
            <a:spLocks/>
          </p:cNvSpPr>
          <p:nvPr/>
        </p:nvSpPr>
        <p:spPr>
          <a:xfrm>
            <a:off x="1991097" y="4005064"/>
            <a:ext cx="5976665" cy="44691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r>
              <a:rPr lang="de-DE" sz="1800" dirty="0" smtClean="0"/>
              <a:t>.</a:t>
            </a:r>
            <a:endParaRPr lang="ru-RU" sz="1800" dirty="0"/>
          </a:p>
        </p:txBody>
      </p:sp>
      <p:sp>
        <p:nvSpPr>
          <p:cNvPr id="12" name="Заголовок 5"/>
          <p:cNvSpPr txBox="1">
            <a:spLocks/>
          </p:cNvSpPr>
          <p:nvPr/>
        </p:nvSpPr>
        <p:spPr>
          <a:xfrm>
            <a:off x="2063107" y="6021288"/>
            <a:ext cx="5832648" cy="116699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endParaRPr lang="ru-RU" sz="1800" dirty="0"/>
          </a:p>
        </p:txBody>
      </p:sp>
      <p:sp>
        <p:nvSpPr>
          <p:cNvPr id="14" name="Заголовок 5"/>
          <p:cNvSpPr txBox="1">
            <a:spLocks/>
          </p:cNvSpPr>
          <p:nvPr/>
        </p:nvSpPr>
        <p:spPr>
          <a:xfrm>
            <a:off x="1867745" y="2423170"/>
            <a:ext cx="5832648" cy="116699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ru-RU" sz="1800" dirty="0"/>
          </a:p>
        </p:txBody>
      </p:sp>
      <p:sp>
        <p:nvSpPr>
          <p:cNvPr id="15" name="Заголовок 5"/>
          <p:cNvSpPr txBox="1">
            <a:spLocks/>
          </p:cNvSpPr>
          <p:nvPr/>
        </p:nvSpPr>
        <p:spPr>
          <a:xfrm>
            <a:off x="1907704" y="2352286"/>
            <a:ext cx="5832648" cy="1166994"/>
          </a:xfrm>
          <a:prstGeom prst="rect">
            <a:avLst/>
          </a:prstGeom>
          <a:effectLst/>
        </p:spPr>
        <p:txBody>
          <a:bodyPr vert="horz" lIns="91440" tIns="45720" rIns="91440" bIns="45720" rtlCol="0" anchor="b"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cap="none" baseline="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buNone/>
            </a:pPr>
            <a:endParaRPr lang="ru-RU" sz="1800" dirty="0"/>
          </a:p>
        </p:txBody>
      </p:sp>
      <p:pic>
        <p:nvPicPr>
          <p:cNvPr id="1026" name="Picture 2"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81845" y="2742993"/>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413521" y="62068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253387" y="18864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508518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253387" y="1708795"/>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88042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171400"/>
            <a:ext cx="5832648" cy="1991298"/>
          </a:xfrm>
        </p:spPr>
        <p:txBody>
          <a:bodyPr/>
          <a:lstStyle/>
          <a:p>
            <a:pPr marL="0" indent="0">
              <a:buNone/>
            </a:pPr>
            <a:r>
              <a:rPr lang="de-DE" sz="2800" dirty="0" smtClean="0">
                <a:solidFill>
                  <a:schemeClr val="accent6">
                    <a:lumMod val="50000"/>
                  </a:schemeClr>
                </a:solidFill>
              </a:rPr>
              <a:t>Wie entstand das Gedicht</a:t>
            </a:r>
            <a:r>
              <a:rPr lang="en-US" sz="2800" dirty="0" smtClean="0">
                <a:solidFill>
                  <a:schemeClr val="accent6">
                    <a:lumMod val="50000"/>
                  </a:schemeClr>
                </a:solidFill>
              </a:rPr>
              <a:t>?</a:t>
            </a:r>
            <a:endParaRPr lang="ru-RU" sz="2800" dirty="0">
              <a:solidFill>
                <a:schemeClr val="accent6">
                  <a:lumMod val="50000"/>
                </a:schemeClr>
              </a:solidFill>
            </a:endParaRPr>
          </a:p>
        </p:txBody>
      </p:sp>
      <p:sp>
        <p:nvSpPr>
          <p:cNvPr id="3" name="Текст 2"/>
          <p:cNvSpPr>
            <a:spLocks noGrp="1"/>
          </p:cNvSpPr>
          <p:nvPr>
            <p:ph type="body" idx="1"/>
          </p:nvPr>
        </p:nvSpPr>
        <p:spPr>
          <a:xfrm>
            <a:off x="2051720" y="2348880"/>
            <a:ext cx="5933938" cy="3094091"/>
          </a:xfrm>
        </p:spPr>
        <p:txBody>
          <a:bodyPr>
            <a:normAutofit fontScale="92500" lnSpcReduction="20000"/>
          </a:bodyPr>
          <a:lstStyle/>
          <a:p>
            <a:pPr algn="l"/>
            <a:r>
              <a:rPr lang="de-DE" sz="1800" dirty="0" smtClean="0"/>
              <a:t>In einer alten deutschen Zeitschrift wurde von mir ein interessanter Artikel über den </a:t>
            </a:r>
            <a:r>
              <a:rPr lang="de-DE" sz="1800" dirty="0" err="1" smtClean="0">
                <a:solidFill>
                  <a:srgbClr val="FF0000"/>
                </a:solidFill>
              </a:rPr>
              <a:t>Cristkindlesmark</a:t>
            </a:r>
            <a:r>
              <a:rPr lang="de-DE" sz="1800" dirty="0" err="1" smtClean="0">
                <a:solidFill>
                  <a:schemeClr val="accent6">
                    <a:lumMod val="75000"/>
                  </a:schemeClr>
                </a:solidFill>
              </a:rPr>
              <a:t>t</a:t>
            </a:r>
            <a:r>
              <a:rPr lang="de-DE" sz="1800" dirty="0" smtClean="0">
                <a:solidFill>
                  <a:schemeClr val="accent6">
                    <a:lumMod val="75000"/>
                  </a:schemeClr>
                </a:solidFill>
              </a:rPr>
              <a:t> </a:t>
            </a:r>
            <a:r>
              <a:rPr lang="de-DE" sz="1800" dirty="0" smtClean="0"/>
              <a:t>in Nürnberg </a:t>
            </a:r>
            <a:r>
              <a:rPr lang="de-DE" sz="1800" dirty="0" err="1" smtClean="0"/>
              <a:t>gelesen.Der</a:t>
            </a:r>
            <a:r>
              <a:rPr lang="de-DE" sz="1800" dirty="0" smtClean="0"/>
              <a:t> Weihnachtsbaum hat dort eine Krone aus einem </a:t>
            </a:r>
            <a:r>
              <a:rPr lang="de-DE" sz="1800" dirty="0" err="1" smtClean="0">
                <a:solidFill>
                  <a:srgbClr val="FF0000"/>
                </a:solidFill>
              </a:rPr>
              <a:t>Rauschgoldengel</a:t>
            </a:r>
            <a:r>
              <a:rPr lang="de-DE" sz="1800" dirty="0" err="1" smtClean="0"/>
              <a:t>.Auf</a:t>
            </a:r>
            <a:r>
              <a:rPr lang="de-DE" sz="1800" dirty="0" smtClean="0"/>
              <a:t> diesem Markt werden frische </a:t>
            </a:r>
            <a:r>
              <a:rPr lang="de-DE" sz="1800" dirty="0" err="1" smtClean="0">
                <a:solidFill>
                  <a:srgbClr val="FF0000"/>
                </a:solidFill>
              </a:rPr>
              <a:t>Lebkuchen,Glühwein,Rostbratwürsten</a:t>
            </a:r>
            <a:r>
              <a:rPr lang="de-DE" sz="1800" dirty="0" smtClean="0"/>
              <a:t>  und s</a:t>
            </a:r>
            <a:r>
              <a:rPr lang="de-DE" sz="1800" dirty="0"/>
              <a:t>ü</a:t>
            </a:r>
            <a:r>
              <a:rPr lang="de-DE" sz="1800" dirty="0" smtClean="0"/>
              <a:t>ßes </a:t>
            </a:r>
            <a:r>
              <a:rPr lang="de-DE" sz="1800" dirty="0" smtClean="0">
                <a:solidFill>
                  <a:srgbClr val="FF0000"/>
                </a:solidFill>
              </a:rPr>
              <a:t>Backwerk</a:t>
            </a:r>
            <a:r>
              <a:rPr lang="de-DE" sz="1800" dirty="0" smtClean="0"/>
              <a:t> </a:t>
            </a:r>
            <a:r>
              <a:rPr lang="de-DE" sz="1800" dirty="0" err="1" smtClean="0"/>
              <a:t>verkauft.Die</a:t>
            </a:r>
            <a:r>
              <a:rPr lang="de-DE" sz="1800" dirty="0" smtClean="0"/>
              <a:t> Kinder und ihre Eltern lieben auch </a:t>
            </a:r>
            <a:r>
              <a:rPr lang="de-DE" sz="1800" dirty="0" smtClean="0">
                <a:solidFill>
                  <a:srgbClr val="FF0000"/>
                </a:solidFill>
              </a:rPr>
              <a:t>Zwetschgenmännle</a:t>
            </a:r>
            <a:r>
              <a:rPr lang="de-DE" sz="1800" dirty="0" smtClean="0"/>
              <a:t> und </a:t>
            </a:r>
            <a:r>
              <a:rPr lang="de-DE" sz="1800" dirty="0" smtClean="0">
                <a:solidFill>
                  <a:srgbClr val="FF0000"/>
                </a:solidFill>
              </a:rPr>
              <a:t>Früchtenbrot</a:t>
            </a:r>
            <a:r>
              <a:rPr lang="de-DE" sz="1800" dirty="0" smtClean="0"/>
              <a:t> kaufen.              </a:t>
            </a:r>
            <a:endParaRPr lang="de-DE" sz="1800" dirty="0"/>
          </a:p>
          <a:p>
            <a:pPr algn="dist"/>
            <a:r>
              <a:rPr lang="de-DE" sz="1800" dirty="0" smtClean="0"/>
              <a:t>Die Atmosphäre des Nürnberger </a:t>
            </a:r>
            <a:r>
              <a:rPr lang="de-DE" sz="1800" dirty="0" err="1" smtClean="0"/>
              <a:t>Cristkindlmarktes</a:t>
            </a:r>
            <a:r>
              <a:rPr lang="de-DE" sz="1800" dirty="0" smtClean="0"/>
              <a:t> ist </a:t>
            </a:r>
          </a:p>
          <a:p>
            <a:pPr algn="just"/>
            <a:r>
              <a:rPr lang="de-DE" sz="1800" dirty="0"/>
              <a:t>i</a:t>
            </a:r>
            <a:r>
              <a:rPr lang="de-DE" sz="1800" dirty="0" smtClean="0"/>
              <a:t>mmer geheimnisvoll wie in einem </a:t>
            </a:r>
            <a:r>
              <a:rPr lang="de-DE" sz="1800" dirty="0" err="1" smtClean="0"/>
              <a:t>Märchen.Das</a:t>
            </a:r>
            <a:r>
              <a:rPr lang="de-DE" sz="1800" dirty="0" smtClean="0"/>
              <a:t> Gelesene hat mich tief </a:t>
            </a:r>
            <a:r>
              <a:rPr lang="de-DE" sz="1800" dirty="0" err="1" smtClean="0"/>
              <a:t>beeindruckt.So</a:t>
            </a:r>
            <a:r>
              <a:rPr lang="de-DE" sz="1800" dirty="0" smtClean="0"/>
              <a:t> entstand das Gedicht.</a:t>
            </a:r>
            <a:endParaRPr lang="de-DE" dirty="0" smtClean="0"/>
          </a:p>
          <a:p>
            <a:pPr algn="l"/>
            <a:endParaRPr lang="de-DE" sz="1800" dirty="0" smtClean="0"/>
          </a:p>
          <a:p>
            <a:pPr algn="just"/>
            <a:r>
              <a:rPr lang="de-DE" sz="1800" dirty="0" smtClean="0"/>
              <a:t> </a:t>
            </a:r>
            <a:endParaRPr lang="ru-RU" sz="1800" dirty="0"/>
          </a:p>
        </p:txBody>
      </p:sp>
      <p:pic>
        <p:nvPicPr>
          <p:cNvPr id="2050" name="Picture 2"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122315" y="5157192"/>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20" y="3629025"/>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012132" y="943819"/>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3" name="Picture 5"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1520" y="162880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706935" y="472514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5" name="Picture 7"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004048" y="4748361"/>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6" name="Picture 8"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380312" y="4490442"/>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11212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6859286" cy="590929"/>
          </a:xfrm>
        </p:spPr>
        <p:txBody>
          <a:bodyPr/>
          <a:lstStyle/>
          <a:p>
            <a:r>
              <a:rPr lang="de-DE" sz="2400" dirty="0" smtClean="0"/>
              <a:t>Merkt euch!</a:t>
            </a:r>
            <a:endParaRPr lang="ru-RU" sz="2400" dirty="0"/>
          </a:p>
        </p:txBody>
      </p:sp>
      <p:sp>
        <p:nvSpPr>
          <p:cNvPr id="3" name="Текст 2"/>
          <p:cNvSpPr>
            <a:spLocks noGrp="1"/>
          </p:cNvSpPr>
          <p:nvPr>
            <p:ph type="body" idx="1"/>
          </p:nvPr>
        </p:nvSpPr>
        <p:spPr>
          <a:xfrm>
            <a:off x="2051720" y="1178828"/>
            <a:ext cx="5213858" cy="4318227"/>
          </a:xfrm>
        </p:spPr>
        <p:txBody>
          <a:bodyPr>
            <a:normAutofit fontScale="85000" lnSpcReduction="10000"/>
          </a:bodyPr>
          <a:lstStyle/>
          <a:p>
            <a:pPr algn="just">
              <a:lnSpc>
                <a:spcPct val="160000"/>
              </a:lnSpc>
            </a:pPr>
            <a:r>
              <a:rPr lang="de-DE" dirty="0" smtClean="0">
                <a:solidFill>
                  <a:srgbClr val="009E47"/>
                </a:solidFill>
              </a:rPr>
              <a:t>Der Rauschgoldengel </a:t>
            </a:r>
            <a:r>
              <a:rPr lang="en-US" dirty="0" smtClean="0">
                <a:solidFill>
                  <a:srgbClr val="009E47"/>
                </a:solidFill>
              </a:rPr>
              <a:t>-</a:t>
            </a:r>
            <a:r>
              <a:rPr lang="de-DE" sz="1600" dirty="0" smtClean="0">
                <a:solidFill>
                  <a:schemeClr val="tx1">
                    <a:lumMod val="85000"/>
                    <a:lumOff val="15000"/>
                  </a:schemeClr>
                </a:solidFill>
              </a:rPr>
              <a:t>das kleine Engel aus dünnem Messingblech, das  als eine Krone des Weihnachtsbaums dient.</a:t>
            </a:r>
          </a:p>
          <a:p>
            <a:pPr algn="just">
              <a:lnSpc>
                <a:spcPct val="170000"/>
              </a:lnSpc>
            </a:pPr>
            <a:r>
              <a:rPr lang="de-DE" dirty="0" smtClean="0">
                <a:solidFill>
                  <a:srgbClr val="009E47"/>
                </a:solidFill>
              </a:rPr>
              <a:t>Das Zwetschgenmännle </a:t>
            </a:r>
            <a:r>
              <a:rPr lang="en-US" sz="1600" dirty="0" smtClean="0">
                <a:solidFill>
                  <a:schemeClr val="tx1">
                    <a:lumMod val="95000"/>
                    <a:lumOff val="5000"/>
                  </a:schemeClr>
                </a:solidFill>
              </a:rPr>
              <a:t>-</a:t>
            </a:r>
            <a:r>
              <a:rPr lang="de-DE" sz="1600" dirty="0" smtClean="0">
                <a:solidFill>
                  <a:schemeClr val="tx1">
                    <a:lumMod val="95000"/>
                    <a:lumOff val="5000"/>
                  </a:schemeClr>
                </a:solidFill>
              </a:rPr>
              <a:t>getrocknete Pflaumen zu einer kleinen Menschenfigur auf Stöckchen zusammengesteckt.</a:t>
            </a:r>
          </a:p>
          <a:p>
            <a:pPr algn="just">
              <a:lnSpc>
                <a:spcPct val="160000"/>
              </a:lnSpc>
            </a:pPr>
            <a:r>
              <a:rPr lang="de-DE" dirty="0" smtClean="0">
                <a:solidFill>
                  <a:srgbClr val="009E47"/>
                </a:solidFill>
              </a:rPr>
              <a:t>Das Backwerk-</a:t>
            </a:r>
            <a:r>
              <a:rPr lang="de-DE" sz="1600" dirty="0" smtClean="0">
                <a:solidFill>
                  <a:srgbClr val="009E47"/>
                </a:solidFill>
              </a:rPr>
              <a:t> </a:t>
            </a:r>
            <a:r>
              <a:rPr lang="de-DE" sz="1600" dirty="0" smtClean="0">
                <a:solidFill>
                  <a:schemeClr val="tx1">
                    <a:lumMod val="95000"/>
                    <a:lumOff val="5000"/>
                  </a:schemeClr>
                </a:solidFill>
              </a:rPr>
              <a:t>Plätzchen in </a:t>
            </a:r>
            <a:r>
              <a:rPr lang="de-DE" sz="1600" dirty="0">
                <a:solidFill>
                  <a:schemeClr val="tx1">
                    <a:lumMod val="95000"/>
                    <a:lumOff val="5000"/>
                  </a:schemeClr>
                </a:solidFill>
              </a:rPr>
              <a:t>v</a:t>
            </a:r>
            <a:r>
              <a:rPr lang="de-DE" sz="1600" dirty="0" smtClean="0">
                <a:solidFill>
                  <a:schemeClr val="tx1">
                    <a:lumMod val="95000"/>
                    <a:lumOff val="5000"/>
                  </a:schemeClr>
                </a:solidFill>
              </a:rPr>
              <a:t>erschiedener Form aus süßem Teig.</a:t>
            </a:r>
          </a:p>
          <a:p>
            <a:pPr algn="just"/>
            <a:r>
              <a:rPr lang="de-DE" dirty="0" smtClean="0">
                <a:solidFill>
                  <a:srgbClr val="009E47"/>
                </a:solidFill>
              </a:rPr>
              <a:t>Das Früchtenbrot</a:t>
            </a:r>
            <a:r>
              <a:rPr lang="en-US" dirty="0" smtClean="0">
                <a:solidFill>
                  <a:srgbClr val="009E47"/>
                </a:solidFill>
              </a:rPr>
              <a:t>-</a:t>
            </a:r>
            <a:r>
              <a:rPr lang="de-DE" sz="1600" dirty="0" smtClean="0">
                <a:solidFill>
                  <a:schemeClr val="tx1">
                    <a:lumMod val="95000"/>
                    <a:lumOff val="5000"/>
                  </a:schemeClr>
                </a:solidFill>
              </a:rPr>
              <a:t>mit verschiedenen Früchten gebackenes Brot.</a:t>
            </a:r>
          </a:p>
          <a:p>
            <a:pPr algn="just"/>
            <a:r>
              <a:rPr lang="de-DE" dirty="0" smtClean="0">
                <a:solidFill>
                  <a:srgbClr val="009E47"/>
                </a:solidFill>
              </a:rPr>
              <a:t>Der Lebkuchen</a:t>
            </a:r>
            <a:r>
              <a:rPr lang="en-US" dirty="0" smtClean="0">
                <a:solidFill>
                  <a:schemeClr val="tx1">
                    <a:lumMod val="95000"/>
                    <a:lumOff val="5000"/>
                  </a:schemeClr>
                </a:solidFill>
              </a:rPr>
              <a:t>-</a:t>
            </a:r>
            <a:r>
              <a:rPr lang="de-DE" sz="1600" dirty="0" smtClean="0">
                <a:solidFill>
                  <a:schemeClr val="tx1">
                    <a:lumMod val="95000"/>
                    <a:lumOff val="5000"/>
                  </a:schemeClr>
                </a:solidFill>
              </a:rPr>
              <a:t>würziges</a:t>
            </a:r>
            <a:r>
              <a:rPr lang="de-DE" dirty="0" smtClean="0">
                <a:solidFill>
                  <a:schemeClr val="tx1">
                    <a:lumMod val="95000"/>
                    <a:lumOff val="5000"/>
                  </a:schemeClr>
                </a:solidFill>
              </a:rPr>
              <a:t> </a:t>
            </a:r>
            <a:r>
              <a:rPr lang="de-DE" sz="1600" dirty="0" smtClean="0">
                <a:solidFill>
                  <a:schemeClr val="tx1">
                    <a:lumMod val="95000"/>
                    <a:lumOff val="5000"/>
                  </a:schemeClr>
                </a:solidFill>
              </a:rPr>
              <a:t>Gebäck aus Gewürzen,</a:t>
            </a:r>
          </a:p>
          <a:p>
            <a:pPr algn="just"/>
            <a:r>
              <a:rPr lang="de-DE" sz="1600" dirty="0" smtClean="0">
                <a:solidFill>
                  <a:schemeClr val="tx1">
                    <a:lumMod val="95000"/>
                    <a:lumOff val="5000"/>
                  </a:schemeClr>
                </a:solidFill>
              </a:rPr>
              <a:t>Sirup , Honig.</a:t>
            </a:r>
          </a:p>
          <a:p>
            <a:pPr algn="just"/>
            <a:r>
              <a:rPr lang="de-DE" sz="2200" dirty="0" smtClean="0">
                <a:solidFill>
                  <a:srgbClr val="009E47"/>
                </a:solidFill>
              </a:rPr>
              <a:t>Der Glühwein</a:t>
            </a:r>
            <a:r>
              <a:rPr lang="en-US" sz="1600" dirty="0" smtClean="0">
                <a:solidFill>
                  <a:schemeClr val="tx1">
                    <a:lumMod val="95000"/>
                    <a:lumOff val="5000"/>
                  </a:schemeClr>
                </a:solidFill>
              </a:rPr>
              <a:t>-</a:t>
            </a:r>
            <a:r>
              <a:rPr lang="de-DE" sz="1600" dirty="0" smtClean="0">
                <a:solidFill>
                  <a:schemeClr val="tx1">
                    <a:lumMod val="95000"/>
                    <a:lumOff val="5000"/>
                  </a:schemeClr>
                </a:solidFill>
              </a:rPr>
              <a:t>heißes Getränk.</a:t>
            </a:r>
          </a:p>
          <a:p>
            <a:pPr algn="l"/>
            <a:r>
              <a:rPr lang="de-DE" dirty="0" smtClean="0">
                <a:solidFill>
                  <a:srgbClr val="009E47"/>
                </a:solidFill>
              </a:rPr>
              <a:t>Die Rostbratwursten</a:t>
            </a:r>
            <a:r>
              <a:rPr lang="de-DE" sz="1600" dirty="0" smtClean="0">
                <a:solidFill>
                  <a:schemeClr val="tx1">
                    <a:lumMod val="95000"/>
                    <a:lumOff val="5000"/>
                  </a:schemeClr>
                </a:solidFill>
              </a:rPr>
              <a:t>-gegrillte Wurst.</a:t>
            </a:r>
            <a:endParaRPr lang="en-US" sz="1600" dirty="0">
              <a:solidFill>
                <a:schemeClr val="tx1">
                  <a:lumMod val="95000"/>
                  <a:lumOff val="5000"/>
                </a:schemeClr>
              </a:solidFill>
            </a:endParaRPr>
          </a:p>
          <a:p>
            <a:pPr algn="just"/>
            <a:endParaRPr lang="de-DE" sz="1600" dirty="0" smtClean="0">
              <a:solidFill>
                <a:schemeClr val="tx1">
                  <a:lumMod val="95000"/>
                  <a:lumOff val="5000"/>
                </a:schemeClr>
              </a:solidFill>
            </a:endParaRPr>
          </a:p>
          <a:p>
            <a:pPr algn="just"/>
            <a:endParaRPr lang="ru-RU" dirty="0">
              <a:solidFill>
                <a:schemeClr val="tx1">
                  <a:lumMod val="95000"/>
                  <a:lumOff val="5000"/>
                </a:schemeClr>
              </a:solidFill>
            </a:endParaRPr>
          </a:p>
        </p:txBody>
      </p:sp>
      <p:pic>
        <p:nvPicPr>
          <p:cNvPr id="3074" name="Picture 2"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95536" y="5076825"/>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5" name="Picture 3"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372200" y="465313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95536" y="33265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7" name="Picture 5"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95536" y="2636912"/>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8" name="Picture 6"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524328" y="2623567"/>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67112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04664"/>
            <a:ext cx="5832648" cy="806954"/>
          </a:xfrm>
        </p:spPr>
        <p:txBody>
          <a:bodyPr/>
          <a:lstStyle/>
          <a:p>
            <a:r>
              <a:rPr lang="de-DE" sz="2000" dirty="0" smtClean="0">
                <a:solidFill>
                  <a:schemeClr val="accent4">
                    <a:lumMod val="75000"/>
                  </a:schemeClr>
                </a:solidFill>
              </a:rPr>
              <a:t>Warum entstand der Lebkuchen gerade in Nürnberg</a:t>
            </a:r>
            <a:r>
              <a:rPr lang="en-US" sz="2000" dirty="0" smtClean="0">
                <a:solidFill>
                  <a:schemeClr val="accent4">
                    <a:lumMod val="75000"/>
                  </a:schemeClr>
                </a:solidFill>
              </a:rPr>
              <a:t>?</a:t>
            </a:r>
            <a:endParaRPr lang="ru-RU" sz="2000" dirty="0">
              <a:solidFill>
                <a:schemeClr val="accent4">
                  <a:lumMod val="75000"/>
                </a:schemeClr>
              </a:solidFill>
            </a:endParaRPr>
          </a:p>
        </p:txBody>
      </p:sp>
      <p:sp>
        <p:nvSpPr>
          <p:cNvPr id="3" name="Текст 2"/>
          <p:cNvSpPr>
            <a:spLocks noGrp="1"/>
          </p:cNvSpPr>
          <p:nvPr>
            <p:ph type="body" idx="1"/>
          </p:nvPr>
        </p:nvSpPr>
        <p:spPr>
          <a:xfrm>
            <a:off x="1907704" y="1484784"/>
            <a:ext cx="5544616" cy="4392487"/>
          </a:xfrm>
        </p:spPr>
        <p:txBody>
          <a:bodyPr>
            <a:normAutofit/>
          </a:bodyPr>
          <a:lstStyle/>
          <a:p>
            <a:pPr algn="l"/>
            <a:r>
              <a:rPr lang="de-DE" sz="1600" dirty="0" smtClean="0">
                <a:solidFill>
                  <a:schemeClr val="tx1">
                    <a:lumMod val="95000"/>
                    <a:lumOff val="5000"/>
                  </a:schemeClr>
                </a:solidFill>
              </a:rPr>
              <a:t>Es waren die tüchtigen </a:t>
            </a:r>
            <a:r>
              <a:rPr lang="en-US" sz="1600" dirty="0" smtClean="0">
                <a:solidFill>
                  <a:schemeClr val="tx1">
                    <a:lumMod val="95000"/>
                    <a:lumOff val="5000"/>
                  </a:schemeClr>
                </a:solidFill>
              </a:rPr>
              <a:t>“</a:t>
            </a:r>
            <a:r>
              <a:rPr lang="de-DE" sz="1600" dirty="0" smtClean="0">
                <a:solidFill>
                  <a:schemeClr val="tx1">
                    <a:lumMod val="95000"/>
                    <a:lumOff val="5000"/>
                  </a:schemeClr>
                </a:solidFill>
              </a:rPr>
              <a:t>Zeidler</a:t>
            </a:r>
            <a:r>
              <a:rPr lang="en-US" sz="1600" dirty="0" smtClean="0">
                <a:solidFill>
                  <a:schemeClr val="tx1">
                    <a:lumMod val="95000"/>
                    <a:lumOff val="5000"/>
                  </a:schemeClr>
                </a:solidFill>
              </a:rPr>
              <a:t>”</a:t>
            </a:r>
            <a:r>
              <a:rPr lang="de-DE" sz="1600" dirty="0" smtClean="0">
                <a:solidFill>
                  <a:schemeClr val="tx1">
                    <a:lumMod val="95000"/>
                    <a:lumOff val="5000"/>
                  </a:schemeClr>
                </a:solidFill>
              </a:rPr>
              <a:t>,denen Nürnberg diese beliebteste</a:t>
            </a:r>
            <a:r>
              <a:rPr lang="de-DE" sz="1600" dirty="0">
                <a:solidFill>
                  <a:schemeClr val="tx1">
                    <a:lumMod val="95000"/>
                    <a:lumOff val="5000"/>
                  </a:schemeClr>
                </a:solidFill>
              </a:rPr>
              <a:t> </a:t>
            </a:r>
            <a:r>
              <a:rPr lang="de-DE" sz="1600" dirty="0" smtClean="0">
                <a:solidFill>
                  <a:schemeClr val="tx1">
                    <a:lumMod val="95000"/>
                    <a:lumOff val="5000"/>
                  </a:schemeClr>
                </a:solidFill>
              </a:rPr>
              <a:t>Weihnachtsspezialität verdankt. Alle wissen</a:t>
            </a:r>
            <a:r>
              <a:rPr lang="en-US" sz="1600" dirty="0" smtClean="0">
                <a:solidFill>
                  <a:schemeClr val="tx1">
                    <a:lumMod val="95000"/>
                    <a:lumOff val="5000"/>
                  </a:schemeClr>
                </a:solidFill>
              </a:rPr>
              <a:t>,</a:t>
            </a:r>
          </a:p>
          <a:p>
            <a:pPr algn="l"/>
            <a:r>
              <a:rPr lang="de-DE" sz="1600" dirty="0">
                <a:solidFill>
                  <a:schemeClr val="tx1">
                    <a:lumMod val="95000"/>
                    <a:lumOff val="5000"/>
                  </a:schemeClr>
                </a:solidFill>
              </a:rPr>
              <a:t>d</a:t>
            </a:r>
            <a:r>
              <a:rPr lang="de-DE" sz="1600" dirty="0" smtClean="0">
                <a:solidFill>
                  <a:schemeClr val="tx1">
                    <a:lumMod val="95000"/>
                    <a:lumOff val="5000"/>
                  </a:schemeClr>
                </a:solidFill>
              </a:rPr>
              <a:t>ass der Lebkuchen Honig enthält.</a:t>
            </a:r>
            <a:endParaRPr lang="de-DE" sz="1600" dirty="0">
              <a:solidFill>
                <a:schemeClr val="tx1">
                  <a:lumMod val="95000"/>
                  <a:lumOff val="5000"/>
                </a:schemeClr>
              </a:solidFill>
            </a:endParaRPr>
          </a:p>
          <a:p>
            <a:pPr algn="l"/>
            <a:endParaRPr lang="de-DE" sz="1600" dirty="0" smtClean="0">
              <a:solidFill>
                <a:schemeClr val="tx1">
                  <a:lumMod val="95000"/>
                  <a:lumOff val="5000"/>
                </a:schemeClr>
              </a:solidFill>
            </a:endParaRPr>
          </a:p>
          <a:p>
            <a:pPr algn="l"/>
            <a:r>
              <a:rPr lang="de-DE" sz="1600" dirty="0" smtClean="0">
                <a:solidFill>
                  <a:schemeClr val="tx1">
                    <a:lumMod val="95000"/>
                    <a:lumOff val="5000"/>
                  </a:schemeClr>
                </a:solidFill>
              </a:rPr>
              <a:t> Das althochdeutsche</a:t>
            </a:r>
            <a:r>
              <a:rPr lang="en-US" sz="1600" dirty="0" smtClean="0">
                <a:solidFill>
                  <a:schemeClr val="tx1">
                    <a:lumMod val="95000"/>
                    <a:lumOff val="5000"/>
                  </a:schemeClr>
                </a:solidFill>
              </a:rPr>
              <a:t>”</a:t>
            </a:r>
            <a:r>
              <a:rPr lang="de-DE" sz="1600" dirty="0" smtClean="0">
                <a:solidFill>
                  <a:schemeClr val="tx1">
                    <a:lumMod val="95000"/>
                    <a:lumOff val="5000"/>
                  </a:schemeClr>
                </a:solidFill>
              </a:rPr>
              <a:t>Zeid bedeutet aber</a:t>
            </a:r>
            <a:r>
              <a:rPr lang="en-US" sz="1600" dirty="0" smtClean="0">
                <a:solidFill>
                  <a:schemeClr val="tx1">
                    <a:lumMod val="95000"/>
                    <a:lumOff val="5000"/>
                  </a:schemeClr>
                </a:solidFill>
              </a:rPr>
              <a:t>”</a:t>
            </a:r>
            <a:r>
              <a:rPr lang="de-DE" sz="1600" dirty="0" smtClean="0">
                <a:solidFill>
                  <a:schemeClr val="tx1">
                    <a:lumMod val="95000"/>
                    <a:lumOff val="5000"/>
                  </a:schemeClr>
                </a:solidFill>
              </a:rPr>
              <a:t>Honig</a:t>
            </a:r>
            <a:r>
              <a:rPr lang="en-US" sz="1600" dirty="0" smtClean="0">
                <a:solidFill>
                  <a:schemeClr val="tx1">
                    <a:lumMod val="95000"/>
                    <a:lumOff val="5000"/>
                  </a:schemeClr>
                </a:solidFill>
              </a:rPr>
              <a:t>”</a:t>
            </a:r>
            <a:endParaRPr lang="de-DE" sz="1600" dirty="0">
              <a:solidFill>
                <a:schemeClr val="tx1">
                  <a:lumMod val="95000"/>
                  <a:lumOff val="5000"/>
                </a:schemeClr>
              </a:solidFill>
            </a:endParaRPr>
          </a:p>
          <a:p>
            <a:pPr algn="l"/>
            <a:r>
              <a:rPr lang="de-DE" sz="1600" dirty="0" smtClean="0">
                <a:solidFill>
                  <a:schemeClr val="tx1">
                    <a:lumMod val="95000"/>
                    <a:lumOff val="5000"/>
                  </a:schemeClr>
                </a:solidFill>
              </a:rPr>
              <a:t> Das war damals das einzige Süßmittel.</a:t>
            </a:r>
            <a:endParaRPr lang="en-US" sz="1600" dirty="0" smtClean="0">
              <a:solidFill>
                <a:schemeClr val="tx1">
                  <a:lumMod val="95000"/>
                  <a:lumOff val="5000"/>
                </a:schemeClr>
              </a:solidFill>
            </a:endParaRPr>
          </a:p>
          <a:p>
            <a:pPr algn="l"/>
            <a:endParaRPr lang="en-US" sz="1600" dirty="0" smtClean="0">
              <a:solidFill>
                <a:schemeClr val="tx1">
                  <a:lumMod val="95000"/>
                  <a:lumOff val="5000"/>
                </a:schemeClr>
              </a:solidFill>
            </a:endParaRPr>
          </a:p>
          <a:p>
            <a:pPr algn="l"/>
            <a:r>
              <a:rPr lang="de-DE" sz="1600" dirty="0" smtClean="0">
                <a:solidFill>
                  <a:schemeClr val="tx1">
                    <a:lumMod val="95000"/>
                    <a:lumOff val="5000"/>
                  </a:schemeClr>
                </a:solidFill>
              </a:rPr>
              <a:t>Die Zeidler holten den Honig aus den Wäldern um die </a:t>
            </a:r>
          </a:p>
          <a:p>
            <a:pPr algn="l"/>
            <a:r>
              <a:rPr lang="de-DE" sz="1600" dirty="0" smtClean="0">
                <a:solidFill>
                  <a:schemeClr val="tx1">
                    <a:lumMod val="95000"/>
                    <a:lumOff val="5000"/>
                  </a:schemeClr>
                </a:solidFill>
              </a:rPr>
              <a:t> Stadt Nürnberg. Die Zeidler sind verschwunden. Aber die Nürnberger Lebkuchenherstellung bleibt bis heute und ist ein Nürnberger Geheimnis. Die modernen Fabriken benutzen Rezepte, die von vielen Meistern bis in unsere Zeit überliefert wurden.</a:t>
            </a:r>
          </a:p>
          <a:p>
            <a:pPr algn="l"/>
            <a:r>
              <a:rPr lang="de-DE" sz="1600" dirty="0" smtClean="0">
                <a:solidFill>
                  <a:schemeClr val="tx1">
                    <a:lumMod val="95000"/>
                    <a:lumOff val="5000"/>
                  </a:schemeClr>
                </a:solidFill>
              </a:rPr>
              <a:t> </a:t>
            </a:r>
          </a:p>
          <a:p>
            <a:pPr algn="just"/>
            <a:endParaRPr lang="de-DE" sz="1600" dirty="0" smtClean="0">
              <a:solidFill>
                <a:schemeClr val="tx1">
                  <a:lumMod val="95000"/>
                  <a:lumOff val="5000"/>
                </a:schemeClr>
              </a:solidFill>
            </a:endParaRPr>
          </a:p>
          <a:p>
            <a:pPr algn="just"/>
            <a:endParaRPr lang="en-US" sz="1600" dirty="0" smtClean="0">
              <a:solidFill>
                <a:schemeClr val="tx1">
                  <a:lumMod val="95000"/>
                  <a:lumOff val="5000"/>
                </a:schemeClr>
              </a:solidFill>
            </a:endParaRPr>
          </a:p>
          <a:p>
            <a:pPr algn="just"/>
            <a:endParaRPr lang="ru-RU" dirty="0"/>
          </a:p>
        </p:txBody>
      </p:sp>
      <p:pic>
        <p:nvPicPr>
          <p:cNvPr id="4098" name="Picture 2"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606974" y="530120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099" name="Picture 3"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467544" y="486916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220072" y="530120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1" name="Picture 5"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95536" y="258395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2" name="Picture 6"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40466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3" name="Picture 7"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533803" y="486916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4" name="Picture 8"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524328" y="272186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5" name="Picture 9" descr="C:\Users\кабинет\Pictures\iCAL1GNST.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552853" y="1155204"/>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3993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4572000" cy="307777"/>
          </a:xfrm>
          <a:prstGeom prst="rect">
            <a:avLst/>
          </a:prstGeom>
        </p:spPr>
        <p:txBody>
          <a:bodyPr>
            <a:spAutoFit/>
          </a:bodyPr>
          <a:lstStyle/>
          <a:p>
            <a:r>
              <a:rPr lang="de-DE" sz="1400" dirty="0">
                <a:hlinkClick r:id="rId2"/>
              </a:rPr>
              <a:t>http://</a:t>
            </a:r>
            <a:r>
              <a:rPr lang="de-DE" sz="1400" dirty="0" smtClean="0">
                <a:hlinkClick r:id="rId2"/>
              </a:rPr>
              <a:t>i077.radikal.ru/1001/86/e9ebe31ffc26t.jpg</a:t>
            </a:r>
            <a:r>
              <a:rPr lang="de-DE" sz="1400" dirty="0" smtClean="0"/>
              <a:t> </a:t>
            </a:r>
            <a:endParaRPr lang="ru-RU" sz="1400" dirty="0"/>
          </a:p>
        </p:txBody>
      </p:sp>
      <p:sp>
        <p:nvSpPr>
          <p:cNvPr id="3" name="Прямоугольник 2"/>
          <p:cNvSpPr/>
          <p:nvPr/>
        </p:nvSpPr>
        <p:spPr>
          <a:xfrm>
            <a:off x="395536" y="738882"/>
            <a:ext cx="4572000" cy="307777"/>
          </a:xfrm>
          <a:prstGeom prst="rect">
            <a:avLst/>
          </a:prstGeom>
        </p:spPr>
        <p:txBody>
          <a:bodyPr>
            <a:spAutoFit/>
          </a:bodyPr>
          <a:lstStyle/>
          <a:p>
            <a:r>
              <a:rPr lang="de-DE" sz="1400" dirty="0">
                <a:hlinkClick r:id="rId3"/>
              </a:rPr>
              <a:t>http://www.look.com.ua/mini/201111/40908.jpg</a:t>
            </a:r>
            <a:endParaRPr lang="ru-RU" sz="1400" dirty="0"/>
          </a:p>
        </p:txBody>
      </p:sp>
      <p:sp>
        <p:nvSpPr>
          <p:cNvPr id="4" name="Прямоугольник 3"/>
          <p:cNvSpPr/>
          <p:nvPr/>
        </p:nvSpPr>
        <p:spPr>
          <a:xfrm>
            <a:off x="377651" y="1046659"/>
            <a:ext cx="4572000" cy="523220"/>
          </a:xfrm>
          <a:prstGeom prst="rect">
            <a:avLst/>
          </a:prstGeom>
        </p:spPr>
        <p:txBody>
          <a:bodyPr>
            <a:spAutoFit/>
          </a:bodyPr>
          <a:lstStyle/>
          <a:p>
            <a:r>
              <a:rPr lang="de-DE" sz="1400" dirty="0">
                <a:hlinkClick r:id="rId4"/>
              </a:rPr>
              <a:t>http://www.scenicreflections.com/ithumbs/Star%20of%20Bethlehem%203D%20Christmas%20Screensaver.jpg</a:t>
            </a:r>
            <a:endParaRPr lang="ru-RU" sz="1400" dirty="0"/>
          </a:p>
        </p:txBody>
      </p:sp>
      <p:sp>
        <p:nvSpPr>
          <p:cNvPr id="5" name="Прямоугольник 4"/>
          <p:cNvSpPr/>
          <p:nvPr/>
        </p:nvSpPr>
        <p:spPr>
          <a:xfrm>
            <a:off x="452289" y="1569879"/>
            <a:ext cx="4572000" cy="523220"/>
          </a:xfrm>
          <a:prstGeom prst="rect">
            <a:avLst/>
          </a:prstGeom>
        </p:spPr>
        <p:txBody>
          <a:bodyPr>
            <a:spAutoFit/>
          </a:bodyPr>
          <a:lstStyle/>
          <a:p>
            <a:r>
              <a:rPr lang="de-DE" sz="1400" dirty="0">
                <a:hlinkClick r:id="rId5"/>
              </a:rPr>
              <a:t>http://</a:t>
            </a:r>
            <a:r>
              <a:rPr lang="de-DE" sz="1400" dirty="0" smtClean="0">
                <a:hlinkClick r:id="rId5"/>
              </a:rPr>
              <a:t>s04.radikal.ru/i177/1012/d4/70206e367522.png</a:t>
            </a:r>
            <a:r>
              <a:rPr lang="de-DE" sz="1400" dirty="0" smtClean="0"/>
              <a:t> </a:t>
            </a:r>
            <a:endParaRPr lang="ru-RU" sz="1400" dirty="0"/>
          </a:p>
        </p:txBody>
      </p:sp>
      <p:sp>
        <p:nvSpPr>
          <p:cNvPr id="6" name="Прямоугольник 5"/>
          <p:cNvSpPr/>
          <p:nvPr/>
        </p:nvSpPr>
        <p:spPr>
          <a:xfrm>
            <a:off x="473272" y="2204864"/>
            <a:ext cx="4572000" cy="523220"/>
          </a:xfrm>
          <a:prstGeom prst="rect">
            <a:avLst/>
          </a:prstGeom>
        </p:spPr>
        <p:txBody>
          <a:bodyPr>
            <a:spAutoFit/>
          </a:bodyPr>
          <a:lstStyle/>
          <a:p>
            <a:r>
              <a:rPr lang="de-DE" sz="1400" dirty="0">
                <a:hlinkClick r:id="rId6"/>
              </a:rPr>
              <a:t>http://img-fotki.yandex.ru/get/5107/g-pestowa.4/0_671ee_f8da5a47_XXL.jpg</a:t>
            </a:r>
            <a:endParaRPr lang="ru-RU" sz="1400" dirty="0"/>
          </a:p>
        </p:txBody>
      </p:sp>
      <p:sp>
        <p:nvSpPr>
          <p:cNvPr id="8" name="Прямоугольник 7"/>
          <p:cNvSpPr/>
          <p:nvPr/>
        </p:nvSpPr>
        <p:spPr>
          <a:xfrm>
            <a:off x="452289" y="3164433"/>
            <a:ext cx="4572000" cy="738664"/>
          </a:xfrm>
          <a:prstGeom prst="rect">
            <a:avLst/>
          </a:prstGeom>
        </p:spPr>
        <p:txBody>
          <a:bodyPr>
            <a:spAutoFit/>
          </a:bodyPr>
          <a:lstStyle/>
          <a:p>
            <a:r>
              <a:rPr lang="de-DE" sz="1400" dirty="0" smtClean="0">
                <a:hlinkClick r:id="rId7"/>
              </a:rPr>
              <a:t>http://us.123rf.com/400wm/400/400/forca/forca0712/forca071200034/2169847-christmas-gifts-under-the-christmas-tree-with-a-red-ribbon.jpg</a:t>
            </a:r>
            <a:endParaRPr lang="ru-RU" sz="1400" dirty="0"/>
          </a:p>
        </p:txBody>
      </p:sp>
      <p:sp>
        <p:nvSpPr>
          <p:cNvPr id="9" name="Прямоугольник 8"/>
          <p:cNvSpPr/>
          <p:nvPr/>
        </p:nvSpPr>
        <p:spPr>
          <a:xfrm>
            <a:off x="390252" y="4010819"/>
            <a:ext cx="3855989" cy="523220"/>
          </a:xfrm>
          <a:prstGeom prst="rect">
            <a:avLst/>
          </a:prstGeom>
        </p:spPr>
        <p:txBody>
          <a:bodyPr wrap="square">
            <a:spAutoFit/>
          </a:bodyPr>
          <a:lstStyle/>
          <a:p>
            <a:r>
              <a:rPr lang="de-DE" sz="1400" dirty="0">
                <a:hlinkClick r:id="rId8"/>
              </a:rPr>
              <a:t>http://img0.liveinternet.ru/images/attach/c/0/35/876/35876456_normal_3yeff.gif</a:t>
            </a:r>
            <a:endParaRPr lang="ru-RU" sz="1400" dirty="0"/>
          </a:p>
        </p:txBody>
      </p:sp>
      <p:sp>
        <p:nvSpPr>
          <p:cNvPr id="10" name="Прямоугольник 9"/>
          <p:cNvSpPr/>
          <p:nvPr/>
        </p:nvSpPr>
        <p:spPr>
          <a:xfrm>
            <a:off x="387226" y="4623429"/>
            <a:ext cx="3855989" cy="738664"/>
          </a:xfrm>
          <a:prstGeom prst="rect">
            <a:avLst/>
          </a:prstGeom>
        </p:spPr>
        <p:txBody>
          <a:bodyPr wrap="square">
            <a:spAutoFit/>
          </a:bodyPr>
          <a:lstStyle/>
          <a:p>
            <a:r>
              <a:rPr lang="de-DE" sz="1400" dirty="0" smtClean="0">
                <a:hlinkClick r:id="rId9"/>
              </a:rPr>
              <a:t>www.123magazin.ru/bigpics/3b99061d-3298-11e0-986d-00145e1888c3_3b99061f-3298-11e0-986d-00145e1888c3.jpeg</a:t>
            </a:r>
            <a:endParaRPr lang="ru-RU" sz="1400" dirty="0"/>
          </a:p>
        </p:txBody>
      </p:sp>
      <p:sp>
        <p:nvSpPr>
          <p:cNvPr id="12" name="Прямоугольник 11"/>
          <p:cNvSpPr/>
          <p:nvPr/>
        </p:nvSpPr>
        <p:spPr>
          <a:xfrm>
            <a:off x="611560" y="5563274"/>
            <a:ext cx="3855989" cy="738664"/>
          </a:xfrm>
          <a:prstGeom prst="rect">
            <a:avLst/>
          </a:prstGeom>
        </p:spPr>
        <p:txBody>
          <a:bodyPr wrap="square">
            <a:spAutoFit/>
          </a:bodyPr>
          <a:lstStyle/>
          <a:p>
            <a:r>
              <a:rPr lang="de-DE" sz="1400" dirty="0">
                <a:hlinkClick r:id="rId10"/>
              </a:rPr>
              <a:t>http://f2.foto.rambler.ru/preview/r/604x453/4dc42214-3f35-8b0b-da36-1612fb4d9e45/x_b6cc3b78.jpg</a:t>
            </a:r>
            <a:endParaRPr lang="ru-RU" sz="1400" dirty="0"/>
          </a:p>
        </p:txBody>
      </p:sp>
      <p:sp>
        <p:nvSpPr>
          <p:cNvPr id="13" name="Прямоугольник 12"/>
          <p:cNvSpPr/>
          <p:nvPr/>
        </p:nvSpPr>
        <p:spPr>
          <a:xfrm>
            <a:off x="5148064" y="296942"/>
            <a:ext cx="3855989" cy="523220"/>
          </a:xfrm>
          <a:prstGeom prst="rect">
            <a:avLst/>
          </a:prstGeom>
        </p:spPr>
        <p:txBody>
          <a:bodyPr wrap="square">
            <a:spAutoFit/>
          </a:bodyPr>
          <a:lstStyle/>
          <a:p>
            <a:r>
              <a:rPr lang="de-DE" sz="1400" dirty="0">
                <a:hlinkClick r:id="rId11"/>
              </a:rPr>
              <a:t>http://img-2007-02.photosight.ru/14/1925525.jpg</a:t>
            </a:r>
            <a:endParaRPr lang="ru-RU" sz="1400" dirty="0"/>
          </a:p>
        </p:txBody>
      </p:sp>
      <p:sp>
        <p:nvSpPr>
          <p:cNvPr id="15" name="Прямоугольник 14"/>
          <p:cNvSpPr/>
          <p:nvPr/>
        </p:nvSpPr>
        <p:spPr>
          <a:xfrm>
            <a:off x="5148063" y="938937"/>
            <a:ext cx="3855989" cy="738664"/>
          </a:xfrm>
          <a:prstGeom prst="rect">
            <a:avLst/>
          </a:prstGeom>
        </p:spPr>
        <p:txBody>
          <a:bodyPr wrap="square">
            <a:spAutoFit/>
          </a:bodyPr>
          <a:lstStyle/>
          <a:p>
            <a:r>
              <a:rPr lang="de-DE" sz="1400" dirty="0">
                <a:hlinkClick r:id="rId12"/>
              </a:rPr>
              <a:t>http://</a:t>
            </a:r>
            <a:r>
              <a:rPr lang="de-DE" sz="1400" dirty="0" smtClean="0">
                <a:hlinkClick r:id="rId12"/>
              </a:rPr>
              <a:t>img-fotki.yandex.ru/get/3302/reyneken.3/0_2142e_409b988_XL</a:t>
            </a:r>
            <a:endParaRPr lang="ru-RU" sz="1400" dirty="0"/>
          </a:p>
        </p:txBody>
      </p:sp>
      <p:sp>
        <p:nvSpPr>
          <p:cNvPr id="7" name="Прямоугольник 6"/>
          <p:cNvSpPr/>
          <p:nvPr/>
        </p:nvSpPr>
        <p:spPr>
          <a:xfrm>
            <a:off x="5187926" y="1831489"/>
            <a:ext cx="3843139" cy="830997"/>
          </a:xfrm>
          <a:prstGeom prst="rect">
            <a:avLst/>
          </a:prstGeom>
        </p:spPr>
        <p:txBody>
          <a:bodyPr wrap="square">
            <a:spAutoFit/>
          </a:bodyPr>
          <a:lstStyle/>
          <a:p>
            <a:r>
              <a:rPr lang="de-DE" sz="1600" dirty="0">
                <a:hlinkClick r:id="rId13"/>
              </a:rPr>
              <a:t>http://anime.toppik.ru/photo/fehntezi/gif_animacija_snezhnyj_vecher_padajushhij_sneg/45-0-794</a:t>
            </a:r>
            <a:endParaRPr lang="ru-RU" sz="1600" dirty="0"/>
          </a:p>
        </p:txBody>
      </p:sp>
    </p:spTree>
    <p:extLst>
      <p:ext uri="{BB962C8B-B14F-4D97-AF65-F5344CB8AC3E}">
        <p14:creationId xmlns="" xmlns:p14="http://schemas.microsoft.com/office/powerpoint/2010/main" val="1201084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1700808"/>
            <a:ext cx="3200400" cy="3937992"/>
          </a:xfrm>
        </p:spPr>
        <p:txBody>
          <a:bodyPr>
            <a:normAutofit fontScale="92500" lnSpcReduction="10000"/>
          </a:bodyPr>
          <a:lstStyle/>
          <a:p>
            <a:pPr algn="l"/>
            <a:r>
              <a:rPr lang="de-DE" sz="2800" dirty="0" smtClean="0">
                <a:solidFill>
                  <a:srgbClr val="FF0000"/>
                </a:solidFill>
              </a:rPr>
              <a:t>Es weihnachtet.</a:t>
            </a:r>
          </a:p>
          <a:p>
            <a:pPr algn="l"/>
            <a:r>
              <a:rPr lang="de-DE" sz="2800" dirty="0" smtClean="0">
                <a:solidFill>
                  <a:srgbClr val="FF0000"/>
                </a:solidFill>
              </a:rPr>
              <a:t>Und die Herzen</a:t>
            </a:r>
          </a:p>
          <a:p>
            <a:pPr algn="l"/>
            <a:r>
              <a:rPr lang="de-DE" sz="2800" dirty="0" smtClean="0">
                <a:solidFill>
                  <a:srgbClr val="FF0000"/>
                </a:solidFill>
              </a:rPr>
              <a:t>Klopfen fröhlich</a:t>
            </a:r>
          </a:p>
          <a:p>
            <a:pPr algn="l"/>
            <a:r>
              <a:rPr lang="de-DE" sz="2800" dirty="0" smtClean="0">
                <a:solidFill>
                  <a:srgbClr val="FF0000"/>
                </a:solidFill>
              </a:rPr>
              <a:t>Jede </a:t>
            </a:r>
            <a:r>
              <a:rPr lang="de-DE" sz="2800" dirty="0" err="1" smtClean="0">
                <a:solidFill>
                  <a:srgbClr val="FF0000"/>
                </a:solidFill>
              </a:rPr>
              <a:t>Stund</a:t>
            </a:r>
            <a:r>
              <a:rPr lang="en-US" sz="2800" dirty="0" smtClean="0">
                <a:solidFill>
                  <a:srgbClr val="FF0000"/>
                </a:solidFill>
                <a:sym typeface="Symbol"/>
              </a:rPr>
              <a:t></a:t>
            </a:r>
            <a:r>
              <a:rPr lang="de-DE" sz="2800" dirty="0" smtClean="0">
                <a:solidFill>
                  <a:srgbClr val="FF0000"/>
                </a:solidFill>
              </a:rPr>
              <a:t>!</a:t>
            </a:r>
          </a:p>
          <a:p>
            <a:pPr algn="l"/>
            <a:r>
              <a:rPr lang="de-DE" sz="2800" dirty="0" smtClean="0">
                <a:solidFill>
                  <a:srgbClr val="552579"/>
                </a:solidFill>
              </a:rPr>
              <a:t>Es wehnachtet.</a:t>
            </a:r>
          </a:p>
          <a:p>
            <a:pPr algn="l"/>
            <a:r>
              <a:rPr lang="de-DE" sz="2800" dirty="0" smtClean="0">
                <a:solidFill>
                  <a:srgbClr val="552579"/>
                </a:solidFill>
              </a:rPr>
              <a:t>Und erwarten</a:t>
            </a:r>
          </a:p>
          <a:p>
            <a:pPr algn="l"/>
            <a:r>
              <a:rPr lang="de-DE" sz="2800" dirty="0" smtClean="0">
                <a:solidFill>
                  <a:srgbClr val="552579"/>
                </a:solidFill>
              </a:rPr>
              <a:t>Alle Wunder </a:t>
            </a:r>
          </a:p>
          <a:p>
            <a:pPr algn="l"/>
            <a:r>
              <a:rPr lang="de-DE" sz="2800" dirty="0" smtClean="0">
                <a:solidFill>
                  <a:srgbClr val="552579"/>
                </a:solidFill>
              </a:rPr>
              <a:t>Alt und jung.</a:t>
            </a:r>
            <a:endParaRPr lang="ru-RU" sz="2800" dirty="0" smtClean="0">
              <a:solidFill>
                <a:srgbClr val="552579"/>
              </a:solidFill>
            </a:endParaRPr>
          </a:p>
          <a:p>
            <a:endParaRPr lang="de-DE" sz="2800" dirty="0">
              <a:solidFill>
                <a:srgbClr val="FF0000"/>
              </a:solidFill>
            </a:endParaRPr>
          </a:p>
          <a:p>
            <a:endParaRPr lang="ru-RU" sz="2800" dirty="0">
              <a:solidFill>
                <a:srgbClr val="FF0000"/>
              </a:solidFill>
            </a:endParaRPr>
          </a:p>
        </p:txBody>
      </p:sp>
      <p:sp>
        <p:nvSpPr>
          <p:cNvPr id="2" name="Заголовок 1"/>
          <p:cNvSpPr>
            <a:spLocks noGrp="1"/>
          </p:cNvSpPr>
          <p:nvPr>
            <p:ph type="ctrTitle"/>
          </p:nvPr>
        </p:nvSpPr>
        <p:spPr>
          <a:xfrm>
            <a:off x="467544" y="332656"/>
            <a:ext cx="7772400" cy="1467594"/>
          </a:xfrm>
        </p:spPr>
        <p:txBody>
          <a:bodyPr>
            <a:normAutofit/>
          </a:bodyPr>
          <a:lstStyle/>
          <a:p>
            <a:r>
              <a:rPr lang="de-DE" sz="4000" dirty="0" smtClean="0">
                <a:solidFill>
                  <a:srgbClr val="C00000"/>
                </a:solidFill>
              </a:rPr>
              <a:t>Es weihnachtet</a:t>
            </a:r>
            <a:endParaRPr lang="ru-RU" sz="4000" dirty="0">
              <a:solidFill>
                <a:srgbClr val="C00000"/>
              </a:solidFill>
            </a:endParaRPr>
          </a:p>
        </p:txBody>
      </p:sp>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4911158" y="1412776"/>
            <a:ext cx="3909314" cy="4856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2190524"/>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2692160"/>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1688888"/>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3193796"/>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369543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4197068"/>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4698704"/>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5200340"/>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5701976"/>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284056" y="5701976"/>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832116" y="5701976"/>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380176" y="5701976"/>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928236" y="5682595"/>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502986" y="5682264"/>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41574"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289634"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824155"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2"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372215"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886867"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434927"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1187252"/>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6"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6411" y="1688888"/>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29"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2190524"/>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0"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2669687"/>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1"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2697121"/>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2"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3193549"/>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3"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3701043"/>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4"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7137" y="5200340"/>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5"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7137" y="5696768"/>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6"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4197068"/>
            <a:ext cx="548060" cy="501636"/>
          </a:xfrm>
          <a:prstGeom prst="rect">
            <a:avLst/>
          </a:prstGeom>
          <a:noFill/>
          <a:extLst>
            <a:ext uri="{909E8E84-426E-40DD-AFC4-6F175D3DCCD1}">
              <a14:hiddenFill xmlns="" xmlns:a14="http://schemas.microsoft.com/office/drawing/2010/main">
                <a:solidFill>
                  <a:srgbClr val="FFFFFF"/>
                </a:solidFill>
              </a14:hiddenFill>
            </a:ext>
          </a:extLst>
        </p:spPr>
      </p:pic>
      <p:pic>
        <p:nvPicPr>
          <p:cNvPr id="37" name="Picture 2" descr="http://young.rzd.ru/dbmm/images/41/4080/1267404"/>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82987" y="4693496"/>
            <a:ext cx="548060" cy="50163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53051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7" y="1713999"/>
            <a:ext cx="2487323" cy="1787009"/>
          </a:xfrm>
        </p:spPr>
        <p:txBody>
          <a:bodyPr>
            <a:normAutofit/>
          </a:bodyPr>
          <a:lstStyle/>
          <a:p>
            <a:pPr algn="l"/>
            <a:r>
              <a:rPr lang="de-DE" dirty="0">
                <a:solidFill>
                  <a:srgbClr val="009E47"/>
                </a:solidFill>
              </a:rPr>
              <a:t>Es weihnachtet.</a:t>
            </a:r>
          </a:p>
          <a:p>
            <a:pPr algn="l"/>
            <a:r>
              <a:rPr lang="de-DE" dirty="0">
                <a:solidFill>
                  <a:srgbClr val="009E47"/>
                </a:solidFill>
              </a:rPr>
              <a:t>Und der Himmel</a:t>
            </a:r>
          </a:p>
          <a:p>
            <a:pPr algn="l"/>
            <a:r>
              <a:rPr lang="de-DE" dirty="0" smtClean="0">
                <a:solidFill>
                  <a:srgbClr val="009E47"/>
                </a:solidFill>
              </a:rPr>
              <a:t>Ist </a:t>
            </a:r>
            <a:r>
              <a:rPr lang="de-DE" dirty="0">
                <a:solidFill>
                  <a:srgbClr val="009E47"/>
                </a:solidFill>
              </a:rPr>
              <a:t>mit </a:t>
            </a:r>
            <a:r>
              <a:rPr lang="de-DE" dirty="0" smtClean="0">
                <a:solidFill>
                  <a:srgbClr val="009E47"/>
                </a:solidFill>
              </a:rPr>
              <a:t>Sternen</a:t>
            </a:r>
          </a:p>
          <a:p>
            <a:pPr algn="l"/>
            <a:r>
              <a:rPr lang="de-DE" dirty="0" smtClean="0">
                <a:solidFill>
                  <a:srgbClr val="009E47"/>
                </a:solidFill>
              </a:rPr>
              <a:t>Schön geschmückt.</a:t>
            </a:r>
            <a:endParaRPr lang="ru-RU" dirty="0" smtClean="0">
              <a:solidFill>
                <a:srgbClr val="009E47"/>
              </a:solidFill>
            </a:endParaRPr>
          </a:p>
          <a:p>
            <a:endParaRPr lang="ru-RU" dirty="0">
              <a:solidFill>
                <a:srgbClr val="009E47"/>
              </a:solidFill>
            </a:endParaRPr>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83968" y="1772816"/>
            <a:ext cx="4139658" cy="28460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5-конечная звезда 1"/>
          <p:cNvSpPr/>
          <p:nvPr/>
        </p:nvSpPr>
        <p:spPr>
          <a:xfrm>
            <a:off x="2256622" y="5128996"/>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5-конечная звезда 4"/>
          <p:cNvSpPr/>
          <p:nvPr/>
        </p:nvSpPr>
        <p:spPr>
          <a:xfrm rot="2762111">
            <a:off x="2276149" y="5148275"/>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5-конечная звезда 5"/>
          <p:cNvSpPr/>
          <p:nvPr/>
        </p:nvSpPr>
        <p:spPr>
          <a:xfrm>
            <a:off x="2650924" y="2060848"/>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5-конечная звезда 6"/>
          <p:cNvSpPr/>
          <p:nvPr/>
        </p:nvSpPr>
        <p:spPr>
          <a:xfrm rot="2762111">
            <a:off x="3683262" y="1168202"/>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5-конечная звезда 7"/>
          <p:cNvSpPr/>
          <p:nvPr/>
        </p:nvSpPr>
        <p:spPr>
          <a:xfrm>
            <a:off x="3436588" y="3068960"/>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5-конечная звезда 8"/>
          <p:cNvSpPr/>
          <p:nvPr/>
        </p:nvSpPr>
        <p:spPr>
          <a:xfrm rot="2762111">
            <a:off x="4213293" y="205899"/>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5-конечная звезда 9"/>
          <p:cNvSpPr/>
          <p:nvPr/>
        </p:nvSpPr>
        <p:spPr>
          <a:xfrm>
            <a:off x="5496979" y="473736"/>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5-конечная звезда 10"/>
          <p:cNvSpPr/>
          <p:nvPr/>
        </p:nvSpPr>
        <p:spPr>
          <a:xfrm rot="2762111">
            <a:off x="2381214" y="1251855"/>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5-конечная звезда 17"/>
          <p:cNvSpPr/>
          <p:nvPr/>
        </p:nvSpPr>
        <p:spPr>
          <a:xfrm>
            <a:off x="8377299" y="5165153"/>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5-конечная звезда 18"/>
          <p:cNvSpPr/>
          <p:nvPr/>
        </p:nvSpPr>
        <p:spPr>
          <a:xfrm rot="2762111">
            <a:off x="8396826" y="5184432"/>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5-конечная звезда 19"/>
          <p:cNvSpPr/>
          <p:nvPr/>
        </p:nvSpPr>
        <p:spPr>
          <a:xfrm>
            <a:off x="331346" y="5049637"/>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5-конечная звезда 20"/>
          <p:cNvSpPr/>
          <p:nvPr/>
        </p:nvSpPr>
        <p:spPr>
          <a:xfrm rot="2762111">
            <a:off x="8296889" y="6174569"/>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5-конечная звезда 21"/>
          <p:cNvSpPr/>
          <p:nvPr/>
        </p:nvSpPr>
        <p:spPr>
          <a:xfrm>
            <a:off x="4992923" y="5406484"/>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5-конечная звезда 22"/>
          <p:cNvSpPr/>
          <p:nvPr/>
        </p:nvSpPr>
        <p:spPr>
          <a:xfrm rot="2762111">
            <a:off x="4962277" y="6094023"/>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5-конечная звезда 23"/>
          <p:cNvSpPr/>
          <p:nvPr/>
        </p:nvSpPr>
        <p:spPr>
          <a:xfrm>
            <a:off x="3663734" y="6074745"/>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5-конечная звезда 24"/>
          <p:cNvSpPr/>
          <p:nvPr/>
        </p:nvSpPr>
        <p:spPr>
          <a:xfrm rot="2762111">
            <a:off x="3683261" y="6094024"/>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5-конечная звезда 25"/>
          <p:cNvSpPr/>
          <p:nvPr/>
        </p:nvSpPr>
        <p:spPr>
          <a:xfrm>
            <a:off x="816458" y="5955644"/>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5-конечная звезда 26"/>
          <p:cNvSpPr/>
          <p:nvPr/>
        </p:nvSpPr>
        <p:spPr>
          <a:xfrm rot="2762111">
            <a:off x="835985" y="5974923"/>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5-конечная звезда 27"/>
          <p:cNvSpPr/>
          <p:nvPr/>
        </p:nvSpPr>
        <p:spPr>
          <a:xfrm>
            <a:off x="1124014" y="4229624"/>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5-конечная звезда 28"/>
          <p:cNvSpPr/>
          <p:nvPr/>
        </p:nvSpPr>
        <p:spPr>
          <a:xfrm rot="2762111">
            <a:off x="1143541" y="4248903"/>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5-конечная звезда 29"/>
          <p:cNvSpPr/>
          <p:nvPr/>
        </p:nvSpPr>
        <p:spPr>
          <a:xfrm>
            <a:off x="1370687" y="1064447"/>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5-конечная звезда 30"/>
          <p:cNvSpPr/>
          <p:nvPr/>
        </p:nvSpPr>
        <p:spPr>
          <a:xfrm rot="2762111">
            <a:off x="331345" y="635778"/>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5-конечная звезда 33"/>
          <p:cNvSpPr/>
          <p:nvPr/>
        </p:nvSpPr>
        <p:spPr>
          <a:xfrm>
            <a:off x="7765429" y="495380"/>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5-конечная звезда 34"/>
          <p:cNvSpPr/>
          <p:nvPr/>
        </p:nvSpPr>
        <p:spPr>
          <a:xfrm rot="2762111">
            <a:off x="8609298" y="1697107"/>
            <a:ext cx="454292" cy="41643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919111" y="3370689"/>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156176" y="6740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368630" y="5182799"/>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89976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23528" y="2409453"/>
            <a:ext cx="2371800" cy="1656184"/>
          </a:xfrm>
        </p:spPr>
        <p:txBody>
          <a:bodyPr>
            <a:normAutofit fontScale="25000" lnSpcReduction="20000"/>
          </a:bodyPr>
          <a:lstStyle/>
          <a:p>
            <a:r>
              <a:rPr lang="de-DE" sz="8600" dirty="0" smtClean="0">
                <a:solidFill>
                  <a:srgbClr val="2B1BF7"/>
                </a:solidFill>
              </a:rPr>
              <a:t>Es weinachtet.</a:t>
            </a:r>
          </a:p>
          <a:p>
            <a:r>
              <a:rPr lang="de-DE" sz="8600" dirty="0" smtClean="0">
                <a:solidFill>
                  <a:srgbClr val="2B1BF7"/>
                </a:solidFill>
              </a:rPr>
              <a:t>Und ihr Schimmern</a:t>
            </a:r>
          </a:p>
          <a:p>
            <a:r>
              <a:rPr lang="de-DE" sz="8600" dirty="0" smtClean="0">
                <a:solidFill>
                  <a:srgbClr val="2B1BF7"/>
                </a:solidFill>
              </a:rPr>
              <a:t>Uns bezaubert</a:t>
            </a:r>
          </a:p>
          <a:p>
            <a:r>
              <a:rPr lang="de-DE" sz="8600" dirty="0" smtClean="0">
                <a:solidFill>
                  <a:srgbClr val="2B1BF7"/>
                </a:solidFill>
              </a:rPr>
              <a:t>Und ruft!</a:t>
            </a:r>
          </a:p>
          <a:p>
            <a:endParaRPr lang="ru-RU" dirty="0">
              <a:solidFill>
                <a:schemeClr val="accent2">
                  <a:lumMod val="75000"/>
                </a:schemeClr>
              </a:solidFill>
            </a:endParaRPr>
          </a:p>
        </p:txBody>
      </p:sp>
      <p:pic>
        <p:nvPicPr>
          <p:cNvPr id="307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644008" y="267560"/>
            <a:ext cx="4284476" cy="35283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 name="lubov_67.gif">
            <a:hlinkClick r:id="" action="ppaction://media"/>
          </p:cNvPr>
          <p:cNvPicPr>
            <a:picLocks noChangeAspect="1"/>
          </p:cNvPicPr>
          <p:nvPr>
            <a:videoFile r:link="rId1"/>
            <p:extLst>
              <p:ext uri="{DAA4B4D4-6D71-4841-9C94-3DE7FCFB9230}">
                <p14:media xmlns="" xmlns:p14="http://schemas.microsoft.com/office/powerpoint/2010/main" r:embed="rId4"/>
              </p:ext>
            </p:extLst>
          </p:nvPr>
        </p:nvPicPr>
        <p:blipFill>
          <a:blip r:embed="rId5" cstate="email"/>
          <a:stretch>
            <a:fillRect/>
          </a:stretch>
        </p:blipFill>
        <p:spPr>
          <a:xfrm>
            <a:off x="1907704" y="332656"/>
            <a:ext cx="1224136" cy="1699100"/>
          </a:xfrm>
          <a:prstGeom prst="rect">
            <a:avLst/>
          </a:prstGeom>
        </p:spPr>
      </p:pic>
      <p:pic>
        <p:nvPicPr>
          <p:cNvPr id="6" name="lubov_67.gif">
            <a:hlinkClick r:id="" action="ppaction://media"/>
          </p:cNvPr>
          <p:cNvPicPr>
            <a:picLocks noChangeAspect="1"/>
          </p:cNvPicPr>
          <p:nvPr>
            <a:videoFile r:link="rId1"/>
            <p:extLst>
              <p:ext uri="{DAA4B4D4-6D71-4841-9C94-3DE7FCFB9230}">
                <p14:media xmlns="" xmlns:p14="http://schemas.microsoft.com/office/powerpoint/2010/main" r:embed="rId4"/>
              </p:ext>
            </p:extLst>
          </p:nvPr>
        </p:nvPicPr>
        <p:blipFill>
          <a:blip r:embed="rId5" cstate="email"/>
          <a:stretch>
            <a:fillRect/>
          </a:stretch>
        </p:blipFill>
        <p:spPr>
          <a:xfrm>
            <a:off x="539552" y="4581128"/>
            <a:ext cx="1224136" cy="1699100"/>
          </a:xfrm>
          <a:prstGeom prst="rect">
            <a:avLst/>
          </a:prstGeom>
        </p:spPr>
      </p:pic>
      <p:pic>
        <p:nvPicPr>
          <p:cNvPr id="7" name="lubov_67.gif">
            <a:hlinkClick r:id="" action="ppaction://media"/>
          </p:cNvPr>
          <p:cNvPicPr>
            <a:picLocks noChangeAspect="1"/>
          </p:cNvPicPr>
          <p:nvPr>
            <a:videoFile r:link="rId1"/>
            <p:extLst>
              <p:ext uri="{DAA4B4D4-6D71-4841-9C94-3DE7FCFB9230}">
                <p14:media xmlns="" xmlns:p14="http://schemas.microsoft.com/office/powerpoint/2010/main" r:embed="rId4"/>
              </p:ext>
            </p:extLst>
          </p:nvPr>
        </p:nvPicPr>
        <p:blipFill>
          <a:blip r:embed="rId5" cstate="email"/>
          <a:stretch>
            <a:fillRect/>
          </a:stretch>
        </p:blipFill>
        <p:spPr>
          <a:xfrm>
            <a:off x="5940152" y="4581128"/>
            <a:ext cx="1224136" cy="1699100"/>
          </a:xfrm>
          <a:prstGeom prst="rect">
            <a:avLst/>
          </a:prstGeom>
        </p:spPr>
      </p:pic>
      <p:pic>
        <p:nvPicPr>
          <p:cNvPr id="3074" name="Picture 2"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4560590" y="4007633"/>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3"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7210425" y="384810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3131840" y="241935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7" name="Picture 5"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251520" y="467831"/>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8" name="Picture 6"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2195736" y="4929758"/>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21672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0" fill="hold"/>
                                        <p:tgtEl>
                                          <p:spTgt spid="2"/>
                                        </p:tgtEl>
                                      </p:cBhvr>
                                    </p:cmd>
                                  </p:childTnLst>
                                </p:cTn>
                              </p:par>
                              <p:par>
                                <p:cTn id="7" presetID="1" presetClass="mediacall" presetSubtype="0" fill="hold" nodeType="withEffect">
                                  <p:stCondLst>
                                    <p:cond delay="0"/>
                                  </p:stCondLst>
                                  <p:childTnLst>
                                    <p:cmd type="call" cmd="playFrom(0.0)">
                                      <p:cBhvr>
                                        <p:cTn id="8" dur="300" fill="hold"/>
                                        <p:tgtEl>
                                          <p:spTgt spid="6"/>
                                        </p:tgtEl>
                                      </p:cBhvr>
                                    </p:cmd>
                                  </p:childTnLst>
                                </p:cTn>
                              </p:par>
                              <p:par>
                                <p:cTn id="9" presetID="1" presetClass="mediacall" presetSubtype="0" fill="hold" nodeType="withEffect">
                                  <p:stCondLst>
                                    <p:cond delay="0"/>
                                  </p:stCondLst>
                                  <p:childTnLst>
                                    <p:cmd type="call" cmd="playFrom(0.0)">
                                      <p:cBhvr>
                                        <p:cTn id="10" dur="3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withEffect">
                                  <p:stCondLst>
                                    <p:cond delay="0"/>
                                  </p:stCondLst>
                                  <p:childTnLst>
                                    <p:cmd type="call" cmd="playFrom(0.0)">
                                      <p:cBhvr>
                                        <p:cTn id="16" dur="300" fill="hold"/>
                                        <p:tgtEl>
                                          <p:spTgt spid="6"/>
                                        </p:tgtEl>
                                      </p:cBhvr>
                                    </p:cmd>
                                  </p:childTnLst>
                                </p:cTn>
                              </p:par>
                            </p:childTnLst>
                          </p:cTn>
                        </p:par>
                      </p:childTnLst>
                    </p:cTn>
                  </p:par>
                </p:childTnLst>
              </p:cTn>
              <p:nextCondLst>
                <p:cond evt="onClick" delay="0">
                  <p:tgtEl>
                    <p:spTgt spid="6"/>
                  </p:tgtEl>
                </p:cond>
              </p:nextCondLst>
            </p:seq>
            <p:video>
              <p:cMediaNode vol="80000">
                <p:cTn id="17" repeatCount="indefinite" fill="hold" display="0">
                  <p:stCondLst>
                    <p:cond delay="indefinite"/>
                  </p:stCondLst>
                </p:cTn>
                <p:tgtEl>
                  <p:spTgt spid="6"/>
                </p:tgtEl>
              </p:cMediaNode>
            </p:video>
            <p:seq concurrent="1" nextAc="seek">
              <p:cTn id="18" restart="whenNotActive" fill="hold" evtFilter="cancelBubble" nodeType="interactiveSeq">
                <p:stCondLst>
                  <p:cond evt="onClick" delay="0">
                    <p:tgtEl>
                      <p:spTgt spid="7"/>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withEffect">
                                  <p:stCondLst>
                                    <p:cond delay="0"/>
                                  </p:stCondLst>
                                  <p:childTnLst>
                                    <p:cmd type="call" cmd="togglePause">
                                      <p:cBhvr>
                                        <p:cTn id="22" dur="1" fill="hold"/>
                                        <p:tgtEl>
                                          <p:spTgt spid="7"/>
                                        </p:tgtEl>
                                      </p:cBhvr>
                                    </p:cmd>
                                  </p:childTnLst>
                                </p:cTn>
                              </p:par>
                            </p:childTnLst>
                          </p:cTn>
                        </p:par>
                      </p:childTnLst>
                    </p:cTn>
                  </p:par>
                </p:childTnLst>
              </p:cTn>
              <p:nextCondLst>
                <p:cond evt="onClick" delay="0">
                  <p:tgtEl>
                    <p:spTgt spid="7"/>
                  </p:tgtEl>
                </p:cond>
              </p:nextCondLst>
            </p:seq>
            <p:video>
              <p:cMediaNode vol="80000">
                <p:cTn id="23" repeatCount="indefinite"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86248" y="0"/>
            <a:ext cx="4762500" cy="4762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339752" y="501317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23528" y="33265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101" name="Picture 5" descr="C:\Users\кабинет\Pictures\iCAL1GNST.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143108" y="2143116"/>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Текст 3"/>
          <p:cNvSpPr>
            <a:spLocks noGrp="1"/>
          </p:cNvSpPr>
          <p:nvPr>
            <p:ph type="body" idx="1"/>
          </p:nvPr>
        </p:nvSpPr>
        <p:spPr>
          <a:xfrm>
            <a:off x="1037903" y="4875212"/>
            <a:ext cx="6020993" cy="1523864"/>
          </a:xfrm>
        </p:spPr>
        <p:txBody>
          <a:bodyPr>
            <a:noAutofit/>
          </a:bodyPr>
          <a:lstStyle/>
          <a:p>
            <a:r>
              <a:rPr lang="de-DE" sz="1800" dirty="0" smtClean="0"/>
              <a:t>Es weihnachtet.</a:t>
            </a:r>
          </a:p>
          <a:p>
            <a:r>
              <a:rPr lang="de-DE" sz="1800" dirty="0" smtClean="0"/>
              <a:t>Und die Kerzen</a:t>
            </a:r>
          </a:p>
          <a:p>
            <a:r>
              <a:rPr lang="de-DE" sz="1800" dirty="0" smtClean="0"/>
              <a:t>Stehen jetzt</a:t>
            </a:r>
          </a:p>
          <a:p>
            <a:r>
              <a:rPr lang="de-DE" sz="1800" dirty="0" smtClean="0"/>
              <a:t>In jedem Haus.</a:t>
            </a:r>
            <a:endParaRPr lang="ru-RU" sz="1800" dirty="0"/>
          </a:p>
        </p:txBody>
      </p:sp>
    </p:spTree>
    <p:extLst>
      <p:ext uri="{BB962C8B-B14F-4D97-AF65-F5344CB8AC3E}">
        <p14:creationId xmlns="" xmlns:p14="http://schemas.microsoft.com/office/powerpoint/2010/main" val="1113096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9552" y="2348880"/>
            <a:ext cx="1944216" cy="1872208"/>
          </a:xfrm>
        </p:spPr>
        <p:txBody>
          <a:bodyPr>
            <a:normAutofit lnSpcReduction="10000"/>
          </a:bodyPr>
          <a:lstStyle/>
          <a:p>
            <a:r>
              <a:rPr lang="de-DE" dirty="0" smtClean="0">
                <a:solidFill>
                  <a:srgbClr val="FF0000"/>
                </a:solidFill>
              </a:rPr>
              <a:t>Es weinachtet.</a:t>
            </a:r>
          </a:p>
          <a:p>
            <a:r>
              <a:rPr lang="de-DE" dirty="0" smtClean="0">
                <a:solidFill>
                  <a:srgbClr val="FF0000"/>
                </a:solidFill>
              </a:rPr>
              <a:t>Und die Kinder</a:t>
            </a:r>
          </a:p>
          <a:p>
            <a:r>
              <a:rPr lang="de-DE" dirty="0" smtClean="0">
                <a:solidFill>
                  <a:srgbClr val="FF0000"/>
                </a:solidFill>
              </a:rPr>
              <a:t>Warten schon </a:t>
            </a:r>
          </a:p>
          <a:p>
            <a:r>
              <a:rPr lang="de-DE" dirty="0" smtClean="0">
                <a:solidFill>
                  <a:srgbClr val="FF0000"/>
                </a:solidFill>
              </a:rPr>
              <a:t>Auf Santa</a:t>
            </a:r>
            <a:r>
              <a:rPr lang="en-US" dirty="0" smtClean="0">
                <a:solidFill>
                  <a:srgbClr val="FF0000"/>
                </a:solidFill>
              </a:rPr>
              <a:t>-</a:t>
            </a:r>
            <a:r>
              <a:rPr lang="de-DE" dirty="0" smtClean="0">
                <a:solidFill>
                  <a:srgbClr val="FF0000"/>
                </a:solidFill>
              </a:rPr>
              <a:t> Klaus.</a:t>
            </a:r>
            <a:endParaRPr lang="ru-RU" dirty="0">
              <a:solidFill>
                <a:srgbClr val="FF0000"/>
              </a:solidFill>
            </a:endParaRPr>
          </a:p>
        </p:txBody>
      </p:sp>
      <p:pic>
        <p:nvPicPr>
          <p:cNvPr id="5122" name="Picture 2" descr="http://img-fotki.yandex.ru/get/5107/g-pestowa.4/0_671ee_f8da5a47_XXL.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707904" y="836712"/>
            <a:ext cx="5220581" cy="4176464"/>
          </a:xfrm>
          <a:prstGeom prst="rect">
            <a:avLst/>
          </a:prstGeom>
          <a:noFill/>
          <a:extLst>
            <a:ext uri="{909E8E84-426E-40DD-AFC4-6F175D3DCCD1}">
              <a14:hiddenFill xmlns="" xmlns:a14="http://schemas.microsoft.com/office/drawing/2010/main">
                <a:solidFill>
                  <a:srgbClr val="FFFFFF"/>
                </a:solidFill>
              </a14:hiddenFill>
            </a:ext>
          </a:extLst>
        </p:spPr>
      </p:pic>
      <p:pic>
        <p:nvPicPr>
          <p:cNvPr id="5126" name="Picture 6"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067944" y="501317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5127" name="Picture 7"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251520" y="400506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5128" name="Picture 8"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2051720" y="76470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5129" name="Picture 9"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251520" y="122337"/>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5130" name="Picture 10"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1763688" y="5013176"/>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46263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1700808"/>
            <a:ext cx="7772400" cy="1500187"/>
          </a:xfrm>
        </p:spPr>
        <p:txBody>
          <a:bodyPr>
            <a:normAutofit fontScale="25000" lnSpcReduction="20000"/>
          </a:bodyPr>
          <a:lstStyle/>
          <a:p>
            <a:r>
              <a:rPr lang="de-DE" sz="8000" dirty="0" smtClean="0">
                <a:solidFill>
                  <a:srgbClr val="00B050"/>
                </a:solidFill>
              </a:rPr>
              <a:t>Es weihnachtet</a:t>
            </a:r>
            <a:r>
              <a:rPr lang="de-DE" dirty="0" smtClean="0">
                <a:solidFill>
                  <a:srgbClr val="00B050"/>
                </a:solidFill>
              </a:rPr>
              <a:t>.</a:t>
            </a:r>
            <a:r>
              <a:rPr lang="ru-RU" dirty="0" smtClean="0">
                <a:solidFill>
                  <a:srgbClr val="00B050"/>
                </a:solidFill>
              </a:rPr>
              <a:t>ю</a:t>
            </a:r>
            <a:endParaRPr lang="de-DE" dirty="0" smtClean="0">
              <a:solidFill>
                <a:srgbClr val="00B050"/>
              </a:solidFill>
            </a:endParaRPr>
          </a:p>
          <a:p>
            <a:r>
              <a:rPr lang="de-DE" sz="8000" dirty="0" smtClean="0">
                <a:solidFill>
                  <a:srgbClr val="00B050"/>
                </a:solidFill>
              </a:rPr>
              <a:t>Die Geschenke sind am</a:t>
            </a:r>
          </a:p>
          <a:p>
            <a:r>
              <a:rPr lang="de-DE" sz="8000" dirty="0" smtClean="0">
                <a:solidFill>
                  <a:srgbClr val="00B050"/>
                </a:solidFill>
              </a:rPr>
              <a:t>Tannenbaum gelegt.</a:t>
            </a:r>
          </a:p>
          <a:p>
            <a:r>
              <a:rPr lang="de-DE" sz="8000" dirty="0" smtClean="0">
                <a:solidFill>
                  <a:srgbClr val="00B050"/>
                </a:solidFill>
              </a:rPr>
              <a:t>Es weihnachtet,</a:t>
            </a:r>
          </a:p>
          <a:p>
            <a:r>
              <a:rPr lang="de-DE" sz="8000" dirty="0" smtClean="0">
                <a:solidFill>
                  <a:srgbClr val="00B050"/>
                </a:solidFill>
              </a:rPr>
              <a:t>Und die Erde ist</a:t>
            </a:r>
          </a:p>
          <a:p>
            <a:r>
              <a:rPr lang="de-DE" sz="8000" dirty="0" smtClean="0">
                <a:solidFill>
                  <a:srgbClr val="00B050"/>
                </a:solidFill>
              </a:rPr>
              <a:t>Mit Schnee schön bedeckt.</a:t>
            </a:r>
            <a:r>
              <a:rPr lang="en-US" dirty="0" smtClean="0">
                <a:solidFill>
                  <a:srgbClr val="00B050"/>
                </a:solidFill>
              </a:rPr>
              <a:t>!</a:t>
            </a:r>
            <a:r>
              <a:rPr lang="de-DE" dirty="0" smtClean="0">
                <a:solidFill>
                  <a:srgbClr val="00B050"/>
                </a:solidFill>
              </a:rPr>
              <a:t> </a:t>
            </a:r>
            <a:endParaRPr lang="ru-RU" dirty="0">
              <a:solidFill>
                <a:srgbClr val="7030A0"/>
              </a:solidFill>
            </a:endParaRPr>
          </a:p>
        </p:txBody>
      </p:sp>
      <p:pic>
        <p:nvPicPr>
          <p:cNvPr id="6146" name="Picture 2" descr="http://us.123rf.com/400wm/400/400/forca/forca0712/forca071200034/2169847-christmas-gifts-under-the-christmas-tree-with-a-red-ribbon.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28648" y="341462"/>
            <a:ext cx="3810000" cy="2533650"/>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35876456_normal_3yeff.gif">
            <a:hlinkClick r:id="" action="ppaction://media"/>
          </p:cNvPr>
          <p:cNvPicPr>
            <a:picLocks noChangeAspect="1"/>
          </p:cNvPicPr>
          <p:nvPr>
            <a:videoFile r:link="rId1"/>
            <p:extLst>
              <p:ext uri="{DAA4B4D4-6D71-4841-9C94-3DE7FCFB9230}">
                <p14:media xmlns="" xmlns:p14="http://schemas.microsoft.com/office/powerpoint/2010/main" r:embed="rId4"/>
              </p:ext>
            </p:extLst>
          </p:nvPr>
        </p:nvPicPr>
        <p:blipFill>
          <a:blip r:embed="rId5"/>
          <a:stretch>
            <a:fillRect/>
          </a:stretch>
        </p:blipFill>
        <p:spPr>
          <a:xfrm>
            <a:off x="628648" y="3356992"/>
            <a:ext cx="3936928" cy="2954542"/>
          </a:xfrm>
          <a:prstGeom prst="rect">
            <a:avLst/>
          </a:prstGeom>
        </p:spPr>
      </p:pic>
      <p:pic>
        <p:nvPicPr>
          <p:cNvPr id="4" name="Picture 2"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7596336" y="179537"/>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4124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22313" y="2060849"/>
            <a:ext cx="7772400" cy="2346052"/>
          </a:xfrm>
        </p:spPr>
        <p:txBody>
          <a:bodyPr>
            <a:noAutofit/>
          </a:bodyPr>
          <a:lstStyle/>
          <a:p>
            <a:r>
              <a:rPr lang="de-DE" dirty="0" smtClean="0">
                <a:solidFill>
                  <a:srgbClr val="F61CCC"/>
                </a:solidFill>
              </a:rPr>
              <a:t>Es weihnachtet.</a:t>
            </a:r>
          </a:p>
          <a:p>
            <a:r>
              <a:rPr lang="de-DE" dirty="0" smtClean="0">
                <a:solidFill>
                  <a:srgbClr val="F61CCC"/>
                </a:solidFill>
              </a:rPr>
              <a:t>Und man betet</a:t>
            </a:r>
          </a:p>
          <a:p>
            <a:r>
              <a:rPr lang="de-DE" dirty="0" smtClean="0">
                <a:solidFill>
                  <a:srgbClr val="F61CCC"/>
                </a:solidFill>
              </a:rPr>
              <a:t>In der ganzen Welt </a:t>
            </a:r>
          </a:p>
          <a:p>
            <a:r>
              <a:rPr lang="de-DE" dirty="0" smtClean="0">
                <a:solidFill>
                  <a:srgbClr val="F61CCC"/>
                </a:solidFill>
              </a:rPr>
              <a:t>Zu Gott! </a:t>
            </a:r>
          </a:p>
          <a:p>
            <a:r>
              <a:rPr lang="de-DE" dirty="0" smtClean="0">
                <a:solidFill>
                  <a:srgbClr val="2B1BF7"/>
                </a:solidFill>
              </a:rPr>
              <a:t>Es weihnachtet.</a:t>
            </a:r>
          </a:p>
          <a:p>
            <a:r>
              <a:rPr lang="de-DE" dirty="0" smtClean="0">
                <a:solidFill>
                  <a:srgbClr val="2B1BF7"/>
                </a:solidFill>
              </a:rPr>
              <a:t>In den </a:t>
            </a:r>
            <a:r>
              <a:rPr lang="de-DE" dirty="0">
                <a:solidFill>
                  <a:srgbClr val="2B1BF7"/>
                </a:solidFill>
              </a:rPr>
              <a:t>K</a:t>
            </a:r>
            <a:r>
              <a:rPr lang="de-DE" dirty="0" smtClean="0">
                <a:solidFill>
                  <a:srgbClr val="2B1BF7"/>
                </a:solidFill>
              </a:rPr>
              <a:t>irchen</a:t>
            </a:r>
          </a:p>
          <a:p>
            <a:r>
              <a:rPr lang="de-DE" dirty="0" smtClean="0">
                <a:solidFill>
                  <a:srgbClr val="2B1BF7"/>
                </a:solidFill>
              </a:rPr>
              <a:t>Wird die Gottes Tat </a:t>
            </a:r>
          </a:p>
          <a:p>
            <a:r>
              <a:rPr lang="de-DE" dirty="0">
                <a:solidFill>
                  <a:srgbClr val="2B1BF7"/>
                </a:solidFill>
              </a:rPr>
              <a:t>g</a:t>
            </a:r>
            <a:r>
              <a:rPr lang="de-DE" dirty="0" smtClean="0">
                <a:solidFill>
                  <a:srgbClr val="2B1BF7"/>
                </a:solidFill>
              </a:rPr>
              <a:t>elobt!</a:t>
            </a:r>
          </a:p>
        </p:txBody>
      </p:sp>
      <p:pic>
        <p:nvPicPr>
          <p:cNvPr id="7170" name="Picture 2" descr="http://www.123magazin.ru/bigpics/3b99061d-3298-11e0-986d-00145e1888c3_3b99061f-3298-11e0-986d-00145e1888c3.jpe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961957" y="226461"/>
            <a:ext cx="2546147" cy="3150553"/>
          </a:xfrm>
          <a:prstGeom prst="rect">
            <a:avLst/>
          </a:prstGeom>
          <a:noFill/>
          <a:extLst>
            <a:ext uri="{909E8E84-426E-40DD-AFC4-6F175D3DCCD1}">
              <a14:hiddenFill xmlns="" xmlns:a14="http://schemas.microsoft.com/office/drawing/2010/main">
                <a:solidFill>
                  <a:srgbClr val="FFFFFF"/>
                </a:solidFill>
              </a14:hiddenFill>
            </a:ext>
          </a:extLst>
        </p:spPr>
      </p:pic>
      <p:pic>
        <p:nvPicPr>
          <p:cNvPr id="7172" name="Picture 4" descr="http://f2.foto.rambler.ru/preview/r/604x453/4dc42214-3f35-8b0b-da36-1612fb4d9e45/x_b6cc3b78.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11560" y="3789040"/>
            <a:ext cx="3687365" cy="2765524"/>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343650" y="504825"/>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7171" name="Picture 3"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914900" y="486916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4" descr="C:\Users\кабинет\Pictures\iCAL1GNST.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55576" y="980728"/>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62796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65669" y="404664"/>
            <a:ext cx="2470227" cy="2634084"/>
          </a:xfrm>
        </p:spPr>
        <p:txBody>
          <a:bodyPr>
            <a:normAutofit fontScale="85000" lnSpcReduction="10000"/>
          </a:bodyPr>
          <a:lstStyle/>
          <a:p>
            <a:endParaRPr lang="de-DE" dirty="0">
              <a:solidFill>
                <a:srgbClr val="F66400"/>
              </a:solidFill>
            </a:endParaRPr>
          </a:p>
          <a:p>
            <a:r>
              <a:rPr lang="de-DE" sz="2100" dirty="0" smtClean="0">
                <a:solidFill>
                  <a:srgbClr val="F66400"/>
                </a:solidFill>
              </a:rPr>
              <a:t>Es weihnachtet.</a:t>
            </a:r>
          </a:p>
          <a:p>
            <a:r>
              <a:rPr lang="de-DE" sz="2100" dirty="0" smtClean="0">
                <a:solidFill>
                  <a:srgbClr val="F66400"/>
                </a:solidFill>
              </a:rPr>
              <a:t>Wie im Märchen </a:t>
            </a:r>
          </a:p>
          <a:p>
            <a:r>
              <a:rPr lang="de-DE" sz="2100" dirty="0" smtClean="0">
                <a:solidFill>
                  <a:srgbClr val="F66400"/>
                </a:solidFill>
              </a:rPr>
              <a:t>Fallen Flocken nieder. </a:t>
            </a:r>
            <a:endParaRPr lang="de-DE" sz="1700" dirty="0" smtClean="0">
              <a:solidFill>
                <a:srgbClr val="207884"/>
              </a:solidFill>
            </a:endParaRPr>
          </a:p>
          <a:p>
            <a:r>
              <a:rPr lang="de-DE" dirty="0" smtClean="0">
                <a:solidFill>
                  <a:srgbClr val="207884"/>
                </a:solidFill>
              </a:rPr>
              <a:t>Und man hört</a:t>
            </a:r>
          </a:p>
          <a:p>
            <a:r>
              <a:rPr lang="de-DE" dirty="0" smtClean="0">
                <a:solidFill>
                  <a:srgbClr val="207884"/>
                </a:solidFill>
              </a:rPr>
              <a:t>Aus jedem Haus </a:t>
            </a:r>
          </a:p>
          <a:p>
            <a:r>
              <a:rPr lang="de-DE" dirty="0" smtClean="0">
                <a:solidFill>
                  <a:srgbClr val="207884"/>
                </a:solidFill>
              </a:rPr>
              <a:t>Stille Weihnachtslieder!</a:t>
            </a:r>
            <a:endParaRPr lang="de-DE" dirty="0" smtClean="0">
              <a:solidFill>
                <a:srgbClr val="F66400"/>
              </a:solidFill>
            </a:endParaRPr>
          </a:p>
        </p:txBody>
      </p:sp>
      <p:pic>
        <p:nvPicPr>
          <p:cNvPr id="8194" name="Picture 2" descr="http://img-2007-02.photosight.ru/14/1925525.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79512" y="3160018"/>
            <a:ext cx="2664296" cy="3477392"/>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19833724.gif">
            <a:hlinkClick r:id="" action="ppaction://media"/>
          </p:cNvPr>
          <p:cNvPicPr>
            <a:picLocks noChangeAspect="1"/>
          </p:cNvPicPr>
          <p:nvPr>
            <a:videoFile r:link="rId1"/>
            <p:extLst>
              <p:ext uri="{DAA4B4D4-6D71-4841-9C94-3DE7FCFB9230}">
                <p14:media xmlns="" xmlns:p14="http://schemas.microsoft.com/office/powerpoint/2010/main" r:embed="rId4"/>
              </p:ext>
            </p:extLst>
          </p:nvPr>
        </p:nvPicPr>
        <p:blipFill>
          <a:blip r:embed="rId5"/>
          <a:stretch>
            <a:fillRect/>
          </a:stretch>
        </p:blipFill>
        <p:spPr>
          <a:xfrm>
            <a:off x="3851920" y="1700808"/>
            <a:ext cx="5162709" cy="3442717"/>
          </a:xfrm>
          <a:prstGeom prst="rect">
            <a:avLst/>
          </a:prstGeom>
        </p:spPr>
      </p:pic>
      <p:pic>
        <p:nvPicPr>
          <p:cNvPr id="1026" name="Picture 2"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179512" y="1844824"/>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4211960" y="917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кабинет\Pictures\iCAL1GNST.jpg"/>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7585879" y="5301208"/>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3893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4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581</TotalTime>
  <Words>466</Words>
  <Application>Microsoft Office PowerPoint</Application>
  <PresentationFormat>Экран (4:3)</PresentationFormat>
  <Paragraphs>89</Paragraphs>
  <Slides>14</Slides>
  <Notes>1</Notes>
  <HiddenSlides>0</HiddenSlides>
  <MMClips>5</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Weihnachten Презентация к стихотворению собственного сочинения. Автор-учитель немецкого языка ГБОУ Лицей №40 Приморского р-на г. Санкт-Петербурга Соловьева Ольга Владимировна</vt:lpstr>
      <vt:lpstr>Es weihnachtet</vt:lpstr>
      <vt:lpstr>Слайд 3</vt:lpstr>
      <vt:lpstr>Слайд 4</vt:lpstr>
      <vt:lpstr>Слайд 5</vt:lpstr>
      <vt:lpstr>Слайд 6</vt:lpstr>
      <vt:lpstr>Слайд 7</vt:lpstr>
      <vt:lpstr>Слайд 8</vt:lpstr>
      <vt:lpstr>Слайд 9</vt:lpstr>
      <vt:lpstr>BEANTWORTET MEINE FRAGEN.</vt:lpstr>
      <vt:lpstr>Wie entstand das Gedicht?</vt:lpstr>
      <vt:lpstr>Merkt euch!</vt:lpstr>
      <vt:lpstr>Warum entstand der Lebkuchen gerade in Nürnberg?</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 weihnachtet</dc:title>
  <dc:creator>кабинет</dc:creator>
  <cp:lastModifiedBy>user</cp:lastModifiedBy>
  <cp:revision>65</cp:revision>
  <dcterms:created xsi:type="dcterms:W3CDTF">2011-12-27T05:11:31Z</dcterms:created>
  <dcterms:modified xsi:type="dcterms:W3CDTF">2012-01-14T07:34:57Z</dcterms:modified>
</cp:coreProperties>
</file>