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7" r:id="rId2"/>
    <p:sldId id="258" r:id="rId3"/>
    <p:sldId id="259" r:id="rId4"/>
    <p:sldId id="260" r:id="rId5"/>
    <p:sldId id="261" r:id="rId6"/>
    <p:sldId id="262" r:id="rId7"/>
    <p:sldId id="264"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A0902FF9-041A-455E-9B9C-2ED7451B36B4}" type="datetimeFigureOut">
              <a:rPr lang="ru-RU" smtClean="0"/>
              <a:pPr/>
              <a:t>10.01.2012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A2A2A65-8531-4033-A377-FF525B116A5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0902FF9-041A-455E-9B9C-2ED7451B36B4}" type="datetimeFigureOut">
              <a:rPr lang="ru-RU" smtClean="0"/>
              <a:pPr/>
              <a:t>10.01.2012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2A2A65-8531-4033-A377-FF525B116A5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0902FF9-041A-455E-9B9C-2ED7451B36B4}" type="datetimeFigureOut">
              <a:rPr lang="ru-RU" smtClean="0"/>
              <a:pPr/>
              <a:t>10.01.2012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2A2A65-8531-4033-A377-FF525B116A5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A0902FF9-041A-455E-9B9C-2ED7451B36B4}" type="datetimeFigureOut">
              <a:rPr lang="ru-RU" smtClean="0"/>
              <a:pPr/>
              <a:t>10.01.2012</a:t>
            </a:fld>
            <a:endParaRPr lang="ru-RU"/>
          </a:p>
        </p:txBody>
      </p:sp>
      <p:sp>
        <p:nvSpPr>
          <p:cNvPr id="9" name="Номер слайда 8"/>
          <p:cNvSpPr>
            <a:spLocks noGrp="1"/>
          </p:cNvSpPr>
          <p:nvPr>
            <p:ph type="sldNum" sz="quarter" idx="15"/>
          </p:nvPr>
        </p:nvSpPr>
        <p:spPr/>
        <p:txBody>
          <a:bodyPr rtlCol="0"/>
          <a:lstStyle/>
          <a:p>
            <a:fld id="{AA2A2A65-8531-4033-A377-FF525B116A5F}"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A0902FF9-041A-455E-9B9C-2ED7451B36B4}" type="datetimeFigureOut">
              <a:rPr lang="ru-RU" smtClean="0"/>
              <a:pPr/>
              <a:t>10.01.2012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A2A2A65-8531-4033-A377-FF525B116A5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A0902FF9-041A-455E-9B9C-2ED7451B36B4}" type="datetimeFigureOut">
              <a:rPr lang="ru-RU" smtClean="0"/>
              <a:pPr/>
              <a:t>10.01.2012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2A2A65-8531-4033-A377-FF525B116A5F}"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0902FF9-041A-455E-9B9C-2ED7451B36B4}" type="datetimeFigureOut">
              <a:rPr lang="ru-RU" smtClean="0"/>
              <a:pPr/>
              <a:t>10.01.2012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A2A2A65-8531-4033-A377-FF525B116A5F}"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A0902FF9-041A-455E-9B9C-2ED7451B36B4}" type="datetimeFigureOut">
              <a:rPr lang="ru-RU" smtClean="0"/>
              <a:pPr/>
              <a:t>10.01.2012</a:t>
            </a:fld>
            <a:endParaRPr lang="ru-RU"/>
          </a:p>
        </p:txBody>
      </p:sp>
      <p:sp>
        <p:nvSpPr>
          <p:cNvPr id="7" name="Номер слайда 6"/>
          <p:cNvSpPr>
            <a:spLocks noGrp="1"/>
          </p:cNvSpPr>
          <p:nvPr>
            <p:ph type="sldNum" sz="quarter" idx="11"/>
          </p:nvPr>
        </p:nvSpPr>
        <p:spPr/>
        <p:txBody>
          <a:bodyPr rtlCol="0"/>
          <a:lstStyle/>
          <a:p>
            <a:fld id="{AA2A2A65-8531-4033-A377-FF525B116A5F}"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0902FF9-041A-455E-9B9C-2ED7451B36B4}" type="datetimeFigureOut">
              <a:rPr lang="ru-RU" smtClean="0"/>
              <a:pPr/>
              <a:t>10.01.2012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A2A2A65-8531-4033-A377-FF525B116A5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A0902FF9-041A-455E-9B9C-2ED7451B36B4}" type="datetimeFigureOut">
              <a:rPr lang="ru-RU" smtClean="0"/>
              <a:pPr/>
              <a:t>10.01.2012</a:t>
            </a:fld>
            <a:endParaRPr lang="ru-RU"/>
          </a:p>
        </p:txBody>
      </p:sp>
      <p:sp>
        <p:nvSpPr>
          <p:cNvPr id="22" name="Номер слайда 21"/>
          <p:cNvSpPr>
            <a:spLocks noGrp="1"/>
          </p:cNvSpPr>
          <p:nvPr>
            <p:ph type="sldNum" sz="quarter" idx="15"/>
          </p:nvPr>
        </p:nvSpPr>
        <p:spPr/>
        <p:txBody>
          <a:bodyPr rtlCol="0"/>
          <a:lstStyle/>
          <a:p>
            <a:fld id="{AA2A2A65-8531-4033-A377-FF525B116A5F}"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A0902FF9-041A-455E-9B9C-2ED7451B36B4}" type="datetimeFigureOut">
              <a:rPr lang="ru-RU" smtClean="0"/>
              <a:pPr/>
              <a:t>10.01.2012</a:t>
            </a:fld>
            <a:endParaRPr lang="ru-RU"/>
          </a:p>
        </p:txBody>
      </p:sp>
      <p:sp>
        <p:nvSpPr>
          <p:cNvPr id="18" name="Номер слайда 17"/>
          <p:cNvSpPr>
            <a:spLocks noGrp="1"/>
          </p:cNvSpPr>
          <p:nvPr>
            <p:ph type="sldNum" sz="quarter" idx="11"/>
          </p:nvPr>
        </p:nvSpPr>
        <p:spPr/>
        <p:txBody>
          <a:bodyPr rtlCol="0"/>
          <a:lstStyle/>
          <a:p>
            <a:fld id="{AA2A2A65-8531-4033-A377-FF525B116A5F}"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0902FF9-041A-455E-9B9C-2ED7451B36B4}" type="datetimeFigureOut">
              <a:rPr lang="ru-RU" smtClean="0"/>
              <a:pPr/>
              <a:t>10.01.2012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A2A2A65-8531-4033-A377-FF525B116A5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57356" y="0"/>
            <a:ext cx="6986582" cy="1000132"/>
          </a:xfrm>
        </p:spPr>
        <p:txBody>
          <a:bodyPr>
            <a:normAutofit fontScale="90000"/>
          </a:bodyPr>
          <a:lstStyle/>
          <a:p>
            <a:r>
              <a:rPr lang="ru-RU" dirty="0" smtClean="0"/>
              <a:t>Вводные слова и словосочетания</a:t>
            </a:r>
            <a:endParaRPr lang="ru-RU" dirty="0"/>
          </a:p>
        </p:txBody>
      </p:sp>
      <p:sp>
        <p:nvSpPr>
          <p:cNvPr id="3" name="Подзаголовок 2"/>
          <p:cNvSpPr>
            <a:spLocks noGrp="1"/>
          </p:cNvSpPr>
          <p:nvPr>
            <p:ph type="subTitle" idx="1"/>
          </p:nvPr>
        </p:nvSpPr>
        <p:spPr>
          <a:xfrm>
            <a:off x="2143108" y="2214554"/>
            <a:ext cx="7429552" cy="3000396"/>
          </a:xfrm>
        </p:spPr>
        <p:txBody>
          <a:bodyPr>
            <a:normAutofit/>
          </a:bodyPr>
          <a:lstStyle/>
          <a:p>
            <a:r>
              <a:rPr lang="ru-RU" sz="2800" dirty="0" smtClean="0"/>
              <a:t>Вводные слова и словосочетания выделяются запятыми:</a:t>
            </a:r>
          </a:p>
          <a:p>
            <a:r>
              <a:rPr lang="ru-RU" sz="2800" i="1" dirty="0" smtClean="0">
                <a:solidFill>
                  <a:srgbClr val="FF0000"/>
                </a:solidFill>
              </a:rPr>
              <a:t>К ужасу хозяйки</a:t>
            </a:r>
            <a:r>
              <a:rPr lang="ru-RU" sz="2800" i="1" dirty="0" smtClean="0"/>
              <a:t>, гости явились раньше времени.</a:t>
            </a:r>
          </a:p>
          <a:p>
            <a:r>
              <a:rPr lang="ru-RU" sz="2800" i="1" dirty="0" smtClean="0"/>
              <a:t>На первом этаже, </a:t>
            </a:r>
            <a:r>
              <a:rPr lang="ru-RU" sz="2800" i="1" dirty="0" smtClean="0">
                <a:solidFill>
                  <a:srgbClr val="FF0000"/>
                </a:solidFill>
              </a:rPr>
              <a:t>вероятно</a:t>
            </a:r>
            <a:r>
              <a:rPr lang="ru-RU" sz="2800" i="1" dirty="0" smtClean="0"/>
              <a:t>, находилась контора.</a:t>
            </a:r>
            <a:endParaRPr lang="ru-RU" sz="28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796908"/>
          </a:xfrm>
        </p:spPr>
        <p:txBody>
          <a:bodyPr>
            <a:noAutofit/>
          </a:bodyPr>
          <a:lstStyle/>
          <a:p>
            <a:r>
              <a:rPr lang="ru-RU" sz="2000" b="1" i="1" dirty="0" smtClean="0"/>
              <a:t>Вводными являются слова и словосочетания, выражающие отношение говорящего к высказываемому. Они могут обозначать:</a:t>
            </a:r>
            <a:endParaRPr lang="ru-RU" sz="2000" b="1" i="1" dirty="0"/>
          </a:p>
        </p:txBody>
      </p:sp>
      <p:sp>
        <p:nvSpPr>
          <p:cNvPr id="3" name="Содержимое 2"/>
          <p:cNvSpPr>
            <a:spLocks noGrp="1"/>
          </p:cNvSpPr>
          <p:nvPr>
            <p:ph sz="quarter" idx="1"/>
          </p:nvPr>
        </p:nvSpPr>
        <p:spPr>
          <a:xfrm>
            <a:off x="285720" y="1285860"/>
            <a:ext cx="4429156" cy="5286412"/>
          </a:xfrm>
        </p:spPr>
        <p:txBody>
          <a:bodyPr>
            <a:noAutofit/>
          </a:bodyPr>
          <a:lstStyle/>
          <a:p>
            <a:r>
              <a:rPr lang="ru-RU" sz="1400" dirty="0" smtClean="0"/>
              <a:t>А) чувства говорящего: по несчастью, к радости, к огорчению, к досаде, к сожалению, к удивлению, к изумлению, к ужасу, к стыду, на счастье, на радость, на беду, чего доброго.</a:t>
            </a:r>
          </a:p>
          <a:p>
            <a:r>
              <a:rPr lang="ru-RU" sz="1400" dirty="0" smtClean="0"/>
              <a:t>Б) степень достоверности сообщаемого: конечно, без сомнения, очевидно, безусловно, само собой, разумеется, действительно, наверное, возможно, по всей вероятности, может быть, должно быть, кажется, казалось бы, по-видимому, пожалуй, в самом деле, правда, в сущности, надо полагать, думаю, надеюсь.</a:t>
            </a:r>
          </a:p>
          <a:p>
            <a:r>
              <a:rPr lang="ru-RU" sz="1400" dirty="0" smtClean="0"/>
              <a:t>В) связь мыслей, последовательность изложения: итак, следовательно, значит, наоборот, далее, наконец, впрочем, в общем, в частности, прежде всего, кроме того, например, главное, таким образом, кстати, во-первых, с одной стороны, с другой стороны, повторяю, подчёркиваю. </a:t>
            </a:r>
          </a:p>
          <a:p>
            <a:r>
              <a:rPr lang="ru-RU" sz="1400" dirty="0" smtClean="0"/>
              <a:t>Г) способ оформления мыслей: одним словом, иными словами, короче говоря, если можно так выразиться, лучше сказать,  что называется, собственно, вообще, точнее.</a:t>
            </a:r>
            <a:endParaRPr lang="ru-RU" sz="1400" dirty="0"/>
          </a:p>
        </p:txBody>
      </p:sp>
      <p:sp>
        <p:nvSpPr>
          <p:cNvPr id="4" name="Содержимое 3"/>
          <p:cNvSpPr>
            <a:spLocks noGrp="1"/>
          </p:cNvSpPr>
          <p:nvPr>
            <p:ph sz="quarter" idx="2"/>
          </p:nvPr>
        </p:nvSpPr>
        <p:spPr>
          <a:xfrm>
            <a:off x="4786314" y="1214422"/>
            <a:ext cx="4038600" cy="5214974"/>
          </a:xfrm>
        </p:spPr>
        <p:txBody>
          <a:bodyPr>
            <a:normAutofit fontScale="47500" lnSpcReduction="20000"/>
          </a:bodyPr>
          <a:lstStyle/>
          <a:p>
            <a:r>
              <a:rPr lang="ru-RU" sz="3400" dirty="0" smtClean="0"/>
              <a:t>Д) источник сообщения: </a:t>
            </a:r>
          </a:p>
          <a:p>
            <a:r>
              <a:rPr lang="ru-RU" sz="3400" dirty="0" smtClean="0"/>
              <a:t>говорят, сообщают, передают, по словам (кого-либо), по сообщению (кого-либо), по сведениям (кого-либо),  по мнению (кого-либо), по-моему, по-твоему, на мой взгляд, по преданию.</a:t>
            </a:r>
          </a:p>
          <a:p>
            <a:r>
              <a:rPr lang="ru-RU" sz="3400" dirty="0" smtClean="0"/>
              <a:t>Е) стремление привлечь внимание читателя:</a:t>
            </a:r>
          </a:p>
          <a:p>
            <a:r>
              <a:rPr lang="ru-RU" sz="3400" dirty="0"/>
              <a:t>в</a:t>
            </a:r>
            <a:r>
              <a:rPr lang="ru-RU" sz="3400" dirty="0" smtClean="0"/>
              <a:t>идите (ли),  понимаете (ли), знаешь (ли), поймите, послушайте, согласитесь, представьте себе, извините, простите, верите (ли).</a:t>
            </a:r>
          </a:p>
          <a:p>
            <a:endParaRPr lang="ru-RU" sz="3400" dirty="0"/>
          </a:p>
          <a:p>
            <a:r>
              <a:rPr lang="ru-RU" sz="3400" dirty="0" smtClean="0">
                <a:solidFill>
                  <a:srgbClr val="C00000"/>
                </a:solidFill>
              </a:rPr>
              <a:t>ПРИМЕЧАНИЕ</a:t>
            </a:r>
            <a:r>
              <a:rPr lang="ru-RU" sz="3400" dirty="0" smtClean="0"/>
              <a:t>: не являются вводными словами и словосочетаниями и, следовательно, не выделяются запятыми: будто, вдобавок, вдруг, ведь, вряд ли, всё-таки, даже, едва ли, исключительно, именно, как будто, как раз, между тем, к тому же, приблизительно, причём, решительно и некоторые другие</a:t>
            </a:r>
            <a:r>
              <a:rPr lang="ru-RU" dirty="0" smtClean="0"/>
              <a:t>.</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39784"/>
          </a:xfrm>
        </p:spPr>
        <p:txBody>
          <a:bodyPr>
            <a:normAutofit fontScale="90000"/>
          </a:bodyPr>
          <a:lstStyle/>
          <a:p>
            <a:r>
              <a:rPr lang="ru-RU" sz="2700" dirty="0" smtClean="0"/>
              <a:t>Слова </a:t>
            </a:r>
            <a:r>
              <a:rPr lang="ru-RU" sz="2700" b="1" i="1" dirty="0" smtClean="0"/>
              <a:t>наконец, однако, вообще </a:t>
            </a:r>
            <a:r>
              <a:rPr lang="ru-RU" sz="2700" dirty="0" smtClean="0"/>
              <a:t>могут быть вводными или не являться таковыми в зависимости от значения</a:t>
            </a:r>
            <a:r>
              <a:rPr lang="ru-RU" dirty="0" smtClean="0"/>
              <a:t>.</a:t>
            </a:r>
            <a:endParaRPr lang="ru-RU" dirty="0"/>
          </a:p>
        </p:txBody>
      </p:sp>
      <p:graphicFrame>
        <p:nvGraphicFramePr>
          <p:cNvPr id="4" name="Содержимое 3"/>
          <p:cNvGraphicFramePr>
            <a:graphicFrameLocks noGrp="1"/>
          </p:cNvGraphicFramePr>
          <p:nvPr>
            <p:ph sz="quarter" idx="1"/>
          </p:nvPr>
        </p:nvGraphicFramePr>
        <p:xfrm>
          <a:off x="500034" y="1285860"/>
          <a:ext cx="7467600" cy="5308600"/>
        </p:xfrm>
        <a:graphic>
          <a:graphicData uri="http://schemas.openxmlformats.org/drawingml/2006/table">
            <a:tbl>
              <a:tblPr firstRow="1" bandRow="1">
                <a:tableStyleId>{5C22544A-7EE6-4342-B048-85BDC9FD1C3A}</a:tableStyleId>
              </a:tblPr>
              <a:tblGrid>
                <a:gridCol w="2489200"/>
                <a:gridCol w="2489200"/>
                <a:gridCol w="2489200"/>
              </a:tblGrid>
              <a:tr h="370840">
                <a:tc>
                  <a:txBody>
                    <a:bodyPr/>
                    <a:lstStyle/>
                    <a:p>
                      <a:endParaRPr lang="ru-RU" dirty="0"/>
                    </a:p>
                  </a:txBody>
                  <a:tcPr/>
                </a:tc>
                <a:tc>
                  <a:txBody>
                    <a:bodyPr/>
                    <a:lstStyle/>
                    <a:p>
                      <a:r>
                        <a:rPr lang="ru-RU" dirty="0" smtClean="0"/>
                        <a:t>Вводное слово</a:t>
                      </a:r>
                      <a:endParaRPr lang="ru-RU" dirty="0"/>
                    </a:p>
                  </a:txBody>
                  <a:tcPr/>
                </a:tc>
                <a:tc>
                  <a:txBody>
                    <a:bodyPr/>
                    <a:lstStyle/>
                    <a:p>
                      <a:r>
                        <a:rPr lang="ru-RU" dirty="0" smtClean="0"/>
                        <a:t>Не вводное слово</a:t>
                      </a:r>
                      <a:endParaRPr lang="ru-RU" dirty="0"/>
                    </a:p>
                  </a:txBody>
                  <a:tcPr/>
                </a:tc>
              </a:tr>
              <a:tr h="370840">
                <a:tc>
                  <a:txBody>
                    <a:bodyPr/>
                    <a:lstStyle/>
                    <a:p>
                      <a:r>
                        <a:rPr lang="ru-RU" b="1" dirty="0" smtClean="0"/>
                        <a:t>наконец</a:t>
                      </a:r>
                      <a:endParaRPr lang="ru-RU" b="1" dirty="0"/>
                    </a:p>
                  </a:txBody>
                  <a:tcPr/>
                </a:tc>
                <a:tc>
                  <a:txBody>
                    <a:bodyPr/>
                    <a:lstStyle/>
                    <a:p>
                      <a:r>
                        <a:rPr lang="ru-RU" dirty="0" smtClean="0"/>
                        <a:t>Если имеет значение «и ещё»: </a:t>
                      </a:r>
                      <a:r>
                        <a:rPr lang="ru-RU" i="1" dirty="0" smtClean="0"/>
                        <a:t>Наконец, расскажу о самом главном.</a:t>
                      </a:r>
                      <a:endParaRPr lang="ru-RU" i="1" dirty="0"/>
                    </a:p>
                  </a:txBody>
                  <a:tcPr/>
                </a:tc>
                <a:tc>
                  <a:txBody>
                    <a:bodyPr/>
                    <a:lstStyle/>
                    <a:p>
                      <a:r>
                        <a:rPr lang="ru-RU" dirty="0" smtClean="0"/>
                        <a:t>Если имеет значение «в результате», «в конце концов»: </a:t>
                      </a:r>
                      <a:r>
                        <a:rPr lang="ru-RU" i="1" dirty="0" smtClean="0"/>
                        <a:t>Мы наконец закончили работу.</a:t>
                      </a:r>
                      <a:endParaRPr lang="ru-RU" i="1" dirty="0"/>
                    </a:p>
                  </a:txBody>
                  <a:tcPr/>
                </a:tc>
              </a:tr>
              <a:tr h="370840">
                <a:tc>
                  <a:txBody>
                    <a:bodyPr/>
                    <a:lstStyle/>
                    <a:p>
                      <a:r>
                        <a:rPr lang="ru-RU" b="1" dirty="0" smtClean="0"/>
                        <a:t>однако</a:t>
                      </a:r>
                    </a:p>
                  </a:txBody>
                  <a:tcPr/>
                </a:tc>
                <a:tc>
                  <a:txBody>
                    <a:bodyPr/>
                    <a:lstStyle/>
                    <a:p>
                      <a:r>
                        <a:rPr lang="ru-RU" dirty="0" smtClean="0"/>
                        <a:t>Если стоит в середине или в конце предложения: </a:t>
                      </a:r>
                      <a:r>
                        <a:rPr lang="ru-RU" i="1" dirty="0" smtClean="0"/>
                        <a:t>Спор, однако, затянулся.</a:t>
                      </a:r>
                      <a:endParaRPr lang="ru-RU" i="1" dirty="0"/>
                    </a:p>
                  </a:txBody>
                  <a:tcPr/>
                </a:tc>
                <a:tc>
                  <a:txBody>
                    <a:bodyPr/>
                    <a:lstStyle/>
                    <a:p>
                      <a:r>
                        <a:rPr lang="ru-RU" dirty="0" smtClean="0"/>
                        <a:t>Если стоит в начале простого предложения и синонимично союзу</a:t>
                      </a:r>
                      <a:r>
                        <a:rPr lang="ru-RU" baseline="0" dirty="0" smtClean="0"/>
                        <a:t> но: </a:t>
                      </a:r>
                      <a:r>
                        <a:rPr lang="ru-RU" i="1" baseline="0" dirty="0" smtClean="0"/>
                        <a:t>Было трудно, однако я справился</a:t>
                      </a:r>
                      <a:r>
                        <a:rPr lang="ru-RU" baseline="0" dirty="0" smtClean="0"/>
                        <a:t>.</a:t>
                      </a:r>
                      <a:endParaRPr lang="ru-RU" dirty="0"/>
                    </a:p>
                  </a:txBody>
                  <a:tcPr/>
                </a:tc>
              </a:tr>
              <a:tr h="370840">
                <a:tc>
                  <a:txBody>
                    <a:bodyPr/>
                    <a:lstStyle/>
                    <a:p>
                      <a:r>
                        <a:rPr lang="ru-RU" b="1" dirty="0" smtClean="0"/>
                        <a:t>вообще</a:t>
                      </a:r>
                    </a:p>
                  </a:txBody>
                  <a:tcPr/>
                </a:tc>
                <a:tc>
                  <a:txBody>
                    <a:bodyPr/>
                    <a:lstStyle/>
                    <a:p>
                      <a:r>
                        <a:rPr lang="ru-RU" dirty="0" smtClean="0"/>
                        <a:t>Если имеет значение «вообще говоря</a:t>
                      </a:r>
                      <a:r>
                        <a:rPr lang="ru-RU" b="0" i="1" dirty="0" smtClean="0"/>
                        <a:t>»: Это, вообще, хороший признак.</a:t>
                      </a:r>
                      <a:endParaRPr lang="ru-RU" b="0" i="1" dirty="0"/>
                    </a:p>
                  </a:txBody>
                  <a:tcPr/>
                </a:tc>
                <a:tc>
                  <a:txBody>
                    <a:bodyPr/>
                    <a:lstStyle/>
                    <a:p>
                      <a:r>
                        <a:rPr lang="ru-RU" dirty="0" smtClean="0"/>
                        <a:t>Если имеет значение «В целом», «обычно», «всегда»: </a:t>
                      </a:r>
                      <a:r>
                        <a:rPr lang="ru-RU" i="1" dirty="0" smtClean="0"/>
                        <a:t>Здесь вообще зимой бывает холодно.</a:t>
                      </a:r>
                      <a:endParaRPr lang="ru-RU" i="1"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96908"/>
          </a:xfrm>
        </p:spPr>
        <p:txBody>
          <a:bodyPr>
            <a:normAutofit fontScale="90000"/>
          </a:bodyPr>
          <a:lstStyle/>
          <a:p>
            <a:r>
              <a:rPr lang="ru-RU" dirty="0" smtClean="0"/>
              <a:t>Расставьте, где нужно, знаки препинания.</a:t>
            </a:r>
            <a:endParaRPr lang="ru-RU" dirty="0"/>
          </a:p>
        </p:txBody>
      </p:sp>
      <p:sp>
        <p:nvSpPr>
          <p:cNvPr id="3" name="Содержимое 2"/>
          <p:cNvSpPr>
            <a:spLocks noGrp="1"/>
          </p:cNvSpPr>
          <p:nvPr>
            <p:ph sz="quarter" idx="1"/>
          </p:nvPr>
        </p:nvSpPr>
        <p:spPr>
          <a:xfrm>
            <a:off x="457200" y="1285860"/>
            <a:ext cx="8186766" cy="5188092"/>
          </a:xfrm>
        </p:spPr>
        <p:txBody>
          <a:bodyPr>
            <a:normAutofit/>
          </a:bodyPr>
          <a:lstStyle/>
          <a:p>
            <a:r>
              <a:rPr lang="ru-RU" dirty="0" smtClean="0"/>
              <a:t>1</a:t>
            </a:r>
            <a:r>
              <a:rPr lang="ru-RU" sz="2800" dirty="0" smtClean="0"/>
              <a:t>. К несчастью его никто не остался равнодушным. 2. К несчастью проливные дожди продолжали затапливать луга. 3. Андрей верно приедет из командировки завтра. 4. Студент верно решил задачу. 5. По словам директора проверка прошла успешно. 6. По словам директора можно судить об успешности проверки. 7. Здесь плохо видно. 8. Видно нам не удаётся искупаться. 9. Мы кажется сбились с пути. 10. Учёба вначале кажется трудной.</a:t>
            </a:r>
            <a:endParaRPr lang="ru-R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68346"/>
          </a:xfrm>
        </p:spPr>
        <p:txBody>
          <a:bodyPr>
            <a:normAutofit fontScale="90000"/>
          </a:bodyPr>
          <a:lstStyle/>
          <a:p>
            <a:r>
              <a:rPr lang="ru-RU" sz="2800" dirty="0" smtClean="0"/>
              <a:t>Расставьте знаки препинания. Не путайте вводные слова и слова, похожие на них.</a:t>
            </a:r>
            <a:endParaRPr lang="ru-RU" sz="2800" dirty="0"/>
          </a:p>
        </p:txBody>
      </p:sp>
      <p:sp>
        <p:nvSpPr>
          <p:cNvPr id="3" name="Содержимое 2"/>
          <p:cNvSpPr>
            <a:spLocks noGrp="1"/>
          </p:cNvSpPr>
          <p:nvPr>
            <p:ph sz="quarter" idx="1"/>
          </p:nvPr>
        </p:nvSpPr>
        <p:spPr>
          <a:xfrm>
            <a:off x="500034" y="1669908"/>
            <a:ext cx="8143932" cy="5188092"/>
          </a:xfrm>
        </p:spPr>
        <p:txBody>
          <a:bodyPr>
            <a:normAutofit/>
          </a:bodyPr>
          <a:lstStyle/>
          <a:p>
            <a:r>
              <a:rPr lang="ru-RU" dirty="0" smtClean="0"/>
              <a:t>1</a:t>
            </a:r>
            <a:r>
              <a:rPr lang="ru-RU" sz="2800" dirty="0" smtClean="0"/>
              <a:t>. Бежит и слышит за собой как будто громкий топот. 2. Определенно он опоздает. 3. Между тем концерт продолжался. 4. Вдруг налетел шквальный ветер и лодку понесло в открытое море. 5. Где именно можно взять эту книгу? 6. К счастью всё необходимое было с собой. 7. Я к сожалению должен идти. 8. Вы всё же неправы. 9. Я вряд ли успею купить билеты. 10. Он якобы предупреждал нас. 11. Он конечно прав.</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68346"/>
          </a:xfrm>
        </p:spPr>
        <p:txBody>
          <a:bodyPr/>
          <a:lstStyle/>
          <a:p>
            <a:r>
              <a:rPr lang="ru-RU" dirty="0" smtClean="0"/>
              <a:t>Проверьте написанное!</a:t>
            </a:r>
            <a:endParaRPr lang="ru-RU" dirty="0"/>
          </a:p>
        </p:txBody>
      </p:sp>
      <p:sp>
        <p:nvSpPr>
          <p:cNvPr id="3" name="Содержимое 2"/>
          <p:cNvSpPr>
            <a:spLocks noGrp="1"/>
          </p:cNvSpPr>
          <p:nvPr>
            <p:ph sz="quarter" idx="1"/>
          </p:nvPr>
        </p:nvSpPr>
        <p:spPr/>
        <p:txBody>
          <a:bodyPr>
            <a:normAutofit lnSpcReduction="10000"/>
          </a:bodyPr>
          <a:lstStyle/>
          <a:p>
            <a:r>
              <a:rPr lang="ru-RU" dirty="0" smtClean="0"/>
              <a:t>1</a:t>
            </a:r>
            <a:r>
              <a:rPr lang="ru-RU" sz="2800" dirty="0" smtClean="0"/>
              <a:t>. Бежит и слышит за собой как будто громкий топот. 2. Определенно он опоздает. 3. Между тем концерт продолжался. 4. Вдруг налетел шквальный </a:t>
            </a:r>
            <a:r>
              <a:rPr lang="ru-RU" sz="2800" dirty="0" smtClean="0"/>
              <a:t>ветер </a:t>
            </a:r>
            <a:r>
              <a:rPr lang="ru-RU" sz="2800" dirty="0" smtClean="0"/>
              <a:t>и лодку понесло в открытое море. 5. Где именно можно взять эту книгу? 6. К </a:t>
            </a:r>
            <a:r>
              <a:rPr lang="ru-RU" sz="2800" dirty="0" smtClean="0"/>
              <a:t>счастью, </a:t>
            </a:r>
            <a:r>
              <a:rPr lang="ru-RU" sz="2800" dirty="0" smtClean="0"/>
              <a:t>всё необходимое было с собой. 7. </a:t>
            </a:r>
            <a:r>
              <a:rPr lang="ru-RU" sz="2800" dirty="0" smtClean="0"/>
              <a:t>Я, </a:t>
            </a:r>
            <a:r>
              <a:rPr lang="ru-RU" sz="2800" dirty="0" smtClean="0"/>
              <a:t>к </a:t>
            </a:r>
            <a:r>
              <a:rPr lang="ru-RU" sz="2800" dirty="0" smtClean="0"/>
              <a:t>сожалению, </a:t>
            </a:r>
            <a:r>
              <a:rPr lang="ru-RU" sz="2800" dirty="0" smtClean="0"/>
              <a:t>должен идти. 8. Вы всё же неправы. 9. Я вряд ли успею купить билеты. 10. Он якобы предупреждал нас. 11. </a:t>
            </a:r>
            <a:r>
              <a:rPr lang="ru-RU" sz="2800" dirty="0" smtClean="0"/>
              <a:t>Он, конечно, </a:t>
            </a:r>
            <a:r>
              <a:rPr lang="ru-RU" sz="2800" dirty="0" smtClean="0"/>
              <a:t>прав.</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96908"/>
          </a:xfrm>
        </p:spPr>
        <p:txBody>
          <a:bodyPr/>
          <a:lstStyle/>
          <a:p>
            <a:r>
              <a:rPr lang="ru-RU" dirty="0" smtClean="0"/>
              <a:t>Тестовые задания (А 21)</a:t>
            </a:r>
            <a:endParaRPr lang="ru-RU" dirty="0"/>
          </a:p>
        </p:txBody>
      </p:sp>
      <p:sp>
        <p:nvSpPr>
          <p:cNvPr id="3" name="Содержимое 2"/>
          <p:cNvSpPr>
            <a:spLocks noGrp="1"/>
          </p:cNvSpPr>
          <p:nvPr>
            <p:ph sz="quarter" idx="1"/>
          </p:nvPr>
        </p:nvSpPr>
        <p:spPr>
          <a:xfrm>
            <a:off x="428596" y="1214422"/>
            <a:ext cx="7467600" cy="4873752"/>
          </a:xfrm>
        </p:spPr>
        <p:txBody>
          <a:bodyPr>
            <a:normAutofit fontScale="92500" lnSpcReduction="10000"/>
          </a:bodyPr>
          <a:lstStyle/>
          <a:p>
            <a:r>
              <a:rPr lang="ru-RU" dirty="0" smtClean="0"/>
              <a:t>В каком варианте ответа </a:t>
            </a:r>
            <a:r>
              <a:rPr lang="ru-RU" dirty="0" smtClean="0"/>
              <a:t>правильно указаны все цифры, на месте которых в предложении должны стоять запятые?</a:t>
            </a:r>
          </a:p>
          <a:p>
            <a:pPr>
              <a:buNone/>
            </a:pPr>
            <a:r>
              <a:rPr lang="ru-RU" dirty="0" smtClean="0"/>
              <a:t>   1) Мы </a:t>
            </a:r>
            <a:r>
              <a:rPr lang="ru-RU" dirty="0" smtClean="0"/>
              <a:t>(1) во-первых (2) должны очистить двор от мусора (3) а (4) во-вторых (5) посадить кусты вдоль забора.</a:t>
            </a:r>
          </a:p>
          <a:p>
            <a:pPr>
              <a:buNone/>
            </a:pPr>
            <a:r>
              <a:rPr lang="ru-RU" dirty="0" smtClean="0"/>
              <a:t>    1</a:t>
            </a:r>
            <a:r>
              <a:rPr lang="ru-RU" dirty="0" smtClean="0"/>
              <a:t>) 1.2.3.4.5  2) </a:t>
            </a:r>
            <a:r>
              <a:rPr lang="ru-RU" dirty="0" smtClean="0"/>
              <a:t>1,2        3</a:t>
            </a:r>
            <a:r>
              <a:rPr lang="ru-RU" dirty="0" smtClean="0"/>
              <a:t>) 3,4.5        4) </a:t>
            </a:r>
            <a:r>
              <a:rPr lang="ru-RU" dirty="0" smtClean="0"/>
              <a:t>1,2.3.5</a:t>
            </a:r>
          </a:p>
          <a:p>
            <a:pPr>
              <a:buNone/>
            </a:pPr>
            <a:r>
              <a:rPr lang="ru-RU" dirty="0" smtClean="0"/>
              <a:t>   2) Но (1) к удивлению моего друга (2) лев не только не накинулся на него (3) но и (4) напротив (5) протянул ему лапу.</a:t>
            </a:r>
          </a:p>
          <a:p>
            <a:pPr>
              <a:buNone/>
            </a:pPr>
            <a:r>
              <a:rPr lang="ru-RU" dirty="0" smtClean="0"/>
              <a:t> </a:t>
            </a:r>
            <a:r>
              <a:rPr lang="ru-RU" dirty="0" smtClean="0"/>
              <a:t>   1) 1.2,3.4.5      2) 1.2      3) 3.4.5         4) 1.3</a:t>
            </a:r>
          </a:p>
          <a:p>
            <a:pPr>
              <a:buNone/>
            </a:pPr>
            <a:r>
              <a:rPr lang="ru-RU" dirty="0" smtClean="0"/>
              <a:t> </a:t>
            </a:r>
            <a:r>
              <a:rPr lang="ru-RU" dirty="0" smtClean="0"/>
              <a:t>  3) В их отношениях не было тепла (1) а (2) напротив (3) была с трудом скрываемая неприязнь.</a:t>
            </a:r>
          </a:p>
          <a:p>
            <a:pPr>
              <a:buNone/>
            </a:pPr>
            <a:r>
              <a:rPr lang="ru-RU" dirty="0" smtClean="0"/>
              <a:t> </a:t>
            </a:r>
            <a:r>
              <a:rPr lang="ru-RU" dirty="0" smtClean="0"/>
              <a:t>    1) 1.2.3           2) 1.2        3) 3             4) 1.3</a:t>
            </a:r>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68346"/>
          </a:xfrm>
        </p:spPr>
        <p:txBody>
          <a:bodyPr/>
          <a:lstStyle/>
          <a:p>
            <a:r>
              <a:rPr lang="ru-RU" dirty="0" smtClean="0"/>
              <a:t>Проверьте ответы!</a:t>
            </a:r>
            <a:endParaRPr lang="ru-RU" dirty="0"/>
          </a:p>
        </p:txBody>
      </p:sp>
      <p:sp>
        <p:nvSpPr>
          <p:cNvPr id="3" name="Содержимое 2"/>
          <p:cNvSpPr>
            <a:spLocks noGrp="1"/>
          </p:cNvSpPr>
          <p:nvPr>
            <p:ph sz="quarter" idx="1"/>
          </p:nvPr>
        </p:nvSpPr>
        <p:spPr>
          <a:xfrm>
            <a:off x="457200" y="1357298"/>
            <a:ext cx="7467600" cy="5116654"/>
          </a:xfrm>
        </p:spPr>
        <p:txBody>
          <a:bodyPr>
            <a:normAutofit fontScale="92500"/>
          </a:bodyPr>
          <a:lstStyle/>
          <a:p>
            <a:r>
              <a:rPr lang="ru-RU" dirty="0" smtClean="0"/>
              <a:t>В каком варианте ответа правильно указаны все цифры, на месте которых в предложении должны стоять запятые?</a:t>
            </a:r>
          </a:p>
          <a:p>
            <a:pPr>
              <a:buNone/>
            </a:pPr>
            <a:r>
              <a:rPr lang="ru-RU" dirty="0" smtClean="0"/>
              <a:t>   1) </a:t>
            </a:r>
            <a:r>
              <a:rPr lang="ru-RU" dirty="0" smtClean="0"/>
              <a:t>Мы, во-первых, </a:t>
            </a:r>
            <a:r>
              <a:rPr lang="ru-RU" dirty="0" smtClean="0"/>
              <a:t>должны очистить двор от </a:t>
            </a:r>
            <a:r>
              <a:rPr lang="ru-RU" dirty="0" smtClean="0"/>
              <a:t>мусора, а во-вторых, </a:t>
            </a:r>
            <a:r>
              <a:rPr lang="ru-RU" dirty="0" smtClean="0"/>
              <a:t>посадить кусты вдоль забора.</a:t>
            </a:r>
          </a:p>
          <a:p>
            <a:pPr>
              <a:buNone/>
            </a:pPr>
            <a:r>
              <a:rPr lang="ru-RU" dirty="0" smtClean="0"/>
              <a:t>    1) 1.2.3.4.5  2) 1,2        3) 3,4.5        </a:t>
            </a:r>
            <a:r>
              <a:rPr lang="ru-RU" b="1" dirty="0" smtClean="0"/>
              <a:t>4) </a:t>
            </a:r>
            <a:r>
              <a:rPr lang="ru-RU" dirty="0" smtClean="0"/>
              <a:t>1,2.3.5</a:t>
            </a:r>
          </a:p>
          <a:p>
            <a:pPr>
              <a:buNone/>
            </a:pPr>
            <a:r>
              <a:rPr lang="ru-RU" dirty="0" smtClean="0"/>
              <a:t>   2) </a:t>
            </a:r>
            <a:r>
              <a:rPr lang="ru-RU" dirty="0" smtClean="0"/>
              <a:t>Но, </a:t>
            </a:r>
            <a:r>
              <a:rPr lang="ru-RU" dirty="0" smtClean="0"/>
              <a:t>к удивлению моего </a:t>
            </a:r>
            <a:r>
              <a:rPr lang="ru-RU" dirty="0" smtClean="0"/>
              <a:t>друга, </a:t>
            </a:r>
            <a:r>
              <a:rPr lang="ru-RU" dirty="0" smtClean="0"/>
              <a:t>лев не только не накинулся на </a:t>
            </a:r>
            <a:r>
              <a:rPr lang="ru-RU" dirty="0" smtClean="0"/>
              <a:t>него, </a:t>
            </a:r>
            <a:r>
              <a:rPr lang="ru-RU" dirty="0" smtClean="0"/>
              <a:t>но </a:t>
            </a:r>
            <a:r>
              <a:rPr lang="ru-RU" dirty="0" smtClean="0"/>
              <a:t>и, напротив, </a:t>
            </a:r>
            <a:r>
              <a:rPr lang="ru-RU" dirty="0" smtClean="0"/>
              <a:t>протянул ему лапу.</a:t>
            </a:r>
          </a:p>
          <a:p>
            <a:pPr>
              <a:buNone/>
            </a:pPr>
            <a:r>
              <a:rPr lang="ru-RU" dirty="0" smtClean="0"/>
              <a:t>   </a:t>
            </a:r>
            <a:r>
              <a:rPr lang="ru-RU" b="1" dirty="0" smtClean="0"/>
              <a:t> 1) </a:t>
            </a:r>
            <a:r>
              <a:rPr lang="ru-RU" dirty="0" smtClean="0"/>
              <a:t>1.2,3.4.5      2) 1.2      3) 3.4.5         4) 1.3</a:t>
            </a:r>
          </a:p>
          <a:p>
            <a:pPr>
              <a:buNone/>
            </a:pPr>
            <a:r>
              <a:rPr lang="ru-RU" dirty="0" smtClean="0"/>
              <a:t>   3) В их отношениях не было </a:t>
            </a:r>
            <a:r>
              <a:rPr lang="ru-RU" dirty="0" smtClean="0"/>
              <a:t>тепла, а, напротив, </a:t>
            </a:r>
            <a:r>
              <a:rPr lang="ru-RU" dirty="0" smtClean="0"/>
              <a:t>была с трудом скрываемая неприязнь.</a:t>
            </a:r>
          </a:p>
          <a:p>
            <a:pPr>
              <a:buNone/>
            </a:pPr>
            <a:r>
              <a:rPr lang="ru-RU" dirty="0" smtClean="0"/>
              <a:t>     </a:t>
            </a:r>
            <a:r>
              <a:rPr lang="ru-RU" b="1" dirty="0" smtClean="0"/>
              <a:t>1) </a:t>
            </a:r>
            <a:r>
              <a:rPr lang="ru-RU" dirty="0" smtClean="0"/>
              <a:t>1.2.3           2) 1.2        3) 3             4) 1.3</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106</TotalTime>
  <Words>1090</Words>
  <Application>Microsoft Office PowerPoint</Application>
  <PresentationFormat>Экран (4:3)</PresentationFormat>
  <Paragraphs>49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Вводные слова и словосочетания</vt:lpstr>
      <vt:lpstr>Вводными являются слова и словосочетания, выражающие отношение говорящего к высказываемому. Они могут обозначать:</vt:lpstr>
      <vt:lpstr>Слова наконец, однако, вообще могут быть вводными или не являться таковыми в зависимости от значения.</vt:lpstr>
      <vt:lpstr>Расставьте, где нужно, знаки препинания.</vt:lpstr>
      <vt:lpstr>Расставьте знаки препинания. Не путайте вводные слова и слова, похожие на них.</vt:lpstr>
      <vt:lpstr>Проверьте написанное!</vt:lpstr>
      <vt:lpstr>Тестовые задания (А 21)</vt:lpstr>
      <vt:lpstr>Проверьте ответы!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Вводные слова и словосочетания</dc:title>
  <dc:creator>ночной эльф</dc:creator>
  <cp:lastModifiedBy>ночной эльф</cp:lastModifiedBy>
  <cp:revision>11</cp:revision>
  <dcterms:created xsi:type="dcterms:W3CDTF">2012-01-09T15:39:07Z</dcterms:created>
  <dcterms:modified xsi:type="dcterms:W3CDTF">2012-01-10T18:41:18Z</dcterms:modified>
</cp:coreProperties>
</file>