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handoutMasterIdLst>
    <p:handoutMasterId r:id="rId10"/>
  </p:handoutMasterIdLst>
  <p:sldIdLst>
    <p:sldId id="283" r:id="rId2"/>
    <p:sldId id="287" r:id="rId3"/>
    <p:sldId id="285" r:id="rId4"/>
    <p:sldId id="339" r:id="rId5"/>
    <p:sldId id="341" r:id="rId6"/>
    <p:sldId id="340" r:id="rId7"/>
    <p:sldId id="342" r:id="rId8"/>
  </p:sldIdLst>
  <p:sldSz cx="7561263" cy="10440988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12763" indent="-55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027113" indent="-11271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541463" indent="-1698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5813" indent="-22701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99CCFF"/>
    <a:srgbClr val="00CCFF"/>
    <a:srgbClr val="66CCFF"/>
    <a:srgbClr val="00FFFF"/>
    <a:srgbClr val="0099FF"/>
    <a:srgbClr val="CCFF33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8935" autoAdjust="0"/>
    <p:restoredTop sz="99242" autoAdjust="0"/>
  </p:normalViewPr>
  <p:slideViewPr>
    <p:cSldViewPr>
      <p:cViewPr>
        <p:scale>
          <a:sx n="100" d="100"/>
          <a:sy n="100" d="100"/>
        </p:scale>
        <p:origin x="-18" y="-78"/>
      </p:cViewPr>
      <p:guideLst>
        <p:guide orient="horz" pos="3290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130" y="-108"/>
      </p:cViewPr>
      <p:guideLst>
        <p:guide orient="horz" pos="3133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1"/>
            <a:ext cx="2971800" cy="49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4" tIns="47337" rIns="94674" bIns="47337" numCol="1" anchor="t" anchorCtr="0" compatLnSpc="1">
            <a:prstTxWarp prst="textNoShape">
              <a:avLst/>
            </a:prstTxWarp>
          </a:bodyPr>
          <a:lstStyle>
            <a:lvl1pPr defTabSz="947356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1"/>
            <a:ext cx="2971800" cy="49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4" tIns="47337" rIns="94674" bIns="47337" numCol="1" anchor="t" anchorCtr="0" compatLnSpc="1">
            <a:prstTxWarp prst="textNoShape">
              <a:avLst/>
            </a:prstTxWarp>
          </a:bodyPr>
          <a:lstStyle>
            <a:lvl1pPr algn="r" defTabSz="947356">
              <a:defRPr sz="1300"/>
            </a:lvl1pPr>
          </a:lstStyle>
          <a:p>
            <a:pPr>
              <a:defRPr/>
            </a:pPr>
            <a:fld id="{D9927288-E3BB-4ED3-BBEE-6F79431D992D}" type="datetimeFigureOut">
              <a:rPr lang="ru-RU"/>
              <a:pPr>
                <a:defRPr/>
              </a:pPr>
              <a:t>14.01.2012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 bwMode="auto">
          <a:xfrm>
            <a:off x="0" y="9446534"/>
            <a:ext cx="2971800" cy="49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4" tIns="47337" rIns="94674" bIns="47337" numCol="1" anchor="b" anchorCtr="0" compatLnSpc="1">
            <a:prstTxWarp prst="textNoShape">
              <a:avLst/>
            </a:prstTxWarp>
          </a:bodyPr>
          <a:lstStyle>
            <a:lvl1pPr defTabSz="947356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9446534"/>
            <a:ext cx="2971800" cy="49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4" tIns="47337" rIns="94674" bIns="47337" numCol="1" anchor="b" anchorCtr="0" compatLnSpc="1">
            <a:prstTxWarp prst="textNoShape">
              <a:avLst/>
            </a:prstTxWarp>
          </a:bodyPr>
          <a:lstStyle>
            <a:lvl1pPr algn="r" defTabSz="947356">
              <a:defRPr sz="1300"/>
            </a:lvl1pPr>
          </a:lstStyle>
          <a:p>
            <a:pPr>
              <a:defRPr/>
            </a:pPr>
            <a:fld id="{E4DA5C04-4CDA-4EEA-BD84-CD8EFA033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1800" cy="49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4" tIns="47337" rIns="94674" bIns="47337" numCol="1" anchor="t" anchorCtr="0" compatLnSpc="1">
            <a:prstTxWarp prst="textNoShape">
              <a:avLst/>
            </a:prstTxWarp>
          </a:bodyPr>
          <a:lstStyle>
            <a:lvl1pPr defTabSz="947356" eaLnBrk="0" hangingPunct="0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1"/>
            <a:ext cx="2971800" cy="49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4" tIns="47337" rIns="94674" bIns="47337" numCol="1" anchor="t" anchorCtr="0" compatLnSpc="1">
            <a:prstTxWarp prst="textNoShape">
              <a:avLst/>
            </a:prstTxWarp>
          </a:bodyPr>
          <a:lstStyle>
            <a:lvl1pPr algn="r" defTabSz="947356" eaLnBrk="0" hangingPunct="0">
              <a:defRPr sz="1300"/>
            </a:lvl1pPr>
          </a:lstStyle>
          <a:p>
            <a:pPr>
              <a:defRPr/>
            </a:pPr>
            <a:fld id="{7F6FA899-A720-4CBD-8917-16FA37F33972}" type="datetimeFigureOut">
              <a:rPr lang="ru-RU"/>
              <a:pPr>
                <a:defRPr/>
              </a:pPr>
              <a:t>14.01.2012</a:t>
            </a:fld>
            <a:endParaRPr lang="ru-RU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79625" y="744538"/>
            <a:ext cx="2700338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3268"/>
            <a:ext cx="5486400" cy="447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4" tIns="47337" rIns="94674" bIns="473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6534"/>
            <a:ext cx="2971800" cy="49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4" tIns="47337" rIns="94674" bIns="47337" numCol="1" anchor="b" anchorCtr="0" compatLnSpc="1">
            <a:prstTxWarp prst="textNoShape">
              <a:avLst/>
            </a:prstTxWarp>
          </a:bodyPr>
          <a:lstStyle>
            <a:lvl1pPr defTabSz="947356" eaLnBrk="0" hangingPunct="0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6534"/>
            <a:ext cx="2971800" cy="49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4" tIns="47337" rIns="94674" bIns="47337" numCol="1" anchor="b" anchorCtr="0" compatLnSpc="1">
            <a:prstTxWarp prst="textNoShape">
              <a:avLst/>
            </a:prstTxWarp>
          </a:bodyPr>
          <a:lstStyle>
            <a:lvl1pPr algn="r" defTabSz="947356" eaLnBrk="0" hangingPunct="0">
              <a:defRPr sz="1300"/>
            </a:lvl1pPr>
          </a:lstStyle>
          <a:p>
            <a:pPr>
              <a:defRPr/>
            </a:pPr>
            <a:fld id="{DF8C53BA-85DE-4116-81E8-D37498F147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512763" algn="l" defTabSz="912813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027113" algn="l" defTabSz="912813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541463" algn="l" defTabSz="912813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055813" algn="l" defTabSz="912813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57175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08610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0045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1480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243476"/>
            <a:ext cx="6427074" cy="223804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5916560"/>
            <a:ext cx="5292884" cy="26682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CCBA59-8796-42C6-BEF5-EC0FE6437ACC}" type="datetimeFigureOut">
              <a:rPr lang="ru-RU" smtClean="0"/>
              <a:pPr>
                <a:defRPr/>
              </a:pPr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820B78-C7E6-4CB4-A6BF-B6B4D80D14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33C99D-115B-4A50-861D-E2326C16A954}" type="datetimeFigureOut">
              <a:rPr lang="ru-RU" smtClean="0"/>
              <a:pPr>
                <a:defRPr/>
              </a:pPr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9B36D-4909-4521-B9D5-5C9090644A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534134" y="635644"/>
            <a:ext cx="1405923" cy="135636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12427" y="635644"/>
            <a:ext cx="4095684" cy="135636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A5F094-13A0-4CEC-944C-4FD12A1F1EE0}" type="datetimeFigureOut">
              <a:rPr lang="ru-RU" smtClean="0"/>
              <a:pPr>
                <a:defRPr/>
              </a:pPr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4D8905-3BBC-4631-8D15-E7CFAB8E06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B1EB4A-6667-4F58-9691-A8B54BEB5E06}" type="datetimeFigureOut">
              <a:rPr lang="ru-RU" smtClean="0"/>
              <a:pPr>
                <a:defRPr/>
              </a:pPr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CCBD34-DCBF-462D-855F-33914EF965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7" y="6709302"/>
            <a:ext cx="6427074" cy="207369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7" y="4425339"/>
            <a:ext cx="6427074" cy="22839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64B1EC-AD58-45EB-A2B0-94BB43E1E10B}" type="datetimeFigureOut">
              <a:rPr lang="ru-RU" smtClean="0"/>
              <a:pPr>
                <a:defRPr/>
              </a:pPr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984B82-87BB-4638-844E-6EE92EA27C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12429" y="3709935"/>
            <a:ext cx="2750147" cy="104893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88595" y="3709935"/>
            <a:ext cx="2751460" cy="104893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81D812-DDE3-41A2-A5D4-23E9E48C6C67}" type="datetimeFigureOut">
              <a:rPr lang="ru-RU" smtClean="0"/>
              <a:pPr>
                <a:defRPr/>
              </a:pPr>
              <a:t>14.01.2012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D323B-5956-49A1-89CD-E9D8362A03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18123"/>
            <a:ext cx="6805137" cy="174016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337139"/>
            <a:ext cx="3340871" cy="97400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063" y="3311147"/>
            <a:ext cx="3340871" cy="60156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8" y="2337139"/>
            <a:ext cx="3342183" cy="97400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841018" y="3311147"/>
            <a:ext cx="3342183" cy="60156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AD4822-79DE-450A-92DD-29DA728BCFAF}" type="datetimeFigureOut">
              <a:rPr lang="ru-RU" smtClean="0"/>
              <a:pPr>
                <a:defRPr/>
              </a:pPr>
              <a:t>14.01.2012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2337C1-E1F4-41B4-8E1A-F6E56BCD73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5E9F3C-18EB-486F-B2D7-DADBAA900902}" type="datetimeFigureOut">
              <a:rPr lang="ru-RU" smtClean="0"/>
              <a:pPr>
                <a:defRPr/>
              </a:pPr>
              <a:t>14.01.2012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E594D7-325F-4450-855B-13B9F2B6EB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113EFE-E357-4F49-A10B-48D9C011EDE3}" type="datetimeFigureOut">
              <a:rPr lang="ru-RU" smtClean="0"/>
              <a:pPr>
                <a:defRPr/>
              </a:pPr>
              <a:t>14.01.2012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DC464C-EB8E-4AAF-93F4-45309F7ACB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5" y="415706"/>
            <a:ext cx="2487603" cy="1769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56244" y="415708"/>
            <a:ext cx="4226956" cy="89110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5" y="2184875"/>
            <a:ext cx="2487603" cy="714192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29686E-EC10-46D3-A59E-EAE99B18CD46}" type="datetimeFigureOut">
              <a:rPr lang="ru-RU" smtClean="0"/>
              <a:pPr>
                <a:defRPr/>
              </a:pPr>
              <a:t>14.01.2012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6FFE60-A21F-4F68-B65C-07F4EA1916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308692"/>
            <a:ext cx="4536758" cy="8628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32923"/>
            <a:ext cx="4536758" cy="626459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171524"/>
            <a:ext cx="4536758" cy="122536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27D24C-369C-4AFC-BDC8-4BA4B05B1120}" type="datetimeFigureOut">
              <a:rPr lang="ru-RU" smtClean="0"/>
              <a:pPr>
                <a:defRPr/>
              </a:pPr>
              <a:t>14.01.2012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3571CD-B122-44F6-8F50-017E000C8E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100000">
              <a:schemeClr val="bg1">
                <a:alpha val="93000"/>
              </a:schemeClr>
            </a:gs>
            <a:gs pos="100000">
              <a:srgbClr val="CEFFF5">
                <a:alpha val="54999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18123"/>
            <a:ext cx="6805137" cy="1740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4" y="2436233"/>
            <a:ext cx="6805137" cy="6890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4" y="9677251"/>
            <a:ext cx="1764295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F65EFB1-B563-4162-B196-FBD4F2CF92A5}" type="datetimeFigureOut">
              <a:rPr lang="ru-RU" smtClean="0"/>
              <a:pPr>
                <a:defRPr/>
              </a:pPr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9677251"/>
            <a:ext cx="2394400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6" y="9677251"/>
            <a:ext cx="1764295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4CBC29A-D928-4E16-8443-B9D05ECEAD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Line 3"/>
          <p:cNvSpPr>
            <a:spLocks noChangeShapeType="1"/>
          </p:cNvSpPr>
          <p:nvPr/>
        </p:nvSpPr>
        <p:spPr bwMode="auto">
          <a:xfrm>
            <a:off x="2066119" y="362710"/>
            <a:ext cx="5002212" cy="0"/>
          </a:xfrm>
          <a:prstGeom prst="line">
            <a:avLst/>
          </a:prstGeom>
          <a:noFill/>
          <a:ln w="19050">
            <a:solidFill>
              <a:srgbClr val="92D050"/>
            </a:solidFill>
            <a:round/>
            <a:headEnd/>
            <a:tailEnd/>
          </a:ln>
        </p:spPr>
        <p:txBody>
          <a:bodyPr lIns="102870" tIns="51435" rIns="102870" bIns="51435"/>
          <a:lstStyle/>
          <a:p>
            <a:endParaRPr lang="ru-RU"/>
          </a:p>
        </p:txBody>
      </p:sp>
      <p:pic>
        <p:nvPicPr>
          <p:cNvPr id="21508" name="Рисунок 3" descr="Н.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900" y="434148"/>
            <a:ext cx="1300163" cy="165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850900" y="2076450"/>
            <a:ext cx="12858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Старший воспитатель МДОУ № 55  Кирюхина Н.А.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708797" y="3005916"/>
            <a:ext cx="6143668" cy="629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61950" algn="just" defTabSz="912813" eaLnBrk="0" hangingPunct="0"/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Воспитание чувств патриотизма у дошкольника – процесс сложный и длительный, требующий от педагога большой личной убеждённости и вдохновения. Эта весьма кропотливая работа должна осуществляться систематически и планомерно во всех группах, в разных видах деятельности и по разным направлениям: воспитание любви к близким, к детскому саду, к родному городу, к своей стране. 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 eaLnBrk="0" hangingPunct="0"/>
            <a:r>
              <a:rPr lang="ru-RU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психолого-педагогические исследования убеждают, что период дошкольного детства по своим психологическим характеристикам наиболее благоприятен для воспитания начал патриотизма: маленького ребёнка отличает бесконечное доверие  к взрослому, искренность чувств, эмоциональная отзывчивость, высокая подражательность. Поэтому тема Родины должна звучать интересно, поэтично, красиво, ведь детские впечатления сопровождают человека всю жизнь, остаются в памяти, запечатлеваются в ярких образах, которые влияют на формирование мироощущений, жизненной позиции, мировоззрения. 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 eaLnBrk="0" hangingPunct="0"/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Приоритетным направлением работы нашего дошкольного образовательного учреждения является художественно – эстетическое развитие детей.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 eaLnBrk="0" hangingPunct="0"/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Одна из основных целей работы педагогического коллектива – воспитание культурного, творческого гражданина, способного воспринимать, ценить, воплощать в своей жизни и жизни социума принципы добра и красоты. Достичь этого возможно при создании развивающей, эстетической, </a:t>
            </a:r>
            <a:r>
              <a:rPr lang="ru-RU" sz="13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полихудожественной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познавательной среды.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 eaLnBrk="0" hangingPunct="0"/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нашем дошкольном образовательном учреждении  на протяжении нескольких лет эффективно работает творческая группа педагогов. В 2008 – 2009 учебном году члены творческой группы совместно с администрацией поставили перед  коллективом задачу создания мини – музеев для познавательного развития воспитанников. При организации работы с дошкольниками в мини - музеях были определены следующие основные цели: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>
              <a:buFontTx/>
              <a:buChar char="-"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формирование гражданско-патриотических чувств у детей;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>
              <a:buFontTx/>
              <a:buChar char="-"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создание целостной картины мира на основе знакомства с экспозициями музеев;</a:t>
            </a:r>
          </a:p>
          <a:p>
            <a:pPr indent="361950" algn="just" defTabSz="912813" eaLnBrk="0" hangingPunct="0"/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1" name="Прямоугольник 8"/>
          <p:cNvSpPr>
            <a:spLocks noChangeArrowheads="1"/>
          </p:cNvSpPr>
          <p:nvPr/>
        </p:nvSpPr>
        <p:spPr bwMode="auto">
          <a:xfrm>
            <a:off x="2208211" y="1862907"/>
            <a:ext cx="4572815" cy="129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61950" algn="just" defTabSz="912813" eaLnBrk="0" hangingPunct="0"/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настоящее время большое значение приобретает поиск и разработка инновационных подходов к нравственно - патриотическому воспитанию дошкольников, реализация которых способствовала бы созданию качественно новых направлений в организации этой деятельности с подрастающим поколением. </a:t>
            </a:r>
          </a:p>
        </p:txBody>
      </p:sp>
      <p:sp>
        <p:nvSpPr>
          <p:cNvPr id="21512" name="Нижний колонтитул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dirty="0" smtClean="0"/>
          </a:p>
        </p:txBody>
      </p:sp>
      <p:sp>
        <p:nvSpPr>
          <p:cNvPr id="21513" name="Rectangle 10"/>
          <p:cNvSpPr>
            <a:spLocks noChangeArrowheads="1"/>
          </p:cNvSpPr>
          <p:nvPr/>
        </p:nvSpPr>
        <p:spPr bwMode="auto">
          <a:xfrm>
            <a:off x="2339975" y="434148"/>
            <a:ext cx="460851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000000"/>
                </a:solidFill>
                <a:latin typeface="Monotype Corsiva" pitchFamily="66" charset="0"/>
              </a:rPr>
              <a:t>Система работы ДОУ по патриотическому воспитание </a:t>
            </a:r>
            <a:r>
              <a:rPr lang="ru-RU" b="1" dirty="0">
                <a:solidFill>
                  <a:srgbClr val="000000"/>
                </a:solidFill>
                <a:latin typeface="Monotype Corsiva" pitchFamily="66" charset="0"/>
              </a:rPr>
              <a:t>дошкольников  средствами  музейной  педагогики</a:t>
            </a:r>
            <a:r>
              <a:rPr lang="ru-RU" b="1" dirty="0" smtClean="0">
                <a:solidFill>
                  <a:srgbClr val="000000"/>
                </a:solidFill>
                <a:latin typeface="Monotype Corsiva" pitchFamily="66" charset="0"/>
              </a:rPr>
              <a:t>.</a:t>
            </a:r>
          </a:p>
          <a:p>
            <a:pPr algn="ctr" eaLnBrk="0" hangingPunct="0"/>
            <a:r>
              <a:rPr lang="ru-RU" b="1" dirty="0" smtClean="0">
                <a:solidFill>
                  <a:srgbClr val="000000"/>
                </a:solidFill>
                <a:latin typeface="Monotype Corsiva" pitchFamily="66" charset="0"/>
              </a:rPr>
              <a:t>/Обобщение опыта работы  ДОУ по музейной педагогике/</a:t>
            </a:r>
            <a:endParaRPr lang="ru-RU" b="1" dirty="0">
              <a:solidFill>
                <a:srgbClr val="000000"/>
              </a:solidFill>
              <a:latin typeface="Monotype Corsiva" pitchFamily="66" charset="0"/>
            </a:endParaRPr>
          </a:p>
        </p:txBody>
      </p:sp>
      <p:pic>
        <p:nvPicPr>
          <p:cNvPr id="9" name="Рисунок 3" descr="Н.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1673" y="434148"/>
            <a:ext cx="1300163" cy="165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708797" y="647700"/>
            <a:ext cx="5930128" cy="9002713"/>
          </a:xfrm>
        </p:spPr>
        <p:txBody>
          <a:bodyPr>
            <a:normAutofit lnSpcReduction="10000"/>
          </a:bodyPr>
          <a:lstStyle/>
          <a:p>
            <a:pPr marL="0" indent="0" algn="just">
              <a:buFont typeface="Arial" charset="0"/>
              <a:buNone/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овладение детьми навыками поисковой, исследовательской деятельности;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-формирование умений самостоятельно анализировать и систематизировать полученные знания;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-совершенствование образовательного процесса средствами основного и дополнительного образования.</a:t>
            </a:r>
          </a:p>
          <a:p>
            <a:pPr marL="0" indent="361950" algn="just">
              <a:buFont typeface="Arial" charset="0"/>
              <a:buNone/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Было решено создать собственный «музейный комплекс», включающий мини музеи  в групповых помещениях и  картинную галерею.  При создании музейного комплекса сотрудникам детского сада пришлось попробовать себя в роли дизайнеров, художников,  экскурсоводов и историков. Всю работу разделили на три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этапа.</a:t>
            </a:r>
          </a:p>
          <a:p>
            <a:pPr marL="0" indent="0" algn="just">
              <a:buFont typeface="Arial" charset="0"/>
              <a:buNone/>
              <a:tabLst>
                <a:tab pos="361950" algn="l"/>
              </a:tabLst>
              <a:defRPr/>
            </a:pPr>
            <a:r>
              <a:rPr lang="ru-RU" sz="1300" i="1" dirty="0" smtClean="0">
                <a:latin typeface="Times New Roman" pitchFamily="18" charset="0"/>
                <a:cs typeface="Times New Roman" pitchFamily="18" charset="0"/>
              </a:rPr>
              <a:t>          I </a:t>
            </a:r>
            <a:r>
              <a:rPr lang="ru-RU" sz="1300" i="1" dirty="0" err="1" smtClean="0">
                <a:latin typeface="Times New Roman" pitchFamily="18" charset="0"/>
                <a:cs typeface="Times New Roman" pitchFamily="18" charset="0"/>
              </a:rPr>
              <a:t>этап-Подготовительный</a:t>
            </a:r>
            <a:r>
              <a:rPr lang="ru-RU" sz="13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361950" algn="just">
              <a:buFont typeface="Arial" charset="0"/>
              <a:buNone/>
              <a:tabLst>
                <a:tab pos="361950" algn="l"/>
              </a:tabLst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 начале работы дети, воспитатели каждой группы вместе с родителями определяли тему и название мини – музея, разрабатывали модель, выбирали место для его размещения. Мини – музеи получились разными по оформлению и по содержанию. Каждый воспитатель перед тематическим Советом педагогов «Нравственно- патриотическое воспитание детей дошкольного возраста» презентовал собственный проект, который строился по следующей схеме: оформление, описание, название первой ознакомительной экскурсии, перспективы развития, варианты участия в его создании детей и родителей.</a:t>
            </a:r>
          </a:p>
          <a:p>
            <a:pPr marL="0" indent="0" algn="just">
              <a:buFont typeface="Arial" charset="0"/>
              <a:buNone/>
              <a:tabLst>
                <a:tab pos="361950" algn="l"/>
              </a:tabLst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Творческой группой педагогов детского сада были разработаны критерии конкурса на лучший мини – музей, которые обсуждались с коллективом после защиты проектов. </a:t>
            </a:r>
          </a:p>
          <a:p>
            <a:pPr marL="0" indent="0" algn="just">
              <a:buFont typeface="Arial" charset="0"/>
              <a:buNone/>
              <a:tabLst>
                <a:tab pos="361950" algn="l"/>
              </a:tabLst>
              <a:defRPr/>
            </a:pPr>
            <a:r>
              <a:rPr lang="ru-RU" sz="1300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300" i="1" dirty="0" smtClean="0">
                <a:latin typeface="Times New Roman" pitchFamily="18" charset="0"/>
                <a:cs typeface="Times New Roman" pitchFamily="18" charset="0"/>
              </a:rPr>
              <a:t> этап- Практический (реализация проекта). 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buFont typeface="Arial" charset="0"/>
              <a:buNone/>
              <a:tabLst>
                <a:tab pos="361950" algn="l"/>
              </a:tabLst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Взрослые и дети, следуя своим моделям, создавали мини – музеи в группах. Значительную роль сыграли родители, которые приносили экспонаты, помогали в оформлении. На последней стадии этого этапа воспитатели вместе с детьми продумывали содержание экскурсий по своему музею, сами дошкольники предлагали, что именно они считают нужным рассказать о своих мини – музеях. Желающие становились экскурсоводами.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1300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300" i="1" dirty="0" smtClean="0">
                <a:latin typeface="Times New Roman" pitchFamily="18" charset="0"/>
                <a:cs typeface="Times New Roman" pitchFamily="18" charset="0"/>
              </a:rPr>
              <a:t> этап- Заключительный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buFont typeface="Arial" charset="0"/>
              <a:buNone/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На этом этапе был проведен конкурс на лучший мини – музей. Дошкольники самостоятельно проводили для ребят других групп ознакомительные экскурсии. Как уже отмечалось, требования конкурса были объявлены в самом начале работы. Оценивалось прежде всего оформление, содержание и оригинальность тематики и экспонатов. По результатам подсчётов составлялся «рейтинг» мини – музеев. Победителем, становился тот, кто набрал наибольшее количество баллов по всем критериям у большинства членов жюри. </a:t>
            </a:r>
          </a:p>
          <a:p>
            <a:pPr marL="0" indent="361950" algn="just">
              <a:buFont typeface="Arial" charset="0"/>
              <a:buNone/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 условиях детского сада невозможно создать экспозиции, соответствующие  требованиям музейного дела. Поэтому такие выставки были названы «мини – музеями». Мини – музеи – новая форма организации развивающей среды дошкольного образовательного учреждения. Часть слова «мини» в данном случае отражает и возраст детей для которых они предназначены, и размеры экспозиций, и определенную ограниченность тематики. </a:t>
            </a:r>
          </a:p>
        </p:txBody>
      </p:sp>
      <p:sp>
        <p:nvSpPr>
          <p:cNvPr id="22531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779464" y="576263"/>
            <a:ext cx="6073002" cy="3643312"/>
          </a:xfrm>
        </p:spPr>
        <p:txBody>
          <a:bodyPr>
            <a:normAutofit lnSpcReduction="10000"/>
          </a:bodyPr>
          <a:lstStyle/>
          <a:p>
            <a:pPr marL="0" indent="361950" algn="just" defTabSz="912813">
              <a:buFont typeface="Arial" charset="0"/>
              <a:buNone/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Важная особенность этих элементов развивающей среды – участие в создании музеев детей и родителей. Дошкольники чувствуют свою причастность: участвуют в обсуждении тематики, приносят из дома экспонаты. Ребята из старших групп проводят экскурсии для младших, пополняют выставку своими рисунками. В настоящих музеях трогать ничего нельзя, а вот в мини – музеях не только можно, но и нужно! Их можно посещать каждый день, самому менять, переставлять экспонаты, брать их в руки и рассматривать. В обычном музее ребёнок лишь пассивный созерцатель, а здесь он  - соавтор, творец экспозиции. Причём не только он сам, но и его мама, папа, бабушка и дедушка. Каждый мини – музей – результат общения, совместной работы педагога, воспитанников и их семей.</a:t>
            </a:r>
          </a:p>
          <a:p>
            <a:pPr marL="0" indent="0" algn="just" defTabSz="912813">
              <a:buFont typeface="Arial" charset="0"/>
              <a:buNone/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Содержание, оформление и назначение мини – музея обязательно отражает  специфику возраста детей данной группы. Так, например, музей «Наш город Энгельс» появился в подготовительной к школе группе, а для малышей создали музей «Курочка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Рябушка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 algn="just" defTabSz="912813">
              <a:buFont typeface="Arial" charset="0"/>
              <a:buNone/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При творческом подходе педагогов в каждой возрастной группе были созданы свои мини – музеи. Расскажем о некоторых из них.</a:t>
            </a:r>
          </a:p>
          <a:p>
            <a:pPr marL="0" indent="0" algn="just" defTabSz="912813">
              <a:buFont typeface="Arial" charset="0"/>
              <a:buNone/>
              <a:defRPr/>
            </a:pPr>
            <a:r>
              <a:rPr lang="ru-RU" sz="1300" b="1" i="1" u="sng" dirty="0" smtClean="0">
                <a:latin typeface="Times New Roman" pitchFamily="18" charset="0"/>
                <a:cs typeface="Times New Roman" pitchFamily="18" charset="0"/>
              </a:rPr>
              <a:t>Мини – музей «Музей игрушек»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 defTabSz="912813">
              <a:buFont typeface="Arial" charset="0"/>
              <a:buNone/>
              <a:defRPr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(создан под руководством воспитателей В.А. Листопад,  А.Р. Зоря)</a:t>
            </a:r>
          </a:p>
        </p:txBody>
      </p:sp>
      <p:sp>
        <p:nvSpPr>
          <p:cNvPr id="23558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dirty="0" smtClean="0"/>
          </a:p>
        </p:txBody>
      </p:sp>
      <p:pic>
        <p:nvPicPr>
          <p:cNvPr id="23555" name="Picture 5" descr="Изображение 007"/>
          <p:cNvPicPr>
            <a:picLocks noChangeAspect="1" noChangeArrowheads="1"/>
          </p:cNvPicPr>
          <p:nvPr/>
        </p:nvPicPr>
        <p:blipFill>
          <a:blip r:embed="rId2"/>
          <a:srcRect r="7298"/>
          <a:stretch>
            <a:fillRect/>
          </a:stretch>
        </p:blipFill>
        <p:spPr bwMode="auto">
          <a:xfrm>
            <a:off x="850900" y="4429125"/>
            <a:ext cx="2368550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7"/>
          <p:cNvSpPr>
            <a:spLocks noChangeArrowheads="1"/>
          </p:cNvSpPr>
          <p:nvPr/>
        </p:nvSpPr>
        <p:spPr bwMode="auto">
          <a:xfrm>
            <a:off x="3351214" y="4291013"/>
            <a:ext cx="3572690" cy="349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61950" algn="just" defTabSz="912813" eaLnBrk="0" hangingPunct="0"/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Цели деятельности: знакомить детей с разными видами игрушек; воспитывать любознательность, интерес к новому, необычному; развивать творческое мышление.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 eaLnBrk="0" hangingPunct="0"/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Музей расположен на подвесных полочках в доступном для малышей месте. Он предназначен для детей младшего возраста, поэтому здесь собраны предметы, привлекающие внимание  малышей: крупные, яркие, звучащие, развивающие игрушки. Вещи умеют производить различные звуки, двигаться, петь. Некоторые из них заводные, другие же включаются простым нажатием. </a:t>
            </a:r>
          </a:p>
          <a:p>
            <a:pPr indent="361950" algn="just" defTabSz="912813" eaLnBrk="0" hangingPunct="0"/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мини - музее малыши учатся играть со сложными игрушками, развивается мелкая моторика пальцев, сенсорное восприятие, звукоподражание.</a:t>
            </a:r>
            <a:endParaRPr lang="ru-RU" dirty="0"/>
          </a:p>
        </p:txBody>
      </p:sp>
      <p:sp>
        <p:nvSpPr>
          <p:cNvPr id="23557" name="TextBox 8"/>
          <p:cNvSpPr txBox="1">
            <a:spLocks noChangeArrowheads="1"/>
          </p:cNvSpPr>
          <p:nvPr/>
        </p:nvSpPr>
        <p:spPr bwMode="auto">
          <a:xfrm>
            <a:off x="850900" y="7721600"/>
            <a:ext cx="6001565" cy="210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912813"/>
            <a:r>
              <a:rPr lang="ru-RU" sz="1300" b="1" i="1" u="sng" dirty="0">
                <a:latin typeface="Times New Roman" pitchFamily="18" charset="0"/>
                <a:cs typeface="Times New Roman" pitchFamily="18" charset="0"/>
              </a:rPr>
              <a:t>Мини – музей «Наш город Энгельс» </a:t>
            </a:r>
          </a:p>
          <a:p>
            <a:pPr algn="just" defTabSz="912813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(создан под руководством воспитателей Ю.В. Кузьмичёвой, Ю.Н. Шишкиной)</a:t>
            </a:r>
          </a:p>
          <a:p>
            <a:pPr algn="just" defTabSz="912813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    Цели деятельности: знакомить детей с историей города Энгельса, его достопримечательностями; знакомить с особенностями родного края, его историей, памятными местами; создавать серии собственных рисунков, сравнивать их с фотографиями, открытками;  </a:t>
            </a:r>
            <a:r>
              <a:rPr lang="ru-RU" sz="1300" dirty="0">
                <a:latin typeface="Times New Roman" pitchFamily="18" charset="0"/>
              </a:rPr>
              <a:t>воспитывать любовь к своему городу. </a:t>
            </a:r>
          </a:p>
          <a:p>
            <a:pPr algn="just" defTabSz="912813"/>
            <a:r>
              <a:rPr lang="ru-RU" sz="1400" dirty="0"/>
              <a:t>      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Экспонаты музея находятся на полках шкафов в групповой комнате. Здесь представлены объёмные макеты Покровской слободы, новые и старые книги, фотографии, наборы открыток с видами города, флаг, карта города.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" descr="Изображение 051"/>
          <p:cNvPicPr>
            <a:picLocks noChangeAspect="1" noChangeArrowheads="1"/>
          </p:cNvPicPr>
          <p:nvPr/>
        </p:nvPicPr>
        <p:blipFill>
          <a:blip r:embed="rId2"/>
          <a:srcRect l="2501" t="15625" b="12500"/>
          <a:stretch>
            <a:fillRect/>
          </a:stretch>
        </p:blipFill>
        <p:spPr bwMode="auto">
          <a:xfrm>
            <a:off x="3565525" y="504824"/>
            <a:ext cx="3286940" cy="2098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708797" y="439738"/>
            <a:ext cx="2858316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61950" algn="just" defTabSz="912813" eaLnBrk="0" hangingPunct="0"/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Воспитатели создали подборку фотографий, подобрали материал о жизни людей прославивших наш город. Имеются экспонаты, показывающие продукты производства </a:t>
            </a:r>
            <a:r>
              <a:rPr lang="ru-RU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промышленности  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современного города (модели троллейбуса, конфеты, капроновые нити).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Рисунок 9" descr="P1010369.JPG"/>
          <p:cNvPicPr>
            <a:picLocks noChangeAspect="1"/>
          </p:cNvPicPr>
          <p:nvPr/>
        </p:nvPicPr>
        <p:blipFill>
          <a:blip r:embed="rId3"/>
          <a:srcRect l="3076" b="5412"/>
          <a:stretch>
            <a:fillRect/>
          </a:stretch>
        </p:blipFill>
        <p:spPr bwMode="auto">
          <a:xfrm>
            <a:off x="795267" y="2505849"/>
            <a:ext cx="2295596" cy="285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10"/>
          <p:cNvSpPr txBox="1">
            <a:spLocks noChangeArrowheads="1"/>
          </p:cNvSpPr>
          <p:nvPr/>
        </p:nvSpPr>
        <p:spPr bwMode="auto">
          <a:xfrm>
            <a:off x="3136899" y="2576513"/>
            <a:ext cx="3858442" cy="30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ru-RU" sz="1300" b="1" i="1" u="sng" dirty="0">
                <a:latin typeface="Times New Roman" pitchFamily="18" charset="0"/>
                <a:cs typeface="Times New Roman" pitchFamily="18" charset="0"/>
              </a:rPr>
              <a:t> Картинная галерея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defTabSz="912813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(создана под руководством педагога дополнительного образования И.Н.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Фирсуниной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 defTabSz="912813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    Цели деятельности: приобщить детей к миру искусства; знакомить с разными видами изобразительного творчества; учить любоваться созданными произведениями.</a:t>
            </a:r>
          </a:p>
          <a:p>
            <a:pPr algn="just" defTabSz="912813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    Обычный коридор превращен в привлекательную картинную галерею. На стенах периодически организуются выставки картин, объединенные одной темой. Под картинами помещаются детские рисунки.            При ознакомлении детей с определённой тематикой  педагог на выставке объединяет профессиональные  и детские работы.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708798" y="5434808"/>
            <a:ext cx="2357454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defTabSz="912813" eaLnBrk="0" hangingPunct="0"/>
            <a:r>
              <a:rPr lang="ru-RU" sz="1300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Мини – музей «Космос»</a:t>
            </a:r>
          </a:p>
          <a:p>
            <a:pPr algn="just" defTabSz="912813" eaLnBrk="0" hangingPunct="0"/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(создан под руководством воспитателей В.Б.Титаренко, Т.В. Зайцевой).                                                                     Цели деятельности: расширять знания детей об исторических событиях родной страны; учить детей самостоятельно представлять материал мини – музея через проведение экскурсий; воспитывать интерес к созданию экспонатов.</a:t>
            </a:r>
            <a:r>
              <a:rPr lang="ru-RU" sz="1400" dirty="0">
                <a:latin typeface="Times New Roman" pitchFamily="18" charset="0"/>
              </a:rPr>
              <a:t>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Основными элементами мини – музея являются  макет ракеты и сшитый руками воспитателей скафандр. </a:t>
            </a:r>
          </a:p>
        </p:txBody>
      </p:sp>
      <p:pic>
        <p:nvPicPr>
          <p:cNvPr id="24583" name="Picture 5" descr="Изображение 07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66251" y="5864224"/>
            <a:ext cx="3857652" cy="2864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708797" y="8792393"/>
            <a:ext cx="6357982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61950" algn="just" defTabSz="912813" eaLnBrk="0" hangingPunct="0"/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Экспонаты музея удачно вписались в интерьер группового помещения. </a:t>
            </a:r>
            <a:r>
              <a:rPr lang="ru-RU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Важными 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дополнениями для экспозиции являются изготовленные из пластиковых бутылок спутники, кислородные баллоны. Подвешенные и раскрашенные мячи, шары разной величины  представляют собой планеты солнечной системы. Большое разнообразие тюбиков с едой для космонавтов вызывает неподдельный интерес у детей. 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5" name="Нижний колонтитул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7561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2813"/>
            <a:endParaRPr lang="ru-RU"/>
          </a:p>
        </p:txBody>
      </p:sp>
      <p:pic>
        <p:nvPicPr>
          <p:cNvPr id="25603" name="Picture 1" descr="Изображение 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4549" y="547108"/>
            <a:ext cx="2786082" cy="2458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3923507" y="452438"/>
            <a:ext cx="3071835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defTabSz="912813" eaLnBrk="0" hangingPunct="0"/>
            <a:r>
              <a:rPr lang="ru-RU" sz="1300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Мини– музей «Куклы наших бабушек» 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(создан под руководством воспитателей Г.В. Жумабаевой, С.Н. </a:t>
            </a:r>
            <a:r>
              <a:rPr lang="ru-RU" sz="13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Жарковой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).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 defTabSz="912813" eaLnBrk="0" hangingPunct="0"/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Цели деятельности: познакомить детей с историей страны на примере народной игрушки, воспитывать интерес к народным промыслам. </a:t>
            </a:r>
          </a:p>
          <a:p>
            <a:pPr algn="just" defTabSz="912813" eaLnBrk="0" hangingPunct="0"/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Мини – музей располагается в удобном уголке группы. Экспонаты находятся  на эстетично оформленных  полках. Центральной фигурой мини –     музея    является       изготовленная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779464" y="3005138"/>
            <a:ext cx="6144440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defTabSz="912813" eaLnBrk="0" hangingPunct="0"/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руками родителей кукла – бабушка. В музее очень много представлено предметов выполненных  родителями. Отражена эпоха появления кукол : </a:t>
            </a:r>
            <a:r>
              <a:rPr lang="ru-RU" sz="13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кувадки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куклы – обереги, свадебные куклы, кукла – </a:t>
            </a:r>
            <a:r>
              <a:rPr lang="ru-RU" sz="13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семиручка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другие.  Имеется специальная таблица с правилами поведения в музее.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6" name="Picture 5" descr="Изображение 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7239" y="4005263"/>
            <a:ext cx="2328922" cy="2929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Rectangle 7"/>
          <p:cNvSpPr>
            <a:spLocks noChangeArrowheads="1"/>
          </p:cNvSpPr>
          <p:nvPr/>
        </p:nvSpPr>
        <p:spPr bwMode="auto">
          <a:xfrm rot="10800000" flipV="1">
            <a:off x="850900" y="3790950"/>
            <a:ext cx="3711575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" defTabSz="912813" eaLnBrk="0" hangingPunct="0">
              <a:defRPr/>
            </a:pPr>
            <a:r>
              <a:rPr lang="ru-RU" sz="1300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Мини – музей «Курочка </a:t>
            </a:r>
            <a:r>
              <a:rPr lang="ru-RU" sz="1300" b="1" i="1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Рябушка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just" defTabSz="912813" eaLnBrk="0" hangingPunct="0"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 создан под руководством воспитателя  А.Н. </a:t>
            </a:r>
            <a:r>
              <a:rPr lang="ru-RU" sz="13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Мамуковой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 eaLnBrk="0" hangingPunct="0"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 деятельности: расширить представления детей об окружающем мире; познакомить малышей с домашними птицами на примере курочки; средствами фольклора формировать эмоциональное отношение к народному творчеству.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 eaLnBrk="0" hangingPunct="0"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Мини – музей располагается в младшей группе на небольшом стеллаже и столике. Тема была выбрана с учётом возрастных особенностей детей и любимой ими сказки. В мини – музее имеются разделы « Курочки бывают разными», «Домик для курочки и петушка», «Цыплёнок из яйца», «Что даёт нам курочка».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8" name="Rectangle 9"/>
          <p:cNvSpPr>
            <a:spLocks noChangeArrowheads="1"/>
          </p:cNvSpPr>
          <p:nvPr/>
        </p:nvSpPr>
        <p:spPr bwMode="auto">
          <a:xfrm>
            <a:off x="0" y="0"/>
            <a:ext cx="7561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2813"/>
            <a:endParaRPr lang="ru-RU"/>
          </a:p>
        </p:txBody>
      </p:sp>
      <p:pic>
        <p:nvPicPr>
          <p:cNvPr id="25609" name="Picture 8" descr="Изображение 07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3775" y="7078663"/>
            <a:ext cx="2286000" cy="261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0" name="Rectangle 10"/>
          <p:cNvSpPr>
            <a:spLocks noChangeArrowheads="1"/>
          </p:cNvSpPr>
          <p:nvPr/>
        </p:nvSpPr>
        <p:spPr bwMode="auto">
          <a:xfrm rot="10800000" flipV="1">
            <a:off x="3351213" y="7048500"/>
            <a:ext cx="3572690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61950" algn="just" defTabSz="912813" eaLnBrk="0" hangingPunct="0">
              <a:defRPr/>
            </a:pPr>
            <a:r>
              <a:rPr lang="ru-RU" sz="1300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Мини – музей «Автомобили» </a:t>
            </a:r>
          </a:p>
          <a:p>
            <a:pPr algn="just" defTabSz="912813" eaLnBrk="0" hangingPunct="0"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(создан под руководством воспитателей Т.Н. Федяшиной, В.М. </a:t>
            </a:r>
            <a:r>
              <a:rPr lang="ru-RU" sz="13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Клепач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 eaLnBrk="0" hangingPunct="0"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 деятельности: формировать знания детей о различных видах транспорта (грузовом, пассажирском, специализированном); учить детей в театрализованной форме представлять экспонаты музея другим детям.</a:t>
            </a:r>
            <a:r>
              <a:rPr lang="ru-RU" sz="1400" dirty="0"/>
              <a:t> </a:t>
            </a:r>
          </a:p>
          <a:p>
            <a:pPr indent="361950" algn="just" defTabSz="912813" eaLnBrk="0" hangingPunct="0">
              <a:defRPr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Мини – музей располагается на переднем плане группового помещения. Экспонаты находятся на полочках, подвесном круге, на низкой скамеечке, машины больших размеров стоят на полу. </a:t>
            </a:r>
          </a:p>
        </p:txBody>
      </p:sp>
      <p:sp>
        <p:nvSpPr>
          <p:cNvPr id="25611" name="Нижний колонтитул 10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493713" y="290513"/>
            <a:ext cx="6216650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61950" algn="just" defTabSz="912813" eaLnBrk="0" hangingPunct="0"/>
            <a:r>
              <a:rPr lang="ru-RU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мини – музее несколько разделов « Легковой транспорт», « Старинные машины», «Машины специального назначения», «Грузовой транспорт», «Сувенирные машины». На отдельной полке представлены дидактические игры на закрепление знаний о транспорте, дорожные знаки, раскраски в соответствии с  темой   музея. </a:t>
            </a:r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493713" y="1362075"/>
            <a:ext cx="3716337" cy="269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" defTabSz="912813" eaLnBrk="0" hangingPunct="0">
              <a:defRPr/>
            </a:pPr>
            <a:r>
              <a:rPr lang="ru-RU" sz="1300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Мини – музей «Матрёшки» </a:t>
            </a:r>
          </a:p>
          <a:p>
            <a:pPr algn="just" defTabSz="912813" eaLnBrk="0" hangingPunct="0"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(создан под руководством воспитателя  Г.Н. </a:t>
            </a:r>
            <a:r>
              <a:rPr lang="ru-RU" sz="13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Кульгускиной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 eaLnBrk="0" hangingPunct="0"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Цели деятельности: Расширять знания детей об истории возникновения русской матрёшки; закреплять и углублять представления о росписях народных промыслов.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 eaLnBrk="0" hangingPunct="0"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Музей оформлен во встроенном в стене шкафу. Каждая полочка символизирует разнообразные виды матрёшек: мотивы росписи народных промыслов; историю возникновения матрешек на Руси; экспонаты японских и русских матрёшек; матрёшки разного размера 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8" name="Picture 3" descr="Изображение 021"/>
          <p:cNvPicPr>
            <a:picLocks noChangeAspect="1" noChangeArrowheads="1"/>
          </p:cNvPicPr>
          <p:nvPr/>
        </p:nvPicPr>
        <p:blipFill>
          <a:blip r:embed="rId2"/>
          <a:srcRect r="9154"/>
          <a:stretch>
            <a:fillRect/>
          </a:stretch>
        </p:blipFill>
        <p:spPr bwMode="auto">
          <a:xfrm>
            <a:off x="4210050" y="1219200"/>
            <a:ext cx="24288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4" descr="Изображение 0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" y="4076700"/>
            <a:ext cx="2609850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 rot="10800000" flipV="1">
            <a:off x="3206750" y="4056063"/>
            <a:ext cx="3576638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" defTabSz="912813" eaLnBrk="0" hangingPunct="0">
              <a:defRPr/>
            </a:pPr>
            <a:r>
              <a:rPr lang="ru-RU" sz="1300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Мини – музей «Русская кукла» </a:t>
            </a:r>
          </a:p>
          <a:p>
            <a:pPr algn="just" defTabSz="912813" eaLnBrk="0" hangingPunct="0"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(создан под руководством  воспитателей Л.Н. </a:t>
            </a:r>
            <a:r>
              <a:rPr lang="ru-RU" sz="13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Тугушевой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В.В. </a:t>
            </a:r>
            <a:r>
              <a:rPr lang="ru-RU" sz="13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Клюкиной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).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 eaLnBrk="0" hangingPunct="0"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Цели деятельности: формировать знания детей об истории страны на  примере народной игрушки, воспитывать желание самим изготавливать самодельные игрушки.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 eaLnBrk="0" hangingPunct="0"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Мини – музей располагается в группе на полочках стеллажей и столе. Основа мини – музея большая раскидистая ветка . На таком деревце разноцветные весёлые куколки смотрятся очень эффектно. В мини – музее представлены разные виды народных кукол:  кукла – оберег, кукла «День – ночь»,  кукла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493713" y="6948488"/>
            <a:ext cx="6288087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defTabSz="912813" eaLnBrk="0" hangingPunct="0"/>
            <a:r>
              <a:rPr lang="ru-RU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Пеленашка, свадебные куклы, куклы для Мирового дерева и многие другие. Педагоги подготовили интересный теоретический материал об истории возникновения русской куклы.</a:t>
            </a:r>
          </a:p>
          <a:p>
            <a:pPr algn="just" defTabSz="912813"/>
            <a:r>
              <a:rPr lang="ru-RU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Мини – музеи в группах позволили воспитателям сделать слово «музей» привычным и привлекательным для детей. Экспонаты используются для проведения различных занятий, для развития речи, воображения, интеллекта, эмоциональной сферы ребёнка. Любой предмет мини – музея может подсказать тему для интересного разговора. Например, рассказ ребёнка о бронтозавре побудил  воспитателей старшей группы  не только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создать музей, но и вовлечь детей в удивительный мир прошлого через цикл занятий о динозаврах.</a:t>
            </a:r>
          </a:p>
          <a:p>
            <a:pPr algn="just" defTabSz="912813"/>
            <a:r>
              <a:rPr lang="ru-RU" sz="1300">
                <a:latin typeface="Times New Roman" pitchFamily="18" charset="0"/>
                <a:cs typeface="Times New Roman" pitchFamily="18" charset="0"/>
              </a:rPr>
              <a:t>         Дошкольники разных групп знакомились с мини – музеями своих «коллег». При этом в  средних, старших, подготовительных  к школе группах экскурсии проводили сами ребята.</a:t>
            </a:r>
            <a:r>
              <a:rPr lang="ru-RU" sz="1400"/>
              <a:t> </a:t>
            </a:r>
          </a:p>
          <a:p>
            <a:pPr algn="just" defTabSz="912813"/>
            <a:r>
              <a:rPr lang="ru-RU" sz="1300">
                <a:latin typeface="Times New Roman" pitchFamily="18" charset="0"/>
                <a:cs typeface="Times New Roman" pitchFamily="18" charset="0"/>
              </a:rPr>
              <a:t>        Эффективность работы музейной педагогики была очевидна. </a:t>
            </a:r>
          </a:p>
          <a:p>
            <a:pPr algn="just" defTabSz="912813" eaLnBrk="0" hangingPunct="0"/>
            <a:endParaRPr lang="ru-RU" sz="1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2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ChangeArrowheads="1"/>
          </p:cNvSpPr>
          <p:nvPr/>
        </p:nvSpPr>
        <p:spPr bwMode="auto">
          <a:xfrm>
            <a:off x="708797" y="395288"/>
            <a:ext cx="6215105" cy="909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defTabSz="912813" eaLnBrk="0" hangingPunct="0"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Дети через наглядность, познавательные занятия  приобретали знания об истории своей страны, её культуре, быте. Администрация продолжила работу в этом направлении, заключив договор о сотрудничестве с Саратовской региональной общественной организацией «Центр духовной культуры» (Культурно – выставочный центр «Радуга»).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 eaLnBrk="0" hangingPunct="0"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Воспитатели совместно с представителем Центра проводили занятия по музейной педагогике согласно программе «Мы входим в мир прекрасного» на базе дошкольного учреждения. Дети узнавали о творчестве художников, особенностях передачи своих впечатлений в картинах.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 eaLnBrk="0" hangingPunct="0">
              <a:defRPr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Проводимая работа показывает, что система нравственно - патриотического воспитания средствами музейной педагогики может явиться  сенситивной для формирования у детей патриотических чувств, элементарных исторических представлений о своём прошлом. </a:t>
            </a:r>
          </a:p>
          <a:p>
            <a:pPr indent="361950" algn="just" defTabSz="912813" eaLnBrk="0" hangingPunct="0">
              <a:defRPr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Потребность в систематическом посещении музея, интерес к прошлому города и страны не возникают вдруг, а воспитываются с детства. Именно в детском саду наши дети получают первые сведения о различных явлениях жизни, впитывают уважение к своему  городу, к Родине, узнают много  нового и интересного об их прошлом и настоящем.</a:t>
            </a:r>
          </a:p>
          <a:p>
            <a:pPr indent="361950" algn="just" defTabSz="912813" eaLnBrk="0" hangingPunct="0">
              <a:defRPr/>
            </a:pPr>
            <a:r>
              <a:rPr lang="ru-RU" sz="1300" dirty="0">
                <a:latin typeface="Times New Roman" pitchFamily="18" charset="0"/>
              </a:rPr>
              <a:t>В процессе  оформления  мини - музеев  мы  использовали  следующие  литературные  источники:</a:t>
            </a:r>
          </a:p>
          <a:p>
            <a:pPr indent="361950" defTabSz="912813">
              <a:defRPr/>
            </a:pPr>
            <a:r>
              <a:rPr lang="ru-RU" sz="1300" dirty="0">
                <a:latin typeface="Times New Roman" pitchFamily="18" charset="0"/>
              </a:rPr>
              <a:t>- Александрова Е.Ю. Система  патриотического  воспитания в ДОУ: планирование, педагогические  проекты, разработки  тематических  занятий и сценарии  мероприятий.- Волгоград: Учитель.-2007.-203с.;</a:t>
            </a:r>
          </a:p>
          <a:p>
            <a:pPr indent="361950" defTabSz="912813">
              <a:defRPr/>
            </a:pPr>
            <a:r>
              <a:rPr lang="ru-RU" sz="1300" dirty="0">
                <a:latin typeface="Times New Roman" pitchFamily="18" charset="0"/>
              </a:rPr>
              <a:t>- Воспитание  нравственных  чувств у старших  дошкольников: КН. Для воспитателя  детского сада/ под ред. А.М.Виноградовой.- М.: Просвещение.- 1989.-96с.;</a:t>
            </a:r>
          </a:p>
          <a:p>
            <a:pPr indent="361950" defTabSz="912813">
              <a:defRPr/>
            </a:pPr>
            <a:r>
              <a:rPr lang="ru-RU" sz="1300" dirty="0">
                <a:latin typeface="Times New Roman" pitchFamily="18" charset="0"/>
              </a:rPr>
              <a:t>- Горина Л.В., </a:t>
            </a:r>
            <a:r>
              <a:rPr lang="ru-RU" sz="1300" dirty="0" err="1">
                <a:latin typeface="Times New Roman" pitchFamily="18" charset="0"/>
              </a:rPr>
              <a:t>Хороводова</a:t>
            </a:r>
            <a:r>
              <a:rPr lang="ru-RU" sz="1300" dirty="0">
                <a:latin typeface="Times New Roman" pitchFamily="18" charset="0"/>
              </a:rPr>
              <a:t> И.В. Мини – музей  в ДОУ// Вопросы  теории  и практики дошкольного образования: Сб. </a:t>
            </a:r>
            <a:r>
              <a:rPr lang="ru-RU" sz="1300" dirty="0" err="1">
                <a:latin typeface="Times New Roman" pitchFamily="18" charset="0"/>
              </a:rPr>
              <a:t>научн</a:t>
            </a:r>
            <a:r>
              <a:rPr lang="ru-RU" sz="1300" dirty="0">
                <a:latin typeface="Times New Roman" pitchFamily="18" charset="0"/>
              </a:rPr>
              <a:t>. трудов. </a:t>
            </a:r>
            <a:r>
              <a:rPr lang="ru-RU" sz="1300" dirty="0" err="1">
                <a:latin typeface="Times New Roman" pitchFamily="18" charset="0"/>
              </a:rPr>
              <a:t>Вып</a:t>
            </a:r>
            <a:r>
              <a:rPr lang="ru-RU" sz="1300" dirty="0">
                <a:latin typeface="Times New Roman" pitchFamily="18" charset="0"/>
              </a:rPr>
              <a:t>. 4-Саратов: «Научная  книга».-2008.-103с.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indent="361950" algn="just" defTabSz="912813" eaLnBrk="0" hangingPunct="0">
              <a:defRPr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Организация мини – музея на базе детского сада одна из основных ступеней в системе патриотического воспитания дошкольников.</a:t>
            </a:r>
          </a:p>
          <a:p>
            <a:pPr indent="361950" algn="just" defTabSz="912813" eaLnBrk="0" hangingPunct="0">
              <a:defRPr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Посещение мини – музея для детей всегда большое  событие. Занятия в мини – музее способствуют развитию интеллекта, познавательных способностей детей. Музейная среда чрезвычайно эффективна для ознакомления детей  с историческим прошлым. Именно в мини – музее для ребёнка открывается возможность проникновения в историю и культуру Отечества, что, несомненно, является основой патриотического воспитания в дошкольном возрасте.</a:t>
            </a:r>
          </a:p>
          <a:p>
            <a:pPr indent="361950" algn="just" defTabSz="912813" eaLnBrk="0" hangingPunct="0">
              <a:defRPr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Анализируя положительную динамику результатов нашего опыта работы по организации мини-музеев, мы пришли к выводу:  патриотическое воспитание средствами музейной педагогики в перспективе будет занимать важное  место  в организации учебно – воспитательного процесса. Мы уверены, что системная, последовательная работа посредством музейной педагогики поможет зажечь искорку любви и интереса к жизни народа, к его искусству, культуре, природе России в разное историческое время.</a:t>
            </a:r>
          </a:p>
        </p:txBody>
      </p:sp>
      <p:sp>
        <p:nvSpPr>
          <p:cNvPr id="27651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2815</TotalTime>
  <Words>2434</Words>
  <Application>Microsoft Office PowerPoint</Application>
  <PresentationFormat>Произвольный</PresentationFormat>
  <Paragraphs>80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Melkosoft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Loner-XP</dc:creator>
  <cp:lastModifiedBy>Ира</cp:lastModifiedBy>
  <cp:revision>226</cp:revision>
  <dcterms:created xsi:type="dcterms:W3CDTF">2010-02-10T04:59:56Z</dcterms:created>
  <dcterms:modified xsi:type="dcterms:W3CDTF">2012-01-14T17:22:56Z</dcterms:modified>
</cp:coreProperties>
</file>