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3A0DF2-BA0F-4C01-BAB3-5A2342B349B6}" type="datetimeFigureOut">
              <a:rPr lang="ru-RU" smtClean="0"/>
              <a:t>16.01.2012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B8B471-4FF9-4F4B-922B-4B5E0068B50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92696"/>
            <a:ext cx="8229600" cy="53285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Урок </a:t>
            </a:r>
            <a:r>
              <a:rPr lang="ru-RU" b="1" dirty="0"/>
              <a:t>русского языка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</a:t>
            </a:r>
            <a:r>
              <a:rPr lang="ru-RU" b="1" dirty="0"/>
              <a:t>11 классе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Тема 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 smtClean="0"/>
              <a:t>Анализ </a:t>
            </a:r>
            <a:r>
              <a:rPr lang="ru-RU" b="1" i="1" dirty="0"/>
              <a:t>художественного текста с элементами рассуждения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296744" cy="105767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229600" cy="5009728"/>
          </a:xfrm>
        </p:spPr>
        <p:txBody>
          <a:bodyPr>
            <a:noAutofit/>
          </a:bodyPr>
          <a:lstStyle/>
          <a:p>
            <a:pPr algn="l"/>
            <a:r>
              <a:rPr lang="ru-RU" sz="3600" b="1" dirty="0"/>
              <a:t>Аргументы «за» должны быть</a:t>
            </a:r>
            <a:r>
              <a:rPr lang="ru-RU" sz="3600" b="1" dirty="0" smtClean="0"/>
              <a:t>:</a:t>
            </a:r>
            <a:br>
              <a:rPr lang="ru-RU" sz="3600" b="1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200" i="1" dirty="0"/>
              <a:t>Правдивыми, опираться на авторитетные источники;</a:t>
            </a:r>
            <a:br>
              <a:rPr lang="ru-RU" sz="3200" i="1" dirty="0"/>
            </a:br>
            <a:r>
              <a:rPr lang="ru-RU" sz="3200" i="1" dirty="0"/>
              <a:t>Доступными, простыми, понятными;</a:t>
            </a:r>
            <a:br>
              <a:rPr lang="ru-RU" sz="3200" i="1" dirty="0"/>
            </a:br>
            <a:r>
              <a:rPr lang="ru-RU" sz="3200" i="1" dirty="0"/>
              <a:t>Отражающими объективную реальность, соответствующими здравому смыслу.</a:t>
            </a:r>
            <a:br>
              <a:rPr lang="ru-RU" sz="3200" i="1" dirty="0"/>
            </a:br>
            <a:endParaRPr lang="ru-RU" sz="32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700808"/>
            <a:ext cx="8229600" cy="460851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smtClean="0"/>
              <a:t>Аргументы </a:t>
            </a:r>
            <a:r>
              <a:rPr lang="ru-RU" sz="3600" b="1" dirty="0"/>
              <a:t>«против</a:t>
            </a:r>
            <a:r>
              <a:rPr lang="ru-RU" sz="3600" b="1" dirty="0" smtClean="0"/>
              <a:t>»:</a:t>
            </a:r>
            <a:br>
              <a:rPr lang="ru-RU" sz="3600" b="1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300" dirty="0" smtClean="0"/>
              <a:t>- Должны </a:t>
            </a:r>
            <a:r>
              <a:rPr lang="ru-RU" sz="3300" dirty="0"/>
              <a:t>убедить в том, что аргументация автора неубедительна;</a:t>
            </a:r>
            <a:br>
              <a:rPr lang="ru-RU" sz="3300" dirty="0"/>
            </a:br>
            <a:r>
              <a:rPr lang="ru-RU" sz="3300" dirty="0" smtClean="0"/>
              <a:t>- Опровержения </a:t>
            </a:r>
            <a:r>
              <a:rPr lang="ru-RU" sz="3300" dirty="0"/>
              <a:t>должны быть тактичны и подчёркнуто корректны, например: «я не вполне согласен с позицией автора и считаю, что…», «уважая автора текста, позволю себе не согласиться с его точкой зрения на данную проблему…»</a:t>
            </a:r>
            <a:br>
              <a:rPr lang="ru-RU" sz="3300" dirty="0"/>
            </a:br>
            <a:endParaRPr lang="ru-RU" sz="3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plit orient="vert"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90465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300" b="1" dirty="0" smtClean="0"/>
              <a:t>Типичные ошибки:</a:t>
            </a:r>
            <a:r>
              <a:rPr lang="ru-RU" sz="2300" dirty="0" smtClean="0"/>
              <a:t/>
            </a:r>
            <a:br>
              <a:rPr lang="ru-RU" sz="2300" dirty="0" smtClean="0"/>
            </a:br>
            <a:r>
              <a:rPr lang="ru-RU" sz="2300" dirty="0" smtClean="0"/>
              <a:t>- Не превращайте сочинение </a:t>
            </a:r>
            <a:r>
              <a:rPr lang="ru-RU" sz="2300" dirty="0"/>
              <a:t>в </a:t>
            </a:r>
            <a:r>
              <a:rPr lang="ru-RU" sz="2300" dirty="0" smtClean="0"/>
              <a:t>изложение</a:t>
            </a:r>
            <a:r>
              <a:rPr lang="ru-RU" sz="2300" dirty="0"/>
              <a:t>, так как нужен не пересказ текста, а толкование затронутых в тексте проблем, их интерпретация;</a:t>
            </a:r>
            <a:br>
              <a:rPr lang="ru-RU" sz="2300" dirty="0"/>
            </a:br>
            <a:r>
              <a:rPr lang="ru-RU" sz="2300" dirty="0" smtClean="0"/>
              <a:t>- Не </a:t>
            </a:r>
            <a:r>
              <a:rPr lang="ru-RU" sz="2300" dirty="0"/>
              <a:t>начинайте своё сочинение с таких оборотов речи: «в этом тексте говорится…», «автор этого текста пишет…» и т.п.;</a:t>
            </a:r>
            <a:br>
              <a:rPr lang="ru-RU" sz="2300" dirty="0"/>
            </a:br>
            <a:r>
              <a:rPr lang="ru-RU" sz="2300" dirty="0" smtClean="0"/>
              <a:t>- Нет </a:t>
            </a:r>
            <a:r>
              <a:rPr lang="ru-RU" sz="2300" dirty="0"/>
              <a:t>смысла анализировать аргументы автора, если вы поддерживаете его позицию;</a:t>
            </a:r>
            <a:br>
              <a:rPr lang="ru-RU" sz="2300" dirty="0"/>
            </a:br>
            <a:r>
              <a:rPr lang="ru-RU" sz="2300" dirty="0" smtClean="0"/>
              <a:t>- Не </a:t>
            </a:r>
            <a:r>
              <a:rPr lang="ru-RU" sz="2300" dirty="0"/>
              <a:t>повторяйте доводы автора, используйте свои собственные;</a:t>
            </a:r>
            <a:br>
              <a:rPr lang="ru-RU" sz="2300" dirty="0"/>
            </a:br>
            <a:r>
              <a:rPr lang="ru-RU" sz="2300" dirty="0" smtClean="0"/>
              <a:t>- Аргументы </a:t>
            </a:r>
            <a:r>
              <a:rPr lang="ru-RU" sz="2300" dirty="0"/>
              <a:t>должны приводиться не беспорядочно, а по силе возрастания, потому что последний в памяти фиксируется лучше, чем первый;</a:t>
            </a:r>
            <a:br>
              <a:rPr lang="ru-RU" sz="2300" dirty="0"/>
            </a:br>
            <a:r>
              <a:rPr lang="ru-RU" sz="2300" dirty="0" smtClean="0"/>
              <a:t>- Не </a:t>
            </a:r>
            <a:r>
              <a:rPr lang="ru-RU" sz="2300" dirty="0"/>
              <a:t>бойтесь высказывать своё мнение, рассуждайте, анализируйте.</a:t>
            </a:r>
            <a:br>
              <a:rPr lang="ru-RU" sz="2300" dirty="0"/>
            </a:br>
            <a:r>
              <a:rPr lang="ru-RU" sz="2300" dirty="0"/>
              <a:t> </a:t>
            </a:r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8229600" cy="49685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Цели</a:t>
            </a:r>
            <a:r>
              <a:rPr lang="ru-RU" sz="4000" b="1" dirty="0"/>
              <a:t>: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- </a:t>
            </a:r>
            <a:r>
              <a:rPr lang="ru-RU" sz="4000" b="1" i="1" dirty="0" smtClean="0"/>
              <a:t>Формировать </a:t>
            </a:r>
            <a:r>
              <a:rPr lang="ru-RU" sz="4000" b="1" i="1" dirty="0"/>
              <a:t>коммуникативную компетенцию учащихся;</a:t>
            </a: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b="1" i="1" dirty="0"/>
              <a:t> </a:t>
            </a: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i="1" dirty="0" smtClean="0"/>
              <a:t>- </a:t>
            </a:r>
            <a:r>
              <a:rPr lang="ru-RU" sz="4000" b="1" i="1" dirty="0" smtClean="0"/>
              <a:t>Способствовать </a:t>
            </a:r>
            <a:r>
              <a:rPr lang="ru-RU" sz="4000" b="1" i="1" dirty="0"/>
              <a:t>развитию у учащихся адекватного восприятия жизни.</a:t>
            </a: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b="1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57517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080119"/>
          </a:xfrm>
        </p:spPr>
        <p:txBody>
          <a:bodyPr/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 ЖИЗНЬ</a:t>
            </a:r>
          </a:p>
          <a:p>
            <a:r>
              <a:rPr lang="ru-RU" dirty="0">
                <a:solidFill>
                  <a:schemeClr val="tx1"/>
                </a:solidFill>
              </a:rPr>
              <a:t>        </a:t>
            </a:r>
            <a:r>
              <a:rPr lang="ru-RU" dirty="0" smtClean="0">
                <a:solidFill>
                  <a:schemeClr val="tx1"/>
                </a:solidFill>
              </a:rPr>
              <a:t>Счастливая, благополучная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     </a:t>
            </a:r>
            <a:r>
              <a:rPr lang="ru-RU" dirty="0" smtClean="0">
                <a:solidFill>
                  <a:schemeClr val="tx1"/>
                </a:solidFill>
              </a:rPr>
              <a:t>Меняется, радует, учит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   </a:t>
            </a:r>
            <a:r>
              <a:rPr lang="ru-RU" dirty="0" smtClean="0">
                <a:solidFill>
                  <a:schemeClr val="tx1"/>
                </a:solidFill>
              </a:rPr>
              <a:t> Быть </a:t>
            </a:r>
            <a:r>
              <a:rPr lang="ru-RU" dirty="0">
                <a:solidFill>
                  <a:schemeClr val="tx1"/>
                </a:solidFill>
              </a:rPr>
              <a:t>счастливым и нести </a:t>
            </a:r>
            <a:r>
              <a:rPr lang="ru-RU" dirty="0" smtClean="0">
                <a:solidFill>
                  <a:schemeClr val="tx1"/>
                </a:solidFill>
              </a:rPr>
              <a:t>добро Труд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  <p:transition spd="med">
    <p:strips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229600" cy="47525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Проблема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i="1" dirty="0"/>
              <a:t>Сформулировать </a:t>
            </a:r>
            <a:r>
              <a:rPr lang="ru-RU" i="1" dirty="0" smtClean="0"/>
              <a:t>проблему,                    </a:t>
            </a:r>
            <a:r>
              <a:rPr lang="ru-RU" i="1" dirty="0"/>
              <a:t>Оценить объект проблемы</a:t>
            </a:r>
            <a:br>
              <a:rPr lang="ru-RU" i="1" dirty="0"/>
            </a:br>
            <a:r>
              <a:rPr lang="ru-RU" i="1" dirty="0"/>
              <a:t>в виде вопроса                              (Чья это проблема?)</a:t>
            </a:r>
            <a:br>
              <a:rPr lang="ru-RU" i="1" dirty="0"/>
            </a:br>
            <a:r>
              <a:rPr lang="ru-RU" i="1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strip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500972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Помните</a:t>
            </a:r>
            <a:r>
              <a:rPr lang="ru-RU" sz="4000" b="1" dirty="0"/>
              <a:t>!</a:t>
            </a:r>
            <a:r>
              <a:rPr lang="ru-RU" sz="4000" dirty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/>
              <a:t>Формулирование </a:t>
            </a:r>
            <a:r>
              <a:rPr lang="ru-RU" sz="4000" i="1" dirty="0"/>
              <a:t>проблемы должно быть не частной, а охватывать многие подобные случаи.</a:t>
            </a:r>
            <a:br>
              <a:rPr lang="ru-RU" sz="4000" i="1" dirty="0"/>
            </a:br>
            <a:r>
              <a:rPr lang="ru-RU" sz="4000" i="1" dirty="0"/>
              <a:t>От частных фактов к формулированию проблемы;</a:t>
            </a:r>
            <a:br>
              <a:rPr lang="ru-RU" sz="4000" i="1" dirty="0"/>
            </a:br>
            <a:r>
              <a:rPr lang="ru-RU" sz="4000" i="1" dirty="0"/>
              <a:t>От формулировки проблемы к комментариям.</a:t>
            </a:r>
            <a:br>
              <a:rPr lang="ru-RU" sz="4000" i="1" dirty="0"/>
            </a:br>
            <a:r>
              <a:rPr lang="ru-RU" sz="4000" i="1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515374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Выявление </a:t>
            </a:r>
            <a:r>
              <a:rPr lang="ru-RU" b="1" dirty="0"/>
              <a:t>авторской позиции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4000" i="1" dirty="0"/>
              <a:t>- Что хотел сказать своим читателям автор, создавая этот текст?</a:t>
            </a:r>
            <a:br>
              <a:rPr lang="ru-RU" sz="4000" i="1" dirty="0"/>
            </a:br>
            <a:r>
              <a:rPr lang="ru-RU" sz="4000" i="1" dirty="0"/>
              <a:t>- Как автор оценивает описываемую конкретную ситуацию, поступки героев?</a:t>
            </a:r>
            <a:br>
              <a:rPr lang="ru-RU" sz="4000" i="1" dirty="0"/>
            </a:br>
            <a:r>
              <a:rPr lang="ru-RU" sz="4000" i="1" dirty="0"/>
              <a:t>- Каковы особенности речи героев</a:t>
            </a:r>
            <a:r>
              <a:rPr lang="ru-RU" i="1" dirty="0"/>
              <a:t>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blind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493772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Помните!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Требуется </a:t>
            </a:r>
            <a:r>
              <a:rPr lang="ru-RU" i="1" dirty="0"/>
              <a:t>не просто сформулировать позицию автора, а показать его мнение по выделенной и прокомментированной проблеме.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Аргументация собственной позиции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068960"/>
            <a:ext cx="6400800" cy="247268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Цель </a:t>
            </a:r>
            <a:r>
              <a:rPr lang="ru-RU" i="1" dirty="0">
                <a:solidFill>
                  <a:schemeClr val="tx1"/>
                </a:solidFill>
              </a:rPr>
              <a:t>– убедить в чём-либо, укрепить или изменить своё мнение.</a:t>
            </a:r>
          </a:p>
          <a:p>
            <a:r>
              <a:rPr lang="ru-RU" i="1" dirty="0">
                <a:solidFill>
                  <a:schemeClr val="tx1"/>
                </a:solidFill>
              </a:rPr>
              <a:t> </a:t>
            </a:r>
          </a:p>
        </p:txBody>
      </p:sp>
    </p:spTree>
  </p:cSld>
  <p:clrMapOvr>
    <a:masterClrMapping/>
  </p:clrMapOvr>
  <p:transition spd="med"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508173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Схема </a:t>
            </a:r>
            <a:r>
              <a:rPr lang="ru-RU" sz="3600" b="1" dirty="0"/>
              <a:t>рассуждения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Тезис – аргументация – вывод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i="1" dirty="0"/>
              <a:t>Тезис -  </a:t>
            </a:r>
            <a:r>
              <a:rPr lang="ru-RU" sz="3600" i="1" dirty="0"/>
              <a:t>главная мысль автора текста, которую необходимо обосновать, доказать или опровергнуть.</a:t>
            </a:r>
            <a:br>
              <a:rPr lang="ru-RU" sz="3600" i="1" dirty="0"/>
            </a:br>
            <a:r>
              <a:rPr lang="ru-RU" sz="3600" b="1" i="1" dirty="0"/>
              <a:t>Аргументы – </a:t>
            </a:r>
            <a:r>
              <a:rPr lang="ru-RU" sz="3600" i="1" dirty="0"/>
              <a:t>доказательства, приводимые в поддержку тезиса, факты, примеры, утверждения, объяснения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46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Урок русского языка  в 11 классе  Тема  Анализ художественного текста с элементами рассуждения</vt:lpstr>
      <vt:lpstr>                      Цели:   - Формировать коммуникативную компетенцию учащихся;   - Способствовать развитию у учащихся адекватного восприятия жизни.   </vt:lpstr>
      <vt:lpstr>Синквейн</vt:lpstr>
      <vt:lpstr> Проблема   Сформулировать проблему,                    Оценить объект проблемы в виде вопроса                              (Чья это проблема?)  </vt:lpstr>
      <vt:lpstr> Помните!  Формулирование проблемы должно быть не частной, а охватывать многие подобные случаи. От частных фактов к формулированию проблемы; От формулировки проблемы к комментариям.  </vt:lpstr>
      <vt:lpstr> Выявление авторской позиции   - Что хотел сказать своим читателям автор, создавая этот текст? - Как автор оценивает описываемую конкретную ситуацию, поступки героев? - Каковы особенности речи героев?</vt:lpstr>
      <vt:lpstr>Помните!   Требуется не просто сформулировать позицию автора, а показать его мнение по выделенной и прокомментированной проблеме.</vt:lpstr>
      <vt:lpstr>Аргументация собственной позиции </vt:lpstr>
      <vt:lpstr> Схема рассуждения   Тезис – аргументация – вывод Тезис -  главная мысль автора текста, которую необходимо обосновать, доказать или опровергнуть. Аргументы – доказательства, приводимые в поддержку тезиса, факты, примеры, утверждения, объяснения</vt:lpstr>
      <vt:lpstr>Аргументы «за» должны быть:  Правдивыми, опираться на авторитетные источники; Доступными, простыми, понятными; Отражающими объективную реальность, соответствующими здравому смыслу. </vt:lpstr>
      <vt:lpstr>  Аргументы «против»:  - Должны убедить в том, что аргументация автора неубедительна; - Опровержения должны быть тактичны и подчёркнуто корректны, например: «я не вполне согласен с позицией автора и считаю, что…», «уважая автора текста, позволю себе не согласиться с его точкой зрения на данную проблему…» </vt:lpstr>
      <vt:lpstr>               Типичные ошибки: - Не превращайте сочинение в изложение, так как нужен не пересказ текста, а толкование затронутых в тексте проблем, их интерпретация; - Не начинайте своё сочинение с таких оборотов речи: «в этом тексте говорится…», «автор этого текста пишет…» и т.п.; - Нет смысла анализировать аргументы автора, если вы поддерживаете его позицию; - Не повторяйте доводы автора, используйте свои собственные; - Аргументы должны приводиться не беспорядочно, а по силе возрастания, потому что последний в памяти фиксируется лучше, чем первый; - Не бойтесь высказывать своё мнение, рассуждайте, анализируйте.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11 классе  Тема  Анализ художественного текста с элементами рассуждения</dc:title>
  <dc:creator>любовь</dc:creator>
  <cp:lastModifiedBy>любовь</cp:lastModifiedBy>
  <cp:revision>11</cp:revision>
  <dcterms:created xsi:type="dcterms:W3CDTF">2012-01-16T05:49:46Z</dcterms:created>
  <dcterms:modified xsi:type="dcterms:W3CDTF">2012-01-16T07:20:10Z</dcterms:modified>
</cp:coreProperties>
</file>