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FC92F0-D63B-4881-ABF8-B8E93CC03EED}" type="datetimeFigureOut">
              <a:rPr lang="ru-RU" smtClean="0"/>
              <a:pPr/>
              <a:t>18.01.2012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DC7BEA-77DB-4B0C-B9E4-84C71A94DC5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032482C-B8A1-405F-A139-274C60359AEB}" type="datetime1">
              <a:rPr lang="ru-RU" smtClean="0"/>
              <a:pPr/>
              <a:t>18.01.2012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7C6DA19-1F13-45FA-BCE2-149CF447893E}" type="datetime1">
              <a:rPr lang="ru-RU" smtClean="0"/>
              <a:pPr/>
              <a:t>18.01.2012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6BFFD8-D241-4E9F-904D-8938DE3D906A}" type="datetime1">
              <a:rPr lang="ru-RU" smtClean="0"/>
              <a:pPr/>
              <a:t>18.01.2012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F408644-2A6D-40E6-A8DA-104CFAAB460E}" type="datetime1">
              <a:rPr lang="ru-RU" smtClean="0"/>
              <a:pPr/>
              <a:t>18.01.2012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3B8D5EAD-F412-4D13-B1E3-4609DA6EBF04}" type="datetime1">
              <a:rPr lang="ru-RU" smtClean="0"/>
              <a:pPr/>
              <a:t>18.01.2012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B921433-6F94-4CB9-8EF2-2DD1049F72FB}" type="datetime1">
              <a:rPr lang="ru-RU" smtClean="0"/>
              <a:pPr/>
              <a:t>18.01.2012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CAA1B573-AF75-49FB-98B0-82E0D4EE6A3E}" type="datetime1">
              <a:rPr lang="ru-RU" smtClean="0"/>
              <a:pPr/>
              <a:t>18.01.2012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0F911878-835E-46F0-A0B3-3361611B35BF}" type="datetime1">
              <a:rPr lang="ru-RU" smtClean="0"/>
              <a:pPr/>
              <a:t>18.01.2012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96A73DA-A89D-438F-94B1-B93636CDF50C}" type="datetime1">
              <a:rPr lang="ru-RU" smtClean="0"/>
              <a:pPr/>
              <a:t>18.01.2012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C5F9058-E39B-4F4B-B953-327AFCCC3715}" type="datetime1">
              <a:rPr lang="ru-RU" smtClean="0"/>
              <a:pPr/>
              <a:t>18.01.2012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DD0FB584-AF44-44FA-A714-B48487C09206}" type="datetime1">
              <a:rPr lang="ru-RU" smtClean="0"/>
              <a:pPr/>
              <a:t>18.01.2012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BD90B20-43F3-4A62-8E81-E5E45F274868}" type="datetime1">
              <a:rPr lang="ru-RU" smtClean="0"/>
              <a:pPr/>
              <a:t>18.01.2012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dissolve/>
  </p:transition>
  <p:hf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71934" y="5500702"/>
            <a:ext cx="4838704" cy="1071570"/>
          </a:xfrm>
        </p:spPr>
        <p:txBody>
          <a:bodyPr>
            <a:normAutofit/>
          </a:bodyPr>
          <a:lstStyle/>
          <a:p>
            <a:pPr algn="ctr"/>
            <a:r>
              <a:rPr lang="ru-RU" sz="1800" dirty="0" smtClean="0">
                <a:latin typeface="Times New Roman" pitchFamily="18" charset="0"/>
                <a:cs typeface="Times New Roman" pitchFamily="18" charset="0"/>
              </a:rPr>
              <a:t>выполнила студентка </a:t>
            </a:r>
            <a:r>
              <a:rPr lang="en-US" sz="1800" dirty="0" smtClean="0">
                <a:latin typeface="Times New Roman" pitchFamily="18" charset="0"/>
                <a:cs typeface="Times New Roman" pitchFamily="18" charset="0"/>
              </a:rPr>
              <a:t>III</a:t>
            </a:r>
            <a:r>
              <a:rPr lang="ru-RU" sz="1800" dirty="0" smtClean="0">
                <a:latin typeface="Times New Roman" pitchFamily="18" charset="0"/>
                <a:cs typeface="Times New Roman" pitchFamily="18" charset="0"/>
              </a:rPr>
              <a:t> курса, специальность «Ветеринария» </a:t>
            </a:r>
            <a:br>
              <a:rPr lang="ru-RU" sz="1800" dirty="0" smtClean="0">
                <a:latin typeface="Times New Roman" pitchFamily="18" charset="0"/>
                <a:cs typeface="Times New Roman" pitchFamily="18" charset="0"/>
              </a:rPr>
            </a:br>
            <a:r>
              <a:rPr lang="ru-RU" sz="1800" b="1" i="1" dirty="0" err="1" smtClean="0">
                <a:latin typeface="Times New Roman" pitchFamily="18" charset="0"/>
                <a:cs typeface="Times New Roman" pitchFamily="18" charset="0"/>
              </a:rPr>
              <a:t>рахматуллина</a:t>
            </a:r>
            <a:r>
              <a:rPr lang="ru-RU" sz="1800" b="1" i="1" dirty="0" smtClean="0">
                <a:latin typeface="Times New Roman" pitchFamily="18" charset="0"/>
                <a:cs typeface="Times New Roman" pitchFamily="18" charset="0"/>
              </a:rPr>
              <a:t> </a:t>
            </a:r>
            <a:r>
              <a:rPr lang="ru-RU" sz="1800" b="1" i="1" dirty="0" err="1" smtClean="0">
                <a:latin typeface="Times New Roman" pitchFamily="18" charset="0"/>
                <a:cs typeface="Times New Roman" pitchFamily="18" charset="0"/>
              </a:rPr>
              <a:t>ильгина</a:t>
            </a:r>
            <a:endParaRPr lang="ru-RU" sz="1800"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57158" y="2143116"/>
            <a:ext cx="8458200" cy="1928826"/>
          </a:xfrm>
        </p:spPr>
        <p:txBody>
          <a:bodyPr>
            <a:normAutofit/>
          </a:bodyPr>
          <a:lstStyle/>
          <a:p>
            <a:pPr algn="ctr"/>
            <a:r>
              <a:rPr lang="ru-RU" sz="8800" dirty="0" smtClean="0">
                <a:latin typeface="Times New Roman" pitchFamily="18" charset="0"/>
                <a:cs typeface="Times New Roman" pitchFamily="18" charset="0"/>
              </a:rPr>
              <a:t>Бешенство</a:t>
            </a:r>
            <a:endParaRPr lang="ru-RU" sz="8800" dirty="0">
              <a:latin typeface="Times New Roman" pitchFamily="18" charset="0"/>
              <a:cs typeface="Times New Roman" pitchFamily="18" charset="0"/>
            </a:endParaRPr>
          </a:p>
        </p:txBody>
      </p:sp>
      <p:pic>
        <p:nvPicPr>
          <p:cNvPr id="1026" name="Picture 2" descr="D:\Фото\Техникум\Эмблемы\ветерин.JPG"/>
          <p:cNvPicPr>
            <a:picLocks noChangeAspect="1" noChangeArrowheads="1"/>
          </p:cNvPicPr>
          <p:nvPr/>
        </p:nvPicPr>
        <p:blipFill>
          <a:blip r:embed="rId2" cstate="print"/>
          <a:srcRect/>
          <a:stretch>
            <a:fillRect/>
          </a:stretch>
        </p:blipFill>
        <p:spPr bwMode="auto">
          <a:xfrm>
            <a:off x="285720" y="5572140"/>
            <a:ext cx="1000132" cy="1028736"/>
          </a:xfrm>
          <a:prstGeom prst="rect">
            <a:avLst/>
          </a:prstGeom>
          <a:noFill/>
        </p:spPr>
      </p:pic>
      <p:sp>
        <p:nvSpPr>
          <p:cNvPr id="5" name="Подзаголовок 2"/>
          <p:cNvSpPr txBox="1">
            <a:spLocks/>
          </p:cNvSpPr>
          <p:nvPr/>
        </p:nvSpPr>
        <p:spPr>
          <a:xfrm>
            <a:off x="428596" y="357166"/>
            <a:ext cx="8143932" cy="785818"/>
          </a:xfrm>
          <a:prstGeom prst="rect">
            <a:avLst/>
          </a:prstGeom>
        </p:spPr>
        <p:txBody>
          <a:bodyPr vert="horz" anchor="b">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ru-RU" sz="2000" b="0" i="0" u="none" strike="noStrike" kern="1200" cap="none" spc="0" normalizeH="0" baseline="0" noProof="0" dirty="0" smtClean="0">
                <a:ln>
                  <a:noFill/>
                </a:ln>
                <a:solidFill>
                  <a:schemeClr val="tx2">
                    <a:shade val="75000"/>
                  </a:schemeClr>
                </a:solidFill>
                <a:effectLst/>
                <a:uLnTx/>
                <a:uFillTx/>
                <a:latin typeface="Times New Roman" pitchFamily="18" charset="0"/>
                <a:ea typeface="+mn-ea"/>
                <a:cs typeface="Times New Roman" pitchFamily="18" charset="0"/>
              </a:rPr>
              <a:t>Министерство образования Республики Башкортостан</a:t>
            </a:r>
          </a:p>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ru-RU" sz="2000" b="0" i="0" u="none" strike="noStrike" kern="1200" cap="none" spc="0" normalizeH="0" baseline="0" noProof="0" dirty="0" smtClean="0">
                <a:ln>
                  <a:noFill/>
                </a:ln>
                <a:solidFill>
                  <a:schemeClr val="tx2">
                    <a:shade val="75000"/>
                  </a:schemeClr>
                </a:solidFill>
                <a:effectLst/>
                <a:uLnTx/>
                <a:uFillTx/>
                <a:latin typeface="Times New Roman" pitchFamily="18" charset="0"/>
                <a:ea typeface="+mn-ea"/>
                <a:cs typeface="Times New Roman" pitchFamily="18" charset="0"/>
              </a:rPr>
              <a:t>ГБОУ СПО «</a:t>
            </a:r>
            <a:r>
              <a:rPr kumimoji="0" lang="ru-RU" sz="2000" b="0" i="0" u="none" strike="noStrike" kern="1200" cap="none" spc="0" normalizeH="0" baseline="0" noProof="0" smtClean="0">
                <a:ln>
                  <a:noFill/>
                </a:ln>
                <a:solidFill>
                  <a:schemeClr val="tx2">
                    <a:shade val="75000"/>
                  </a:schemeClr>
                </a:solidFill>
                <a:effectLst/>
                <a:uLnTx/>
                <a:uFillTx/>
                <a:latin typeface="Times New Roman" pitchFamily="18" charset="0"/>
                <a:ea typeface="+mn-ea"/>
                <a:cs typeface="Times New Roman" pitchFamily="18" charset="0"/>
              </a:rPr>
              <a:t>Баймакский</a:t>
            </a:r>
            <a:r>
              <a:rPr kumimoji="0" lang="ru-RU" sz="2000" b="0" i="0" u="none" strike="noStrike" kern="1200" cap="none" spc="0" normalizeH="0" baseline="0" noProof="0" dirty="0" smtClean="0">
                <a:ln>
                  <a:noFill/>
                </a:ln>
                <a:solidFill>
                  <a:schemeClr val="tx2">
                    <a:shade val="75000"/>
                  </a:schemeClr>
                </a:solidFill>
                <a:effectLst/>
                <a:uLnTx/>
                <a:uFillTx/>
                <a:latin typeface="Times New Roman" pitchFamily="18" charset="0"/>
                <a:ea typeface="+mn-ea"/>
                <a:cs typeface="Times New Roman" pitchFamily="18" charset="0"/>
              </a:rPr>
              <a:t> </a:t>
            </a:r>
            <a:r>
              <a:rPr kumimoji="0" lang="ru-RU" sz="2000" b="0" i="0" u="none" strike="noStrike" kern="1200" cap="none" spc="0" normalizeH="0" baseline="0" noProof="0" dirty="0" smtClean="0">
                <a:ln>
                  <a:noFill/>
                </a:ln>
                <a:solidFill>
                  <a:schemeClr val="tx2">
                    <a:shade val="75000"/>
                  </a:schemeClr>
                </a:solidFill>
                <a:effectLst/>
                <a:uLnTx/>
                <a:uFillTx/>
                <a:latin typeface="Times New Roman" pitchFamily="18" charset="0"/>
                <a:ea typeface="+mn-ea"/>
                <a:cs typeface="Times New Roman" pitchFamily="18" charset="0"/>
              </a:rPr>
              <a:t>сельскохозяйственный техникум»</a:t>
            </a:r>
            <a:endParaRPr kumimoji="0" lang="ru-RU" sz="2000" b="0" i="0" u="none" strike="noStrike" kern="1200" cap="none" spc="0" normalizeH="0" baseline="0" noProof="0" dirty="0">
              <a:ln>
                <a:noFill/>
              </a:ln>
              <a:solidFill>
                <a:schemeClr val="tx2">
                  <a:shade val="75000"/>
                </a:schemeClr>
              </a:solidFill>
              <a:effectLst/>
              <a:uLnTx/>
              <a:uFillTx/>
              <a:latin typeface="Times New Roman" pitchFamily="18" charset="0"/>
              <a:ea typeface="+mn-ea"/>
              <a:cs typeface="Times New Roman" pitchFamily="18" charset="0"/>
            </a:endParaRPr>
          </a:p>
        </p:txBody>
      </p:sp>
      <p:sp>
        <p:nvSpPr>
          <p:cNvPr id="6" name="Номер слайда 5"/>
          <p:cNvSpPr>
            <a:spLocks noGrp="1"/>
          </p:cNvSpPr>
          <p:nvPr>
            <p:ph type="sldNum" sz="quarter" idx="12"/>
          </p:nvPr>
        </p:nvSpPr>
        <p:spPr/>
        <p:txBody>
          <a:bodyPr/>
          <a:lstStyle/>
          <a:p>
            <a:fld id="{725C68B6-61C2-468F-89AB-4B9F7531AA68}" type="slidenum">
              <a:rPr lang="ru-RU" smtClean="0"/>
              <a:pPr/>
              <a:t>1</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5">
                                            <p:txEl>
                                              <p:pRg st="1" end="1"/>
                                            </p:txEl>
                                          </p:spTgt>
                                        </p:tgtEl>
                                      </p:cBhvr>
                                    </p:animEffect>
                                  </p:childTnLst>
                                </p:cTn>
                              </p:par>
                            </p:childTnLst>
                          </p:cTn>
                        </p:par>
                        <p:par>
                          <p:cTn id="16" fill="hold">
                            <p:stCondLst>
                              <p:cond delay="2000"/>
                            </p:stCondLst>
                            <p:childTnLst>
                              <p:par>
                                <p:cTn id="17" presetID="9"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dissolve">
                                      <p:cBhvr>
                                        <p:cTn id="19" dur="500"/>
                                        <p:tgtEl>
                                          <p:spTgt spid="1026"/>
                                        </p:tgtEl>
                                      </p:cBhvr>
                                    </p:animEffect>
                                  </p:childTnLst>
                                </p:cTn>
                              </p:par>
                            </p:childTnLst>
                          </p:cTn>
                        </p:par>
                        <p:par>
                          <p:cTn id="20" fill="hold">
                            <p:stCondLst>
                              <p:cond delay="2500"/>
                            </p:stCondLst>
                            <p:childTnLst>
                              <p:par>
                                <p:cTn id="21" presetID="27" presetClass="entr" presetSubtype="0" fill="hold" nodeType="afterEffect">
                                  <p:stCondLst>
                                    <p:cond delay="0"/>
                                  </p:stCondLst>
                                  <p:iterate type="lt">
                                    <p:tmPct val="50000"/>
                                  </p:iterate>
                                  <p:childTnLst>
                                    <p:set>
                                      <p:cBhvr>
                                        <p:cTn id="2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23"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643050"/>
            <a:ext cx="8686800" cy="3500462"/>
          </a:xfrm>
        </p:spPr>
        <p:txBody>
          <a:bodyPr>
            <a:normAutofit/>
          </a:bodyPr>
          <a:lstStyle/>
          <a:p>
            <a:r>
              <a:rPr lang="ru-RU" dirty="0" smtClean="0"/>
              <a:t>            Благодарю за внимание!</a:t>
            </a:r>
            <a:endParaRPr lang="ru-RU" dirty="0"/>
          </a:p>
        </p:txBody>
      </p:sp>
      <p:pic>
        <p:nvPicPr>
          <p:cNvPr id="3" name="Picture 2" descr="D:\Фото\Техникум\Эмблемы\ветерин.JPG"/>
          <p:cNvPicPr>
            <a:picLocks noChangeAspect="1" noChangeArrowheads="1"/>
          </p:cNvPicPr>
          <p:nvPr/>
        </p:nvPicPr>
        <p:blipFill>
          <a:blip r:embed="rId2" cstate="print"/>
          <a:srcRect/>
          <a:stretch>
            <a:fillRect/>
          </a:stretch>
        </p:blipFill>
        <p:spPr bwMode="auto">
          <a:xfrm>
            <a:off x="285720" y="214290"/>
            <a:ext cx="791777" cy="814422"/>
          </a:xfrm>
          <a:prstGeom prst="rect">
            <a:avLst/>
          </a:prstGeom>
          <a:noFill/>
        </p:spPr>
      </p:pic>
      <p:sp>
        <p:nvSpPr>
          <p:cNvPr id="4" name="Номер слайда 3"/>
          <p:cNvSpPr>
            <a:spLocks noGrp="1"/>
          </p:cNvSpPr>
          <p:nvPr>
            <p:ph type="sldNum" sz="quarter" idx="12"/>
          </p:nvPr>
        </p:nvSpPr>
        <p:spPr/>
        <p:txBody>
          <a:bodyPr/>
          <a:lstStyle/>
          <a:p>
            <a:fld id="{725C68B6-61C2-468F-89AB-4B9F7531AA68}" type="slidenum">
              <a:rPr lang="ru-RU" smtClean="0"/>
              <a:pPr/>
              <a:t>10</a:t>
            </a:fld>
            <a:endParaRPr lang="ru-RU"/>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14744" y="1285860"/>
            <a:ext cx="5276856" cy="4794265"/>
          </a:xfrm>
        </p:spPr>
        <p:txBody>
          <a:bodyPr>
            <a:normAutofit/>
          </a:bodyPr>
          <a:lstStyle/>
          <a:p>
            <a:pPr marL="0" indent="361950">
              <a:buNone/>
            </a:pPr>
            <a:r>
              <a:rPr lang="ru-RU" dirty="0" err="1" smtClean="0"/>
              <a:t>Бе́шенство</a:t>
            </a:r>
            <a:r>
              <a:rPr lang="ru-RU" dirty="0" smtClean="0"/>
              <a:t>. </a:t>
            </a:r>
            <a:r>
              <a:rPr lang="ru-RU" dirty="0" err="1" smtClean="0"/>
              <a:t>Рабиес</a:t>
            </a:r>
            <a:r>
              <a:rPr lang="ru-RU" dirty="0" smtClean="0"/>
              <a:t> (лат. </a:t>
            </a:r>
            <a:r>
              <a:rPr lang="ru-RU" dirty="0" err="1" smtClean="0"/>
              <a:t>rabies</a:t>
            </a:r>
            <a:r>
              <a:rPr lang="ru-RU" dirty="0" smtClean="0"/>
              <a:t>), устаревшее — гидрофобия, водобоязнь) — инфекционное заболевание, вызываемое вирусом бешенства </a:t>
            </a:r>
            <a:r>
              <a:rPr lang="ru-RU" dirty="0" err="1" smtClean="0"/>
              <a:t>Rabies</a:t>
            </a:r>
            <a:r>
              <a:rPr lang="ru-RU" dirty="0" smtClean="0"/>
              <a:t> </a:t>
            </a:r>
            <a:r>
              <a:rPr lang="ru-RU" dirty="0" err="1" smtClean="0"/>
              <a:t>virus</a:t>
            </a:r>
            <a:r>
              <a:rPr lang="ru-RU" dirty="0" smtClean="0"/>
              <a:t>, включённого в род </a:t>
            </a:r>
            <a:r>
              <a:rPr lang="ru-RU" dirty="0" err="1" smtClean="0"/>
              <a:t>Lyssavirus</a:t>
            </a:r>
            <a:r>
              <a:rPr lang="ru-RU" dirty="0" smtClean="0"/>
              <a:t> семейства </a:t>
            </a:r>
            <a:r>
              <a:rPr lang="ru-RU" dirty="0" err="1" smtClean="0"/>
              <a:t>Rhabdoviridae</a:t>
            </a:r>
            <a:r>
              <a:rPr lang="ru-RU" dirty="0" smtClean="0"/>
              <a:t>.</a:t>
            </a:r>
          </a:p>
          <a:p>
            <a:endParaRPr lang="ru-RU" dirty="0"/>
          </a:p>
        </p:txBody>
      </p:sp>
      <p:pic>
        <p:nvPicPr>
          <p:cNvPr id="1026" name="Picture 2" descr="F:\M050056-TEM_of_rabies_virus-SPL.jpeg"/>
          <p:cNvPicPr>
            <a:picLocks noChangeAspect="1" noChangeArrowheads="1"/>
          </p:cNvPicPr>
          <p:nvPr/>
        </p:nvPicPr>
        <p:blipFill>
          <a:blip r:embed="rId2"/>
          <a:srcRect t="12121" b="7576"/>
          <a:stretch>
            <a:fillRect/>
          </a:stretch>
        </p:blipFill>
        <p:spPr bwMode="auto">
          <a:xfrm>
            <a:off x="357158" y="1643050"/>
            <a:ext cx="3163491" cy="3571901"/>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2</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43306" y="1554162"/>
            <a:ext cx="5348294" cy="4525963"/>
          </a:xfrm>
        </p:spPr>
        <p:txBody>
          <a:bodyPr>
            <a:normAutofit fontScale="77500" lnSpcReduction="20000"/>
          </a:bodyPr>
          <a:lstStyle/>
          <a:p>
            <a:r>
              <a:rPr lang="ru-RU" dirty="0" smtClean="0"/>
              <a:t>Вирус бешенства вызывает специфический энцефалит (воспаление головного мозга) у животных и человека. Передаётся со слюной при укусе больным животным. Затем, распространяясь по нервным путям, вирус достигает слюнных желёз и нервных клеток коры головного мозга, </a:t>
            </a:r>
            <a:r>
              <a:rPr lang="ru-RU" dirty="0" err="1" smtClean="0"/>
              <a:t>гиппокампа</a:t>
            </a:r>
            <a:r>
              <a:rPr lang="ru-RU" dirty="0" smtClean="0"/>
              <a:t>, </a:t>
            </a:r>
            <a:r>
              <a:rPr lang="ru-RU" dirty="0" err="1" smtClean="0"/>
              <a:t>бульбарных</a:t>
            </a:r>
            <a:r>
              <a:rPr lang="ru-RU" dirty="0" smtClean="0"/>
              <a:t> центров, и, поражая их, вызывает тяжёлые необратимые нарушения.</a:t>
            </a:r>
          </a:p>
          <a:p>
            <a:endParaRPr lang="ru-RU" dirty="0"/>
          </a:p>
        </p:txBody>
      </p:sp>
      <p:pic>
        <p:nvPicPr>
          <p:cNvPr id="2050" name="Picture 2" descr="F:\defaul5t.jpeg"/>
          <p:cNvPicPr>
            <a:picLocks noChangeAspect="1" noChangeArrowheads="1"/>
          </p:cNvPicPr>
          <p:nvPr/>
        </p:nvPicPr>
        <p:blipFill>
          <a:blip r:embed="rId2" cstate="print"/>
          <a:srcRect/>
          <a:stretch>
            <a:fillRect/>
          </a:stretch>
        </p:blipFill>
        <p:spPr bwMode="auto">
          <a:xfrm>
            <a:off x="571472" y="1500174"/>
            <a:ext cx="3000396" cy="4643470"/>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3</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strips(downLeft)">
                                      <p:cBhvr>
                                        <p:cTn id="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Содержимое 7" descr="default.jpeg"/>
          <p:cNvPicPr>
            <a:picLocks noChangeAspect="1"/>
          </p:cNvPicPr>
          <p:nvPr/>
        </p:nvPicPr>
        <p:blipFill>
          <a:blip r:embed="rId2" cstate="print"/>
          <a:stretch>
            <a:fillRect/>
          </a:stretch>
        </p:blipFill>
        <p:spPr>
          <a:xfrm>
            <a:off x="214282" y="1571612"/>
            <a:ext cx="4357718" cy="4572032"/>
          </a:xfrm>
          <a:prstGeom prst="rect">
            <a:avLst/>
          </a:prstGeom>
          <a:ln>
            <a:noFill/>
          </a:ln>
          <a:effectLst>
            <a:softEdge rad="112500"/>
          </a:effectLst>
        </p:spPr>
      </p:pic>
      <p:sp>
        <p:nvSpPr>
          <p:cNvPr id="14" name="Содержимое 13"/>
          <p:cNvSpPr>
            <a:spLocks noGrp="1"/>
          </p:cNvSpPr>
          <p:nvPr>
            <p:ph idx="1"/>
          </p:nvPr>
        </p:nvSpPr>
        <p:spPr>
          <a:xfrm>
            <a:off x="4643438" y="1554162"/>
            <a:ext cx="4348162" cy="4525963"/>
          </a:xfrm>
        </p:spPr>
        <p:txBody>
          <a:bodyPr>
            <a:normAutofit lnSpcReduction="10000"/>
          </a:bodyPr>
          <a:lstStyle/>
          <a:p>
            <a:r>
              <a:rPr lang="ru-RU" dirty="0" smtClean="0"/>
              <a:t>Инкубационный период составляет от 10 дней до 3—4 (но чаще 1—3) месяцев, причём у иммунизированных людей — в среднем 77 дней, а у </a:t>
            </a:r>
            <a:r>
              <a:rPr lang="ru-RU" dirty="0" err="1" smtClean="0"/>
              <a:t>неиммунизированных</a:t>
            </a:r>
            <a:r>
              <a:rPr lang="ru-RU" dirty="0" smtClean="0"/>
              <a:t> людей — 54 дня.</a:t>
            </a:r>
          </a:p>
          <a:p>
            <a:endParaRPr lang="ru-RU" dirty="0"/>
          </a:p>
        </p:txBody>
      </p:sp>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4</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57620" y="1214422"/>
            <a:ext cx="5133980" cy="4865703"/>
          </a:xfrm>
        </p:spPr>
        <p:txBody>
          <a:bodyPr>
            <a:normAutofit fontScale="77500" lnSpcReduction="20000"/>
          </a:bodyPr>
          <a:lstStyle/>
          <a:p>
            <a:pPr>
              <a:buNone/>
            </a:pPr>
            <a:r>
              <a:rPr lang="ru-RU" dirty="0" smtClean="0"/>
              <a:t> </a:t>
            </a:r>
          </a:p>
          <a:p>
            <a:r>
              <a:rPr lang="ru-RU" dirty="0" smtClean="0"/>
              <a:t>В 1881 году, работая в области иммунологии, Луи Пастер получил вакцину против бешенства. В 1885 году Пастер впервые применил вакцину на мальчике, укушенном собакой.</a:t>
            </a:r>
            <a:r>
              <a:rPr lang="en-US" dirty="0" smtClean="0"/>
              <a:t> </a:t>
            </a:r>
            <a:r>
              <a:rPr lang="ru-RU" dirty="0" smtClean="0"/>
              <a:t>Мальчик не заболел. </a:t>
            </a:r>
          </a:p>
          <a:p>
            <a:r>
              <a:rPr lang="ru-RU" dirty="0" smtClean="0"/>
              <a:t>Вакцины, используемые в настоящее время, как правило, вводятся 6 раз: инъекции делаются в день обращения к врачу (0 день), а затем на 3, 7, 14, 30 и 90 дни.</a:t>
            </a:r>
            <a:endParaRPr lang="ru-RU" dirty="0"/>
          </a:p>
        </p:txBody>
      </p:sp>
      <p:pic>
        <p:nvPicPr>
          <p:cNvPr id="8193" name="Picture 1" descr="F:\putting_chemicals_in_a_vial_u12831425.jpg"/>
          <p:cNvPicPr>
            <a:picLocks noChangeAspect="1" noChangeArrowheads="1"/>
          </p:cNvPicPr>
          <p:nvPr/>
        </p:nvPicPr>
        <p:blipFill>
          <a:blip r:embed="rId2"/>
          <a:srcRect/>
          <a:stretch>
            <a:fillRect/>
          </a:stretch>
        </p:blipFill>
        <p:spPr bwMode="auto">
          <a:xfrm>
            <a:off x="357158" y="1500174"/>
            <a:ext cx="3517930" cy="4643470"/>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5</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strips(downLeft)">
                                      <p:cBhvr>
                                        <p:cTn id="7" dur="10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57620" y="1554162"/>
            <a:ext cx="5133980" cy="4525963"/>
          </a:xfrm>
        </p:spPr>
        <p:txBody>
          <a:bodyPr>
            <a:normAutofit fontScale="70000" lnSpcReduction="20000"/>
          </a:bodyPr>
          <a:lstStyle/>
          <a:p>
            <a:endParaRPr lang="ru-RU" dirty="0" smtClean="0"/>
          </a:p>
          <a:p>
            <a:r>
              <a:rPr lang="ru-RU" dirty="0" smtClean="0"/>
              <a:t>В случае появления клинических признаков бешенства эффективных методов лечения нет. Приходится ограничиваться чисто симптоматическими средствами для облегчения мучительного состояния. Двигательное возбуждение снимают успокаивающими (седативными) средствами, судороги устраняют курареподобными препаратами. Дыхательные расстройства компенсируют посредством трахеотомии и подключения больного к аппарату искусственного дыхания.</a:t>
            </a:r>
          </a:p>
          <a:p>
            <a:pPr>
              <a:buNone/>
            </a:pPr>
            <a:endParaRPr lang="ru-RU" dirty="0"/>
          </a:p>
        </p:txBody>
      </p:sp>
      <p:pic>
        <p:nvPicPr>
          <p:cNvPr id="7169" name="Picture 1" descr="F:\53866-159440-rabiddogjpg-620x.jpg"/>
          <p:cNvPicPr>
            <a:picLocks noChangeAspect="1" noChangeArrowheads="1"/>
          </p:cNvPicPr>
          <p:nvPr/>
        </p:nvPicPr>
        <p:blipFill>
          <a:blip r:embed="rId2"/>
          <a:srcRect/>
          <a:stretch>
            <a:fillRect/>
          </a:stretch>
        </p:blipFill>
        <p:spPr bwMode="auto">
          <a:xfrm>
            <a:off x="285720" y="1571612"/>
            <a:ext cx="3429024" cy="4572032"/>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6</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strips(downLeft)">
                                      <p:cBhvr>
                                        <p:cTn id="7" dur="1000"/>
                                        <p:tgtEl>
                                          <p:spTgt spid="7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29058" y="1554162"/>
            <a:ext cx="5062542" cy="4525963"/>
          </a:xfrm>
        </p:spPr>
        <p:txBody>
          <a:bodyPr>
            <a:normAutofit fontScale="62500" lnSpcReduction="20000"/>
          </a:bodyPr>
          <a:lstStyle/>
          <a:p>
            <a:endParaRPr lang="ru-RU" dirty="0" smtClean="0"/>
          </a:p>
          <a:p>
            <a:r>
              <a:rPr lang="ru-RU" dirty="0" smtClean="0"/>
              <a:t>Большое значение имеет наличие укуса или попадание слюны бешеных животных на повреждённую кожу. Один из важнейших признаков заболевания человека — водобоязнь с явлениями спазма глоточной мускулатуры только при виде воды и пищи, что делает невозможным выпить даже стакан воды. Не менее показателен симптом </a:t>
            </a:r>
            <a:r>
              <a:rPr lang="ru-RU" dirty="0" err="1" smtClean="0"/>
              <a:t>аэрофобии</a:t>
            </a:r>
            <a:r>
              <a:rPr lang="ru-RU" dirty="0" smtClean="0"/>
              <a:t> — мышечные судороги, возникающие при малейшем движении воздуха. Характерно и усиленное слюноотделение, у некоторых больных тонкая струйка слюны постоянно вытекает из угла рта.</a:t>
            </a:r>
          </a:p>
          <a:p>
            <a:endParaRPr lang="ru-RU" dirty="0"/>
          </a:p>
        </p:txBody>
      </p:sp>
      <p:pic>
        <p:nvPicPr>
          <p:cNvPr id="6145" name="Picture 1" descr="F:\31-633-beshenstvo.jpg"/>
          <p:cNvPicPr>
            <a:picLocks noChangeAspect="1" noChangeArrowheads="1"/>
          </p:cNvPicPr>
          <p:nvPr/>
        </p:nvPicPr>
        <p:blipFill>
          <a:blip r:embed="rId2"/>
          <a:srcRect/>
          <a:stretch>
            <a:fillRect/>
          </a:stretch>
        </p:blipFill>
        <p:spPr bwMode="auto">
          <a:xfrm>
            <a:off x="357158" y="1643050"/>
            <a:ext cx="3429024" cy="4429156"/>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7</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strips(downLeft)">
                                      <p:cBhvr>
                                        <p:cTn id="7" dur="1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29124" y="1554162"/>
            <a:ext cx="4562476" cy="4525963"/>
          </a:xfrm>
        </p:spPr>
        <p:txBody>
          <a:bodyPr>
            <a:normAutofit fontScale="85000" lnSpcReduction="20000"/>
          </a:bodyPr>
          <a:lstStyle/>
          <a:p>
            <a:r>
              <a:rPr lang="ru-RU" dirty="0" smtClean="0"/>
              <a:t>Лабораторного подтверждения диагноза обычно не требуется, но оно возможно, в том числе с помощью разработанного в последнее время метода обнаружения антигена вируса бешенства в отпечатках с поверхностной оболочки глаза.</a:t>
            </a:r>
          </a:p>
          <a:p>
            <a:endParaRPr lang="ru-RU" dirty="0"/>
          </a:p>
        </p:txBody>
      </p:sp>
      <p:pic>
        <p:nvPicPr>
          <p:cNvPr id="5121" name="Picture 1" descr="F:\chuma_04_2010_01.jpg"/>
          <p:cNvPicPr>
            <a:picLocks noChangeAspect="1" noChangeArrowheads="1"/>
          </p:cNvPicPr>
          <p:nvPr/>
        </p:nvPicPr>
        <p:blipFill>
          <a:blip r:embed="rId2"/>
          <a:srcRect/>
          <a:stretch>
            <a:fillRect/>
          </a:stretch>
        </p:blipFill>
        <p:spPr bwMode="auto">
          <a:xfrm>
            <a:off x="285720" y="1500174"/>
            <a:ext cx="4152922" cy="4676789"/>
          </a:xfrm>
          <a:prstGeom prst="rect">
            <a:avLst/>
          </a:prstGeom>
          <a:ln>
            <a:noFill/>
          </a:ln>
          <a:effectLst>
            <a:softEdge rad="112500"/>
          </a:effectLst>
        </p:spPr>
      </p:pic>
      <p:pic>
        <p:nvPicPr>
          <p:cNvPr id="4" name="Picture 2" descr="D:\Фото\Техникум\Эмблемы\ветерин.JPG"/>
          <p:cNvPicPr>
            <a:picLocks noChangeAspect="1" noChangeArrowheads="1"/>
          </p:cNvPicPr>
          <p:nvPr/>
        </p:nvPicPr>
        <p:blipFill>
          <a:blip r:embed="rId3"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8</a:t>
            </a:fld>
            <a:endParaRPr lang="ru-RU"/>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strips(downLeft)">
                                      <p:cBhvr>
                                        <p:cTn id="7" dur="10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1800" dirty="0" smtClean="0">
                <a:latin typeface="Times New Roman" pitchFamily="18" charset="0"/>
                <a:cs typeface="Times New Roman" pitchFamily="18" charset="0"/>
              </a:rPr>
              <a:t>Использованная литература</a:t>
            </a: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514350" lvl="0" indent="-514350">
              <a:buFont typeface="+mj-lt"/>
              <a:buAutoNum type="arabicPeriod"/>
            </a:pPr>
            <a:r>
              <a:rPr lang="ru-RU" sz="1900" dirty="0" smtClean="0">
                <a:latin typeface="Times New Roman" pitchFamily="18" charset="0"/>
                <a:cs typeface="Times New Roman" pitchFamily="18" charset="0"/>
              </a:rPr>
              <a:t>Учебник «Паразитология и инвазионные болезни животных», под редакцией М.В. Шустовой , М. «</a:t>
            </a:r>
            <a:r>
              <a:rPr lang="ru-RU" sz="1900" dirty="0" err="1" smtClean="0">
                <a:latin typeface="Times New Roman" pitchFamily="18" charset="0"/>
                <a:cs typeface="Times New Roman" pitchFamily="18" charset="0"/>
              </a:rPr>
              <a:t>Асадема</a:t>
            </a:r>
            <a:r>
              <a:rPr lang="ru-RU" sz="1900" dirty="0" smtClean="0">
                <a:latin typeface="Times New Roman" pitchFamily="18" charset="0"/>
                <a:cs typeface="Times New Roman" pitchFamily="18" charset="0"/>
              </a:rPr>
              <a:t>», 2006 г.</a:t>
            </a:r>
          </a:p>
          <a:p>
            <a:pPr marL="514350" lvl="0" indent="-514350">
              <a:buFont typeface="+mj-lt"/>
              <a:buAutoNum type="arabicPeriod"/>
            </a:pPr>
            <a:r>
              <a:rPr lang="ru-RU" sz="1900" dirty="0" smtClean="0">
                <a:latin typeface="Times New Roman" pitchFamily="18" charset="0"/>
                <a:cs typeface="Times New Roman" pitchFamily="18" charset="0"/>
              </a:rPr>
              <a:t>Учебник «Внутренние незаразные болезни животных», авт. И.П. </a:t>
            </a:r>
            <a:r>
              <a:rPr lang="ru-RU" sz="1900" dirty="0" err="1" smtClean="0">
                <a:latin typeface="Times New Roman" pitchFamily="18" charset="0"/>
                <a:cs typeface="Times New Roman" pitchFamily="18" charset="0"/>
              </a:rPr>
              <a:t>Кондрахин</a:t>
            </a:r>
            <a:r>
              <a:rPr lang="ru-RU" sz="1900" dirty="0" smtClean="0">
                <a:latin typeface="Times New Roman" pitchFamily="18" charset="0"/>
                <a:cs typeface="Times New Roman" pitchFamily="18" charset="0"/>
              </a:rPr>
              <a:t>, Г.А.Таланов и В.В.Пак, М. «Колосс», 2003</a:t>
            </a:r>
          </a:p>
          <a:p>
            <a:pPr marL="514350" lvl="0" indent="-514350">
              <a:buFont typeface="+mj-lt"/>
              <a:buAutoNum type="arabicPeriod"/>
            </a:pPr>
            <a:r>
              <a:rPr lang="ru-RU" sz="1900" dirty="0" smtClean="0">
                <a:latin typeface="Times New Roman" pitchFamily="18" charset="0"/>
                <a:cs typeface="Times New Roman" pitchFamily="18" charset="0"/>
              </a:rPr>
              <a:t>Учебник «Эпизоотология с микробиологией», под редакцией В.А. Кузьмина и А.В. </a:t>
            </a:r>
            <a:r>
              <a:rPr lang="ru-RU" sz="1900" dirty="0" err="1" smtClean="0">
                <a:latin typeface="Times New Roman" pitchFamily="18" charset="0"/>
                <a:cs typeface="Times New Roman" pitchFamily="18" charset="0"/>
              </a:rPr>
              <a:t>Святковского</a:t>
            </a:r>
            <a:r>
              <a:rPr lang="ru-RU" sz="1900" dirty="0" smtClean="0">
                <a:latin typeface="Times New Roman" pitchFamily="18" charset="0"/>
                <a:cs typeface="Times New Roman" pitchFamily="18" charset="0"/>
              </a:rPr>
              <a:t>, М. «</a:t>
            </a:r>
            <a:r>
              <a:rPr lang="ru-RU" sz="1900" dirty="0" err="1" smtClean="0">
                <a:latin typeface="Times New Roman" pitchFamily="18" charset="0"/>
                <a:cs typeface="Times New Roman" pitchFamily="18" charset="0"/>
              </a:rPr>
              <a:t>Асадема</a:t>
            </a:r>
            <a:r>
              <a:rPr lang="ru-RU" sz="1900" dirty="0" smtClean="0">
                <a:latin typeface="Times New Roman" pitchFamily="18" charset="0"/>
                <a:cs typeface="Times New Roman" pitchFamily="18" charset="0"/>
              </a:rPr>
              <a:t>», 2006 г.</a:t>
            </a:r>
          </a:p>
          <a:p>
            <a:endParaRPr lang="ru-RU" dirty="0"/>
          </a:p>
        </p:txBody>
      </p:sp>
      <p:pic>
        <p:nvPicPr>
          <p:cNvPr id="4" name="Picture 2" descr="D:\Фото\Техникум\Эмблемы\ветерин.JPG"/>
          <p:cNvPicPr>
            <a:picLocks noChangeAspect="1" noChangeArrowheads="1"/>
          </p:cNvPicPr>
          <p:nvPr/>
        </p:nvPicPr>
        <p:blipFill>
          <a:blip r:embed="rId2" cstate="print"/>
          <a:srcRect/>
          <a:stretch>
            <a:fillRect/>
          </a:stretch>
        </p:blipFill>
        <p:spPr bwMode="auto">
          <a:xfrm>
            <a:off x="285720" y="214290"/>
            <a:ext cx="791777" cy="814422"/>
          </a:xfrm>
          <a:prstGeom prst="rect">
            <a:avLst/>
          </a:prstGeom>
          <a:noFill/>
        </p:spPr>
      </p:pic>
      <p:sp>
        <p:nvSpPr>
          <p:cNvPr id="5" name="Номер слайда 4"/>
          <p:cNvSpPr>
            <a:spLocks noGrp="1"/>
          </p:cNvSpPr>
          <p:nvPr>
            <p:ph type="sldNum" sz="quarter" idx="12"/>
          </p:nvPr>
        </p:nvSpPr>
        <p:spPr/>
        <p:txBody>
          <a:bodyPr/>
          <a:lstStyle/>
          <a:p>
            <a:fld id="{725C68B6-61C2-468F-89AB-4B9F7531AA68}" type="slidenum">
              <a:rPr lang="ru-RU" smtClean="0"/>
              <a:pPr/>
              <a:t>9</a:t>
            </a:fld>
            <a:endParaRPr lang="ru-RU"/>
          </a:p>
        </p:txBody>
      </p:sp>
    </p:spTree>
  </p:cSld>
  <p:clrMapOvr>
    <a:masterClrMapping/>
  </p:clrMapOvr>
  <p:transition spd="med">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33</TotalTime>
  <Words>381</Words>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выполнила студентка III курса, специальность «Ветеринария»  рахматуллина ильгина</vt:lpstr>
      <vt:lpstr>Слайд 2</vt:lpstr>
      <vt:lpstr>Слайд 3</vt:lpstr>
      <vt:lpstr>Слайд 4</vt:lpstr>
      <vt:lpstr>Слайд 5</vt:lpstr>
      <vt:lpstr>Слайд 6</vt:lpstr>
      <vt:lpstr>Слайд 7</vt:lpstr>
      <vt:lpstr>Слайд 8</vt:lpstr>
      <vt:lpstr>Использованная литература</vt:lpstr>
      <vt:lpstr>            Благодарю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Выполнила студентка 531 групы Рахматуллина Ильгина</dc:title>
  <cp:lastModifiedBy>Надршина</cp:lastModifiedBy>
  <cp:revision>7</cp:revision>
  <dcterms:modified xsi:type="dcterms:W3CDTF">2012-01-18T03:42:27Z</dcterms:modified>
</cp:coreProperties>
</file>