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2" d="100"/>
          <a:sy n="102" d="100"/>
        </p:scale>
        <p:origin x="-2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F0C06882-DF25-49E6-99B6-1DB1AC064415}"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C06882-DF25-49E6-99B6-1DB1AC06441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C06882-DF25-49E6-99B6-1DB1AC06441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C06882-DF25-49E6-99B6-1DB1AC06441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F0C06882-DF25-49E6-99B6-1DB1AC06441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C06882-DF25-49E6-99B6-1DB1AC06441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0C06882-DF25-49E6-99B6-1DB1AC06441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0C06882-DF25-49E6-99B6-1DB1AC06441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0C06882-DF25-49E6-99B6-1DB1AC06441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C06882-DF25-49E6-99B6-1DB1AC06441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E0A1DB-0A6F-45A9-8CAF-0884B45AD454}" type="datetimeFigureOut">
              <a:rPr lang="ru-RU" smtClean="0"/>
              <a:pPr/>
              <a:t>22.01.2012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C06882-DF25-49E6-99B6-1DB1AC06441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E0A1DB-0A6F-45A9-8CAF-0884B45AD454}" type="datetimeFigureOut">
              <a:rPr lang="ru-RU" smtClean="0"/>
              <a:pPr/>
              <a:t>22.01.2012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0C06882-DF25-49E6-99B6-1DB1AC064415}"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2.xml"/><Relationship Id="rId5" Type="http://schemas.openxmlformats.org/officeDocument/2006/relationships/image" Target="../media/image17.gif"/><Relationship Id="rId4" Type="http://schemas.openxmlformats.org/officeDocument/2006/relationships/image" Target="../media/image1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0" y="1500174"/>
            <a:ext cx="4214842" cy="857256"/>
          </a:xfrm>
        </p:spPr>
        <p:txBody>
          <a:bodyPr/>
          <a:lstStyle/>
          <a:p>
            <a:r>
              <a:rPr lang="ru-RU" dirty="0" smtClean="0"/>
              <a:t>кошки</a:t>
            </a:r>
            <a:endParaRPr lang="ru-RU" dirty="0"/>
          </a:p>
        </p:txBody>
      </p:sp>
      <p:pic>
        <p:nvPicPr>
          <p:cNvPr id="4" name="Рисунок 3" descr="загруженное.jpg"/>
          <p:cNvPicPr>
            <a:picLocks noChangeAspect="1"/>
          </p:cNvPicPr>
          <p:nvPr/>
        </p:nvPicPr>
        <p:blipFill>
          <a:blip r:embed="rId2"/>
          <a:stretch>
            <a:fillRect/>
          </a:stretch>
        </p:blipFill>
        <p:spPr>
          <a:xfrm>
            <a:off x="428596" y="785794"/>
            <a:ext cx="3571900" cy="271353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8351428_3.jpg"/>
          <p:cNvPicPr>
            <a:picLocks noChangeAspect="1"/>
          </p:cNvPicPr>
          <p:nvPr/>
        </p:nvPicPr>
        <p:blipFill>
          <a:blip r:embed="rId3"/>
          <a:stretch>
            <a:fillRect/>
          </a:stretch>
        </p:blipFill>
        <p:spPr>
          <a:xfrm>
            <a:off x="4786314" y="3429000"/>
            <a:ext cx="3343280" cy="316638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329378" cy="939784"/>
          </a:xfrm>
        </p:spPr>
        <p:txBody>
          <a:bodyPr/>
          <a:lstStyle/>
          <a:p>
            <a:r>
              <a:rPr lang="ru-RU" dirty="0" smtClean="0"/>
              <a:t>Сиамские кошки</a:t>
            </a:r>
            <a:endParaRPr lang="ru-RU" dirty="0"/>
          </a:p>
        </p:txBody>
      </p:sp>
      <p:sp>
        <p:nvSpPr>
          <p:cNvPr id="3" name="Содержимое 2"/>
          <p:cNvSpPr>
            <a:spLocks noGrp="1"/>
          </p:cNvSpPr>
          <p:nvPr>
            <p:ph idx="1"/>
          </p:nvPr>
        </p:nvSpPr>
        <p:spPr>
          <a:xfrm>
            <a:off x="214282" y="785794"/>
            <a:ext cx="8229600" cy="4709160"/>
          </a:xfrm>
        </p:spPr>
        <p:txBody>
          <a:bodyPr>
            <a:noAutofit/>
          </a:bodyPr>
          <a:lstStyle/>
          <a:p>
            <a:r>
              <a:rPr lang="ru-RU" sz="1800" dirty="0" smtClean="0">
                <a:solidFill>
                  <a:srgbClr val="FFFF00"/>
                </a:solidFill>
              </a:rPr>
              <a:t>Сиамские кошки, почитаемые в храмах в качестве священных, считались национальным достоянием Таиланда. Сиамская порода, являясь реликвией страны, оберегалась от возможного скрещивания с представителями европейских пород. Представители кошачьего сиамского племени находились на иждивении монаршей семьи и являлись непосредственными участниками части королевских ритуалов.</a:t>
            </a:r>
          </a:p>
          <a:p>
            <a:r>
              <a:rPr lang="ru-RU" sz="1800" dirty="0" smtClean="0">
                <a:solidFill>
                  <a:srgbClr val="FFFF00"/>
                </a:solidFill>
              </a:rPr>
              <a:t>Существует предположение, что прародителем сиамских кошек был бенгальский дикий кот. Предположение основывается на идентичности продолжительности сроков беременности, длящихся у сиамской кошки от 65 до 68 дней. Что значительно больше, чем у представительниц европейских короткошерстных пород, вынашивающих будущее поколение в течение срока от 55 до 60 суток.</a:t>
            </a:r>
            <a:endParaRPr lang="ru-RU" sz="1800" dirty="0">
              <a:solidFill>
                <a:srgbClr val="FFFF00"/>
              </a:solidFill>
            </a:endParaRPr>
          </a:p>
        </p:txBody>
      </p:sp>
      <p:pic>
        <p:nvPicPr>
          <p:cNvPr id="4" name="Рисунок 3" descr="3616356365_33f7cdaaec.jpg"/>
          <p:cNvPicPr>
            <a:picLocks noChangeAspect="1"/>
          </p:cNvPicPr>
          <p:nvPr/>
        </p:nvPicPr>
        <p:blipFill>
          <a:blip r:embed="rId2"/>
          <a:stretch>
            <a:fillRect/>
          </a:stretch>
        </p:blipFill>
        <p:spPr>
          <a:xfrm>
            <a:off x="4429124" y="4143380"/>
            <a:ext cx="3786214" cy="252161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Сибирские кошки</a:t>
            </a:r>
            <a:endParaRPr lang="ru-RU" dirty="0"/>
          </a:p>
        </p:txBody>
      </p:sp>
      <p:sp>
        <p:nvSpPr>
          <p:cNvPr id="3" name="Содержимое 2"/>
          <p:cNvSpPr>
            <a:spLocks noGrp="1"/>
          </p:cNvSpPr>
          <p:nvPr>
            <p:ph idx="1"/>
          </p:nvPr>
        </p:nvSpPr>
        <p:spPr/>
        <p:txBody>
          <a:bodyPr>
            <a:normAutofit/>
          </a:bodyPr>
          <a:lstStyle/>
          <a:p>
            <a:r>
              <a:rPr lang="ru-RU" sz="2000" dirty="0" smtClean="0">
                <a:solidFill>
                  <a:srgbClr val="FFFF00"/>
                </a:solidFill>
              </a:rPr>
              <a:t>Удивительные истории рассказывают их владельцы: о том, как кот открывал кастрюли и созывал своих сотоварищей поесть и потом (что самое замечательное) закрывал крышку кастрюли; о том, как сибирский кот спускал воду в унитазе; как другой открывал дверь кухни с разбегу отталкиваясь от стенки; как сибирская кошка помогала хозяйке делать уколы персидской кошке, удерживая ее за холку, пока хозяйка делала уколы; а об их охотничьих трофеях и лечебных свойствах историй и просто не счесть.</a:t>
            </a:r>
            <a:endParaRPr lang="ru-RU" sz="2000" dirty="0">
              <a:solidFill>
                <a:srgbClr val="FFFF00"/>
              </a:solidFill>
            </a:endParaRPr>
          </a:p>
        </p:txBody>
      </p:sp>
      <p:pic>
        <p:nvPicPr>
          <p:cNvPr id="4" name="Рисунок 3" descr="images (5).jpg"/>
          <p:cNvPicPr>
            <a:picLocks noChangeAspect="1"/>
          </p:cNvPicPr>
          <p:nvPr/>
        </p:nvPicPr>
        <p:blipFill>
          <a:blip r:embed="rId2"/>
          <a:stretch>
            <a:fillRect/>
          </a:stretch>
        </p:blipFill>
        <p:spPr>
          <a:xfrm>
            <a:off x="4572000" y="4214818"/>
            <a:ext cx="3162562" cy="243369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загруженное (1).jpg"/>
          <p:cNvPicPr>
            <a:picLocks noChangeAspect="1"/>
          </p:cNvPicPr>
          <p:nvPr/>
        </p:nvPicPr>
        <p:blipFill>
          <a:blip r:embed="rId3"/>
          <a:stretch>
            <a:fillRect/>
          </a:stretch>
        </p:blipFill>
        <p:spPr>
          <a:xfrm>
            <a:off x="1142976" y="4286256"/>
            <a:ext cx="1914525" cy="23812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7972452" cy="939784"/>
          </a:xfrm>
        </p:spPr>
        <p:txBody>
          <a:bodyPr/>
          <a:lstStyle/>
          <a:p>
            <a:r>
              <a:rPr lang="ru-RU" dirty="0" smtClean="0"/>
              <a:t>Сфинкс</a:t>
            </a:r>
            <a:endParaRPr lang="ru-RU" dirty="0"/>
          </a:p>
        </p:txBody>
      </p:sp>
      <p:sp>
        <p:nvSpPr>
          <p:cNvPr id="3" name="Содержимое 2"/>
          <p:cNvSpPr>
            <a:spLocks noGrp="1"/>
          </p:cNvSpPr>
          <p:nvPr>
            <p:ph idx="1"/>
          </p:nvPr>
        </p:nvSpPr>
        <p:spPr>
          <a:xfrm>
            <a:off x="642910" y="785794"/>
            <a:ext cx="8229600" cy="4214842"/>
          </a:xfrm>
        </p:spPr>
        <p:txBody>
          <a:bodyPr>
            <a:noAutofit/>
          </a:bodyPr>
          <a:lstStyle/>
          <a:p>
            <a:r>
              <a:rPr lang="ru-RU" sz="1600" dirty="0" smtClean="0">
                <a:solidFill>
                  <a:srgbClr val="FFFF00"/>
                </a:solidFill>
              </a:rPr>
              <a:t>Тело длинное, мускулистое, среднего размера, конечности тонкие, изящные, хвост длинный. Голова клинообразной формы, с чуть выступающими скулами (щеками), слегка выпуклым лбом, большими, широко посаженными ушами с закругленными концами и золотистого цвета глазами, глубоко сидящими и немного расставленными. Почти весь кожный покров, за исключением головы, должен быть гладким, кожа натянута. Шерсть котят очень мягкая на ощупь. Короткая шерстка постепенно выпадает по мере их роста, лишь на лапках можно заметить отдельные участки с шерстью. Она, словно бархат или мягкий мех, покрывает мордочку. Шерсть несколько длиннее на внешней стороне ушей, густая на носу и лицевой части. Лапки и верхняя часть конечностей, включая бедро, покрыты пухом, а на спине имеется шерстный покров «микроскопической» длины. Кончик хвоста (буквально несколько сантиметров) покрыт нежной, густой прилегающей шерстью. У котов на нижней части хвоста также густая шерсть. Встречаются кошки различного окраса, есть особи с </a:t>
            </a:r>
            <a:r>
              <a:rPr lang="ru-RU" sz="1600" dirty="0" err="1" smtClean="0">
                <a:solidFill>
                  <a:srgbClr val="FFFF00"/>
                </a:solidFill>
              </a:rPr>
              <a:t>розовыми</a:t>
            </a:r>
            <a:r>
              <a:rPr lang="ru-RU" sz="1600" dirty="0" smtClean="0">
                <a:solidFill>
                  <a:srgbClr val="FFFF00"/>
                </a:solidFill>
              </a:rPr>
              <a:t> отметинами на шее и белыми пятнами на брюхе. Отметины должны быть расположены всегда симметрично. В анфас эта кошка похожа на бостонтерьера. Несмотря на то, что на выставках данная порода привлекает внимание зрителей, она еще недостаточно популярна</a:t>
            </a:r>
            <a:endParaRPr lang="ru-RU" sz="1600" dirty="0">
              <a:solidFill>
                <a:srgbClr val="FFFF00"/>
              </a:solidFill>
            </a:endParaRPr>
          </a:p>
        </p:txBody>
      </p:sp>
      <p:pic>
        <p:nvPicPr>
          <p:cNvPr id="4" name="Рисунок 3" descr="sphynx.jpg"/>
          <p:cNvPicPr>
            <a:picLocks noChangeAspect="1"/>
          </p:cNvPicPr>
          <p:nvPr/>
        </p:nvPicPr>
        <p:blipFill>
          <a:blip r:embed="rId2"/>
          <a:stretch>
            <a:fillRect/>
          </a:stretch>
        </p:blipFill>
        <p:spPr>
          <a:xfrm>
            <a:off x="5286379" y="5072075"/>
            <a:ext cx="2042941" cy="178592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400684" cy="868346"/>
          </a:xfrm>
        </p:spPr>
        <p:txBody>
          <a:bodyPr/>
          <a:lstStyle/>
          <a:p>
            <a:r>
              <a:rPr lang="ru-RU" dirty="0" smtClean="0"/>
              <a:t>Саванна</a:t>
            </a:r>
            <a:endParaRPr lang="ru-RU" dirty="0"/>
          </a:p>
        </p:txBody>
      </p:sp>
      <p:sp>
        <p:nvSpPr>
          <p:cNvPr id="3" name="Содержимое 2"/>
          <p:cNvSpPr>
            <a:spLocks noGrp="1"/>
          </p:cNvSpPr>
          <p:nvPr>
            <p:ph idx="1"/>
          </p:nvPr>
        </p:nvSpPr>
        <p:spPr>
          <a:xfrm>
            <a:off x="214282" y="785794"/>
            <a:ext cx="8229600" cy="3357586"/>
          </a:xfrm>
        </p:spPr>
        <p:txBody>
          <a:bodyPr>
            <a:normAutofit/>
          </a:bodyPr>
          <a:lstStyle/>
          <a:p>
            <a:r>
              <a:rPr lang="ru-RU" sz="1800" b="1" dirty="0" smtClean="0">
                <a:solidFill>
                  <a:srgbClr val="FFFF00"/>
                </a:solidFill>
              </a:rPr>
              <a:t>Кошка Саванна</a:t>
            </a:r>
            <a:r>
              <a:rPr lang="ru-RU" sz="1800" dirty="0" smtClean="0">
                <a:solidFill>
                  <a:srgbClr val="FFFF00"/>
                </a:solidFill>
              </a:rPr>
              <a:t> была выведена в результате скрещивания нескольких пород кошек с африканской дикой кошкой породы сервал. Несомненно, саванная кошка – крупнейшая одомашненная порода. Кошка по имени </a:t>
            </a:r>
            <a:r>
              <a:rPr lang="ru-RU" sz="1800" dirty="0" err="1" smtClean="0">
                <a:solidFill>
                  <a:srgbClr val="FFFF00"/>
                </a:solidFill>
              </a:rPr>
              <a:t>Скарлетт</a:t>
            </a:r>
            <a:r>
              <a:rPr lang="ru-RU" sz="1800" dirty="0" smtClean="0">
                <a:solidFill>
                  <a:srgbClr val="FFFF00"/>
                </a:solidFill>
              </a:rPr>
              <a:t> </a:t>
            </a:r>
            <a:r>
              <a:rPr lang="ru-RU" sz="1800" dirty="0" err="1" smtClean="0">
                <a:solidFill>
                  <a:srgbClr val="FFFF00"/>
                </a:solidFill>
              </a:rPr>
              <a:t>Мэджик</a:t>
            </a:r>
            <a:r>
              <a:rPr lang="ru-RU" sz="1800" dirty="0" smtClean="0">
                <a:solidFill>
                  <a:srgbClr val="FFFF00"/>
                </a:solidFill>
              </a:rPr>
              <a:t> стала  рекордсменкой с высотой тела (от плеча до кончиков пальцев на лапах) в 43.43 сантиметра. Она к тому же была номинирована на еще одну номинацию – длиннейшая домашняя кошка на Земле (от кончика носа до кончика хвоста) . </a:t>
            </a:r>
            <a:r>
              <a:rPr lang="ru-RU" sz="1800" dirty="0" err="1" smtClean="0">
                <a:solidFill>
                  <a:srgbClr val="FFFF00"/>
                </a:solidFill>
              </a:rPr>
              <a:t>Скарлетт</a:t>
            </a:r>
            <a:r>
              <a:rPr lang="ru-RU" sz="1800" dirty="0" smtClean="0">
                <a:solidFill>
                  <a:srgbClr val="FFFF00"/>
                </a:solidFill>
              </a:rPr>
              <a:t> -  уникальная, умная и ласковая домашняя кошка, выглядящая как дикий хищник из африканской пустыни.  Она ходит на поводке, носит в зубах вещи и совсем не боится воды. Стоит также добавить, что Саванна является очень дорогим питомцем, и входит в список самых дорогих домашних животных.</a:t>
            </a:r>
            <a:endParaRPr lang="ru-RU" sz="1800" dirty="0">
              <a:solidFill>
                <a:srgbClr val="FFFF00"/>
              </a:solidFill>
            </a:endParaRPr>
          </a:p>
        </p:txBody>
      </p:sp>
      <p:pic>
        <p:nvPicPr>
          <p:cNvPr id="4" name="Рисунок 3" descr="1255671618_Savannaya_koshka_10_3.jpg"/>
          <p:cNvPicPr>
            <a:picLocks noChangeAspect="1"/>
          </p:cNvPicPr>
          <p:nvPr/>
        </p:nvPicPr>
        <p:blipFill>
          <a:blip r:embed="rId2"/>
          <a:stretch>
            <a:fillRect/>
          </a:stretch>
        </p:blipFill>
        <p:spPr>
          <a:xfrm>
            <a:off x="4786314" y="4025716"/>
            <a:ext cx="3143272" cy="25469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1255671617_Savannaya_koshka_9_3.jpg"/>
          <p:cNvPicPr>
            <a:picLocks noChangeAspect="1"/>
          </p:cNvPicPr>
          <p:nvPr/>
        </p:nvPicPr>
        <p:blipFill>
          <a:blip r:embed="rId3"/>
          <a:stretch>
            <a:fillRect/>
          </a:stretch>
        </p:blipFill>
        <p:spPr>
          <a:xfrm>
            <a:off x="571472" y="4000504"/>
            <a:ext cx="3669750" cy="260985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lang="ru-RU" dirty="0" smtClean="0"/>
              <a:t>Норвежская лесная</a:t>
            </a:r>
            <a:endParaRPr lang="ru-RU" dirty="0"/>
          </a:p>
        </p:txBody>
      </p:sp>
      <p:sp>
        <p:nvSpPr>
          <p:cNvPr id="3" name="Содержимое 2"/>
          <p:cNvSpPr>
            <a:spLocks noGrp="1"/>
          </p:cNvSpPr>
          <p:nvPr>
            <p:ph idx="1"/>
          </p:nvPr>
        </p:nvSpPr>
        <p:spPr>
          <a:xfrm>
            <a:off x="428596" y="857232"/>
            <a:ext cx="8229600" cy="4709160"/>
          </a:xfrm>
        </p:spPr>
        <p:txBody>
          <a:bodyPr>
            <a:normAutofit/>
          </a:bodyPr>
          <a:lstStyle/>
          <a:p>
            <a:r>
              <a:rPr lang="ru-RU" sz="1600" dirty="0" smtClean="0">
                <a:solidFill>
                  <a:srgbClr val="FFFF00"/>
                </a:solidFill>
              </a:rPr>
              <a:t>Сегодняшняя </a:t>
            </a:r>
            <a:r>
              <a:rPr lang="ru-RU" sz="1600" b="1" dirty="0" smtClean="0">
                <a:solidFill>
                  <a:srgbClr val="FFFF00"/>
                </a:solidFill>
              </a:rPr>
              <a:t>норвежская кошка</a:t>
            </a:r>
            <a:r>
              <a:rPr lang="ru-RU" sz="1600" dirty="0" smtClean="0">
                <a:solidFill>
                  <a:srgbClr val="FFFF00"/>
                </a:solidFill>
              </a:rPr>
              <a:t> развилась из смелых выносливых животных, некогда бродивших по лесам Норвегии.</a:t>
            </a:r>
          </a:p>
          <a:p>
            <a:r>
              <a:rPr lang="ru-RU" sz="1600" dirty="0" smtClean="0">
                <a:solidFill>
                  <a:srgbClr val="FFFF00"/>
                </a:solidFill>
              </a:rPr>
              <a:t>Чтобы выжить в чрезвычайно холодном климате Норвегии, предки лесной кошки обзавелись достаточно длинным и густым мехом, чтобы переносить и снег, и ветер. Для сохранения популяции кошкам приходилось развивать в себе самые разнообразные качества, а главное - быть быстрыми и хорошими охотниками. Хотя теперь норвежская лесная - это домашняя порода, она сохранила пышную, длинную шерсть и острый ум тех кошек, которые жили в диком состоянии много веков назад.</a:t>
            </a:r>
          </a:p>
          <a:p>
            <a:r>
              <a:rPr lang="ru-RU" sz="1600" dirty="0" smtClean="0">
                <a:solidFill>
                  <a:srgbClr val="FFFF00"/>
                </a:solidFill>
              </a:rPr>
              <a:t>В Америке и остальной Европе эта порода относительно нова. Но норвежцы уверенно заявляют, что лесная кошка живет в них многие века, ссылаясь на большую длинношерстную "кошку-тролля", часто упоминавшуюся в мифах северных народов, их легендах и поэмах. Например, </a:t>
            </a:r>
            <a:r>
              <a:rPr lang="ru-RU" sz="1600" dirty="0" err="1" smtClean="0">
                <a:solidFill>
                  <a:srgbClr val="FFFF00"/>
                </a:solidFill>
              </a:rPr>
              <a:t>Фрейя</a:t>
            </a:r>
            <a:r>
              <a:rPr lang="ru-RU" sz="1600" dirty="0" smtClean="0">
                <a:solidFill>
                  <a:srgbClr val="FFFF00"/>
                </a:solidFill>
              </a:rPr>
              <a:t>, богиня любви, плодородия и красоты, путешествовала на колеснице, запряженной парой огромных длинношерстных кошек.</a:t>
            </a:r>
          </a:p>
          <a:p>
            <a:endParaRPr lang="ru-RU" sz="1600" dirty="0"/>
          </a:p>
        </p:txBody>
      </p:sp>
      <p:pic>
        <p:nvPicPr>
          <p:cNvPr id="4" name="Рисунок 3" descr="229.jpg"/>
          <p:cNvPicPr>
            <a:picLocks noChangeAspect="1"/>
          </p:cNvPicPr>
          <p:nvPr/>
        </p:nvPicPr>
        <p:blipFill>
          <a:blip r:embed="rId2"/>
          <a:stretch>
            <a:fillRect/>
          </a:stretch>
        </p:blipFill>
        <p:spPr>
          <a:xfrm>
            <a:off x="5286380" y="4500570"/>
            <a:ext cx="2381250" cy="17430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79372411_IMG_0576.jpg"/>
          <p:cNvPicPr>
            <a:picLocks noChangeAspect="1"/>
          </p:cNvPicPr>
          <p:nvPr/>
        </p:nvPicPr>
        <p:blipFill>
          <a:blip r:embed="rId3"/>
          <a:stretch>
            <a:fillRect/>
          </a:stretch>
        </p:blipFill>
        <p:spPr>
          <a:xfrm>
            <a:off x="1785918" y="4429132"/>
            <a:ext cx="2357454" cy="1810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lang="ru-RU" dirty="0" smtClean="0"/>
              <a:t>Манчкины</a:t>
            </a:r>
            <a:endParaRPr lang="ru-RU" dirty="0"/>
          </a:p>
        </p:txBody>
      </p:sp>
      <p:sp>
        <p:nvSpPr>
          <p:cNvPr id="3" name="Содержимое 2"/>
          <p:cNvSpPr>
            <a:spLocks noGrp="1"/>
          </p:cNvSpPr>
          <p:nvPr>
            <p:ph idx="1"/>
          </p:nvPr>
        </p:nvSpPr>
        <p:spPr>
          <a:xfrm>
            <a:off x="285720" y="1071546"/>
            <a:ext cx="8229600" cy="4071966"/>
          </a:xfrm>
        </p:spPr>
        <p:txBody>
          <a:bodyPr>
            <a:normAutofit/>
          </a:bodyPr>
          <a:lstStyle/>
          <a:p>
            <a:r>
              <a:rPr lang="ru-RU" sz="1700" b="1" dirty="0" smtClean="0">
                <a:solidFill>
                  <a:srgbClr val="FFFF00"/>
                </a:solidFill>
              </a:rPr>
              <a:t>Манчкины!</a:t>
            </a:r>
            <a:r>
              <a:rPr lang="ru-RU" sz="1700" dirty="0" smtClean="0">
                <a:solidFill>
                  <a:srgbClr val="FFFF00"/>
                </a:solidFill>
              </a:rPr>
              <a:t> Эти удивительные коротколапые кошки не относятся к селекционным породам. Необычные зверьки с названим сказочного народца из страны Оз. появились в результате спонтанной мутации. При этом мутация коротких лапок навязывалась человеку Природой достаточно давно. Многочисленные известия о забавных кошках-таксах будоражили Европу (Англия, Германия) еще в 30-х годах ХХ века. Немцы дали название коротколапые кошкам - «Кошка-кенгуру» за то, что они любили садиться столбиком, внимательно осматривая свою охотничью территорию.</a:t>
            </a:r>
          </a:p>
          <a:p>
            <a:r>
              <a:rPr lang="ru-RU" sz="1700" dirty="0" smtClean="0">
                <a:solidFill>
                  <a:srgbClr val="FFFF00"/>
                </a:solidFill>
              </a:rPr>
              <a:t>В то время, как большинство кошек встают на задние лапы, чтобы осмотреться, манчкин крепко садится на бедра, а свой хвост использует как подпорку для удержания равновесия. В этом положении они могут находиться достаточно долго, а их коротенькие лапки, висящие вдоль тела, довершают сходство с кенгуру. Выглядит это достаточно комично, поэтому такие кошки не могли остаться незамеченными.</a:t>
            </a:r>
          </a:p>
          <a:p>
            <a:endParaRPr lang="ru-RU" sz="1700" dirty="0"/>
          </a:p>
        </p:txBody>
      </p:sp>
      <p:pic>
        <p:nvPicPr>
          <p:cNvPr id="4" name="Рисунок 3" descr="manchkin.jpg"/>
          <p:cNvPicPr>
            <a:picLocks noChangeAspect="1"/>
          </p:cNvPicPr>
          <p:nvPr/>
        </p:nvPicPr>
        <p:blipFill>
          <a:blip r:embed="rId2"/>
          <a:stretch>
            <a:fillRect/>
          </a:stretch>
        </p:blipFill>
        <p:spPr>
          <a:xfrm>
            <a:off x="5643570" y="5000636"/>
            <a:ext cx="2000244" cy="185736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manchkin41.jpg"/>
          <p:cNvPicPr>
            <a:picLocks noChangeAspect="1"/>
          </p:cNvPicPr>
          <p:nvPr/>
        </p:nvPicPr>
        <p:blipFill>
          <a:blip r:embed="rId3" cstate="print"/>
          <a:stretch>
            <a:fillRect/>
          </a:stretch>
        </p:blipFill>
        <p:spPr>
          <a:xfrm>
            <a:off x="1357290" y="5286388"/>
            <a:ext cx="2133600" cy="142951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500306"/>
            <a:ext cx="8229600" cy="1143000"/>
          </a:xfrm>
        </p:spPr>
        <p:txBody>
          <a:bodyPr/>
          <a:lstStyle/>
          <a:p>
            <a:r>
              <a:rPr lang="ru-RU" dirty="0" smtClean="0"/>
              <a:t>Спасибо за внимание!</a:t>
            </a:r>
            <a:endParaRPr lang="ru-RU" dirty="0"/>
          </a:p>
        </p:txBody>
      </p:sp>
      <p:pic>
        <p:nvPicPr>
          <p:cNvPr id="6" name="Рисунок 5" descr="Koti8.gif"/>
          <p:cNvPicPr>
            <a:picLocks noChangeAspect="1"/>
          </p:cNvPicPr>
          <p:nvPr/>
        </p:nvPicPr>
        <p:blipFill>
          <a:blip r:embed="rId2"/>
          <a:stretch>
            <a:fillRect/>
          </a:stretch>
        </p:blipFill>
        <p:spPr>
          <a:xfrm>
            <a:off x="642910" y="714356"/>
            <a:ext cx="2300434" cy="1857388"/>
          </a:xfrm>
          <a:prstGeom prst="rect">
            <a:avLst/>
          </a:prstGeom>
        </p:spPr>
      </p:pic>
      <p:pic>
        <p:nvPicPr>
          <p:cNvPr id="9" name="Рисунок 8" descr="cat48.gif"/>
          <p:cNvPicPr>
            <a:picLocks noChangeAspect="1"/>
          </p:cNvPicPr>
          <p:nvPr/>
        </p:nvPicPr>
        <p:blipFill>
          <a:blip r:embed="rId3"/>
          <a:stretch>
            <a:fillRect/>
          </a:stretch>
        </p:blipFill>
        <p:spPr>
          <a:xfrm>
            <a:off x="1000100" y="4286256"/>
            <a:ext cx="2571768" cy="1981668"/>
          </a:xfrm>
          <a:prstGeom prst="rect">
            <a:avLst/>
          </a:prstGeom>
        </p:spPr>
      </p:pic>
      <p:pic>
        <p:nvPicPr>
          <p:cNvPr id="10" name="Рисунок 9" descr="674308188.gif"/>
          <p:cNvPicPr>
            <a:picLocks noChangeAspect="1"/>
          </p:cNvPicPr>
          <p:nvPr/>
        </p:nvPicPr>
        <p:blipFill>
          <a:blip r:embed="rId4"/>
          <a:stretch>
            <a:fillRect/>
          </a:stretch>
        </p:blipFill>
        <p:spPr>
          <a:xfrm>
            <a:off x="6774239" y="285728"/>
            <a:ext cx="2369761" cy="2643196"/>
          </a:xfrm>
          <a:prstGeom prst="rect">
            <a:avLst/>
          </a:prstGeom>
        </p:spPr>
      </p:pic>
      <p:pic>
        <p:nvPicPr>
          <p:cNvPr id="12" name="Рисунок 11" descr="svbu.gif"/>
          <p:cNvPicPr>
            <a:picLocks noChangeAspect="1"/>
          </p:cNvPicPr>
          <p:nvPr/>
        </p:nvPicPr>
        <p:blipFill>
          <a:blip r:embed="rId5"/>
          <a:stretch>
            <a:fillRect/>
          </a:stretch>
        </p:blipFill>
        <p:spPr>
          <a:xfrm>
            <a:off x="5857884" y="4500570"/>
            <a:ext cx="2544680" cy="177047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85</TotalTime>
  <Words>420</Words>
  <Application>Microsoft Office PowerPoint</Application>
  <PresentationFormat>Экран (4:3)</PresentationFormat>
  <Paragraphs>18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Апекс</vt:lpstr>
      <vt:lpstr>кошки</vt:lpstr>
      <vt:lpstr>Сиамские кошки</vt:lpstr>
      <vt:lpstr>Сибирские кошки</vt:lpstr>
      <vt:lpstr>Сфинкс</vt:lpstr>
      <vt:lpstr>Саванна</vt:lpstr>
      <vt:lpstr>Норвежская лесная</vt:lpstr>
      <vt:lpstr>Манчкины</vt:lpstr>
      <vt:lpstr>Спасибо за внимание!</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кошки</dc:title>
  <dc:creator>www.PHILka.RU</dc:creator>
  <cp:lastModifiedBy>www.PHILka.RU</cp:lastModifiedBy>
  <cp:revision>12</cp:revision>
  <dcterms:created xsi:type="dcterms:W3CDTF">2011-11-18T16:06:55Z</dcterms:created>
  <dcterms:modified xsi:type="dcterms:W3CDTF">2012-01-22T11:16:17Z</dcterms:modified>
</cp:coreProperties>
</file>