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6" r:id="rId4"/>
    <p:sldId id="267" r:id="rId5"/>
    <p:sldId id="258" r:id="rId6"/>
    <p:sldId id="265" r:id="rId7"/>
    <p:sldId id="268" r:id="rId8"/>
    <p:sldId id="259" r:id="rId9"/>
    <p:sldId id="262" r:id="rId10"/>
    <p:sldId id="269" r:id="rId11"/>
    <p:sldId id="260" r:id="rId12"/>
    <p:sldId id="264" r:id="rId13"/>
    <p:sldId id="270" r:id="rId14"/>
    <p:sldId id="261" r:id="rId15"/>
    <p:sldId id="263" r:id="rId16"/>
    <p:sldId id="271" r:id="rId17"/>
    <p:sldId id="272"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2" d="100"/>
          <a:sy n="102" d="100"/>
        </p:scale>
        <p:origin x="-2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E9A18587-AE70-495C-851F-EA578C4BB4E2}" type="datetimeFigureOut">
              <a:rPr lang="ru-RU" smtClean="0"/>
              <a:pPr/>
              <a:t>22.01.2012</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4092774D-37FA-4319-9DDF-3306AC99335E}"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9A18587-AE70-495C-851F-EA578C4BB4E2}" type="datetimeFigureOut">
              <a:rPr lang="ru-RU" smtClean="0"/>
              <a:pPr/>
              <a:t>22.01.2012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092774D-37FA-4319-9DDF-3306AC99335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9A18587-AE70-495C-851F-EA578C4BB4E2}" type="datetimeFigureOut">
              <a:rPr lang="ru-RU" smtClean="0"/>
              <a:pPr/>
              <a:t>22.01.2012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092774D-37FA-4319-9DDF-3306AC99335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9A18587-AE70-495C-851F-EA578C4BB4E2}" type="datetimeFigureOut">
              <a:rPr lang="ru-RU" smtClean="0"/>
              <a:pPr/>
              <a:t>22.01.2012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092774D-37FA-4319-9DDF-3306AC99335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E9A18587-AE70-495C-851F-EA578C4BB4E2}" type="datetimeFigureOut">
              <a:rPr lang="ru-RU" smtClean="0"/>
              <a:pPr/>
              <a:t>22.01.2012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092774D-37FA-4319-9DDF-3306AC99335E}"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9A18587-AE70-495C-851F-EA578C4BB4E2}" type="datetimeFigureOut">
              <a:rPr lang="ru-RU" smtClean="0"/>
              <a:pPr/>
              <a:t>22.01.2012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092774D-37FA-4319-9DDF-3306AC99335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E9A18587-AE70-495C-851F-EA578C4BB4E2}" type="datetimeFigureOut">
              <a:rPr lang="ru-RU" smtClean="0"/>
              <a:pPr/>
              <a:t>22.01.2012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092774D-37FA-4319-9DDF-3306AC99335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E9A18587-AE70-495C-851F-EA578C4BB4E2}" type="datetimeFigureOut">
              <a:rPr lang="ru-RU" smtClean="0"/>
              <a:pPr/>
              <a:t>22.01.2012</a:t>
            </a:fld>
            <a:endParaRPr lang="ru-RU"/>
          </a:p>
        </p:txBody>
      </p:sp>
      <p:sp>
        <p:nvSpPr>
          <p:cNvPr id="8" name="Номер слайда 7"/>
          <p:cNvSpPr>
            <a:spLocks noGrp="1"/>
          </p:cNvSpPr>
          <p:nvPr>
            <p:ph type="sldNum" sz="quarter" idx="11"/>
          </p:nvPr>
        </p:nvSpPr>
        <p:spPr/>
        <p:txBody>
          <a:bodyPr/>
          <a:lstStyle/>
          <a:p>
            <a:fld id="{4092774D-37FA-4319-9DDF-3306AC99335E}"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9A18587-AE70-495C-851F-EA578C4BB4E2}" type="datetimeFigureOut">
              <a:rPr lang="ru-RU" smtClean="0"/>
              <a:pPr/>
              <a:t>22.01.2012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092774D-37FA-4319-9DDF-3306AC99335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9A18587-AE70-495C-851F-EA578C4BB4E2}" type="datetimeFigureOut">
              <a:rPr lang="ru-RU" smtClean="0"/>
              <a:pPr/>
              <a:t>22.01.2012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4092774D-37FA-4319-9DDF-3306AC99335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E9A18587-AE70-495C-851F-EA578C4BB4E2}" type="datetimeFigureOut">
              <a:rPr lang="ru-RU" smtClean="0"/>
              <a:pPr/>
              <a:t>22.01.2012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092774D-37FA-4319-9DDF-3306AC99335E}"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E9A18587-AE70-495C-851F-EA578C4BB4E2}" type="datetimeFigureOut">
              <a:rPr lang="ru-RU" smtClean="0"/>
              <a:pPr/>
              <a:t>22.01.2012</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4092774D-37FA-4319-9DDF-3306AC99335E}"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pic>
        <p:nvPicPr>
          <p:cNvPr id="6" name="Рисунок 5" descr="redbru00.jpg"/>
          <p:cNvPicPr>
            <a:picLocks noChangeAspect="1"/>
          </p:cNvPicPr>
          <p:nvPr/>
        </p:nvPicPr>
        <p:blipFill>
          <a:blip r:embed="rId2"/>
          <a:stretch>
            <a:fillRect/>
          </a:stretch>
        </p:blipFill>
        <p:spPr>
          <a:xfrm>
            <a:off x="2143108" y="0"/>
            <a:ext cx="4762500" cy="68580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malaya-panda01-620x465.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29190" y="214290"/>
            <a:ext cx="3829048" cy="1011222"/>
          </a:xfrm>
        </p:spPr>
        <p:txBody>
          <a:bodyPr/>
          <a:lstStyle/>
          <a:p>
            <a:r>
              <a:rPr lang="ru-RU" dirty="0" smtClean="0">
                <a:solidFill>
                  <a:srgbClr val="FF0000"/>
                </a:solidFill>
              </a:rPr>
              <a:t>Красный волк</a:t>
            </a:r>
            <a:endParaRPr lang="ru-RU" dirty="0">
              <a:solidFill>
                <a:srgbClr val="FF0000"/>
              </a:solidFill>
            </a:endParaRPr>
          </a:p>
        </p:txBody>
      </p:sp>
      <p:sp>
        <p:nvSpPr>
          <p:cNvPr id="3" name="Содержимое 2"/>
          <p:cNvSpPr>
            <a:spLocks noGrp="1"/>
          </p:cNvSpPr>
          <p:nvPr>
            <p:ph idx="1"/>
          </p:nvPr>
        </p:nvSpPr>
        <p:spPr>
          <a:xfrm>
            <a:off x="0" y="1000108"/>
            <a:ext cx="5357850" cy="4525963"/>
          </a:xfrm>
        </p:spPr>
        <p:txBody>
          <a:bodyPr>
            <a:normAutofit lnSpcReduction="10000"/>
          </a:bodyPr>
          <a:lstStyle/>
          <a:p>
            <a:r>
              <a:rPr lang="ru-RU" sz="1800" dirty="0" smtClean="0">
                <a:solidFill>
                  <a:srgbClr val="92D050"/>
                </a:solidFill>
              </a:rPr>
              <a:t>Этот представитель семейства псовых – горный обитатель. Он поднимается на высоту более четырех километров над уровнем моря: скалистые горы альпийского пояса - привычная для него среда обитания. На равнинной местности зверь  появляется в поисках пропитания. Добычей ему может служить и мелкий грызун, и крупное парнокопытное. Сильный, выносливый хищник охотится стаями (5-10 особей) и способен справиться и с крупным оленем, и косулей, и даже тигром. Однако не отказывается и от растительной пищи, особенно летом. Свое убежище горный волк обычно находит в расщелинах скал, в пещерах. Это замечательный прыгун: 5-6 метров в длину – для него еще не предел.</a:t>
            </a:r>
            <a:endParaRPr lang="ru-RU" sz="1800" dirty="0">
              <a:solidFill>
                <a:srgbClr val="92D050"/>
              </a:solidFill>
            </a:endParaRPr>
          </a:p>
        </p:txBody>
      </p:sp>
      <p:pic>
        <p:nvPicPr>
          <p:cNvPr id="4" name="Рисунок 3" descr="images.jpg"/>
          <p:cNvPicPr>
            <a:picLocks noChangeAspect="1"/>
          </p:cNvPicPr>
          <p:nvPr/>
        </p:nvPicPr>
        <p:blipFill>
          <a:blip r:embed="rId2"/>
          <a:stretch>
            <a:fillRect/>
          </a:stretch>
        </p:blipFill>
        <p:spPr>
          <a:xfrm>
            <a:off x="5572132" y="2500306"/>
            <a:ext cx="3101250" cy="292895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0"/>
            <a:ext cx="8115328" cy="1011222"/>
          </a:xfrm>
        </p:spPr>
        <p:txBody>
          <a:bodyPr/>
          <a:lstStyle/>
          <a:p>
            <a:r>
              <a:rPr lang="ru-RU" dirty="0" smtClean="0">
                <a:solidFill>
                  <a:srgbClr val="FF0000"/>
                </a:solidFill>
              </a:rPr>
              <a:t>Фото Красного волка</a:t>
            </a:r>
            <a:endParaRPr lang="ru-RU" dirty="0">
              <a:solidFill>
                <a:srgbClr val="FF0000"/>
              </a:solidFill>
            </a:endParaRPr>
          </a:p>
        </p:txBody>
      </p:sp>
      <p:pic>
        <p:nvPicPr>
          <p:cNvPr id="4" name="Рисунок 3" descr="dad20with20pups20greg20koch.jpg"/>
          <p:cNvPicPr>
            <a:picLocks noChangeAspect="1"/>
          </p:cNvPicPr>
          <p:nvPr/>
        </p:nvPicPr>
        <p:blipFill>
          <a:blip r:embed="rId2"/>
          <a:stretch>
            <a:fillRect/>
          </a:stretch>
        </p:blipFill>
        <p:spPr>
          <a:xfrm>
            <a:off x="214282" y="1142984"/>
            <a:ext cx="3771925" cy="47149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Рисунок 5" descr="b2a0b37fbf83.jpg"/>
          <p:cNvPicPr>
            <a:picLocks noChangeAspect="1"/>
          </p:cNvPicPr>
          <p:nvPr/>
        </p:nvPicPr>
        <p:blipFill>
          <a:blip r:embed="rId3"/>
          <a:stretch>
            <a:fillRect/>
          </a:stretch>
        </p:blipFill>
        <p:spPr>
          <a:xfrm>
            <a:off x="4214810" y="3071810"/>
            <a:ext cx="4786313" cy="354750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295612928_7.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29322" y="285728"/>
            <a:ext cx="2643206" cy="1011222"/>
          </a:xfrm>
        </p:spPr>
        <p:txBody>
          <a:bodyPr/>
          <a:lstStyle/>
          <a:p>
            <a:r>
              <a:rPr lang="ru-RU" dirty="0" smtClean="0">
                <a:solidFill>
                  <a:srgbClr val="FF0000"/>
                </a:solidFill>
              </a:rPr>
              <a:t>Манул</a:t>
            </a:r>
            <a:endParaRPr lang="ru-RU" dirty="0">
              <a:solidFill>
                <a:srgbClr val="FF0000"/>
              </a:solidFill>
            </a:endParaRPr>
          </a:p>
        </p:txBody>
      </p:sp>
      <p:sp>
        <p:nvSpPr>
          <p:cNvPr id="3" name="Содержимое 2"/>
          <p:cNvSpPr>
            <a:spLocks noGrp="1"/>
          </p:cNvSpPr>
          <p:nvPr>
            <p:ph idx="1"/>
          </p:nvPr>
        </p:nvSpPr>
        <p:spPr>
          <a:xfrm>
            <a:off x="214282" y="357166"/>
            <a:ext cx="5400684" cy="6072230"/>
          </a:xfrm>
        </p:spPr>
        <p:txBody>
          <a:bodyPr>
            <a:normAutofit fontScale="62500" lnSpcReduction="20000"/>
          </a:bodyPr>
          <a:lstStyle/>
          <a:p>
            <a:r>
              <a:rPr lang="ru-RU" b="1" dirty="0" smtClean="0">
                <a:solidFill>
                  <a:srgbClr val="92D050"/>
                </a:solidFill>
              </a:rPr>
              <a:t>Манул</a:t>
            </a:r>
            <a:r>
              <a:rPr lang="ru-RU" dirty="0" smtClean="0">
                <a:solidFill>
                  <a:srgbClr val="92D050"/>
                </a:solidFill>
              </a:rPr>
              <a:t> </a:t>
            </a:r>
            <a:r>
              <a:rPr lang="ru-RU" i="1" dirty="0" smtClean="0">
                <a:solidFill>
                  <a:srgbClr val="92D050"/>
                </a:solidFill>
              </a:rPr>
              <a:t>(</a:t>
            </a:r>
            <a:r>
              <a:rPr lang="ru-RU" i="1" dirty="0" err="1" smtClean="0">
                <a:solidFill>
                  <a:srgbClr val="92D050"/>
                </a:solidFill>
              </a:rPr>
              <a:t>палласов</a:t>
            </a:r>
            <a:r>
              <a:rPr lang="ru-RU" i="1" dirty="0" smtClean="0">
                <a:solidFill>
                  <a:srgbClr val="92D050"/>
                </a:solidFill>
              </a:rPr>
              <a:t> кот)</a:t>
            </a:r>
            <a:r>
              <a:rPr lang="ru-RU" dirty="0" smtClean="0">
                <a:solidFill>
                  <a:srgbClr val="92D050"/>
                </a:solidFill>
              </a:rPr>
              <a:t> — дикий кот</a:t>
            </a:r>
            <a:r>
              <a:rPr lang="en-US" dirty="0" smtClean="0">
                <a:solidFill>
                  <a:srgbClr val="92D050"/>
                </a:solidFill>
              </a:rPr>
              <a:t> </a:t>
            </a:r>
            <a:r>
              <a:rPr lang="ru-RU" dirty="0" smtClean="0">
                <a:solidFill>
                  <a:srgbClr val="92D050"/>
                </a:solidFill>
              </a:rPr>
              <a:t>обитающий в Центральной и Средней Азии. Отличается своеобразной внешностью: в целом похож на обычную кошку, но с плотным телом и очень густым светло-серым мехом с белыми кончиками волос (отчего мех кажется как бы посыпанным снегом). Наиболее пушистый среди всех представителей рода Felis — на 1 кв.см. его спины расположено до 9000 волос. В отличие от домашних кошек, зрачки у манула круглые, а не вертикальные — подобные, например, тигриным. Выжившие говорят, что это очень ласковая няка (хотя вполне возможно, что слухи о свирепости манула сильно преувеличены). Тем не менее, для манула характерно очень недовольное и свирепое (и одновременно грустно-недоумевающее) выражение морды, а также очень, очень плохая приручаемость. Манул занесён в Красную книгу Российской Федерации .</a:t>
            </a:r>
            <a:endParaRPr lang="ru-RU" dirty="0">
              <a:solidFill>
                <a:srgbClr val="92D050"/>
              </a:solidFill>
            </a:endParaRPr>
          </a:p>
        </p:txBody>
      </p:sp>
      <p:pic>
        <p:nvPicPr>
          <p:cNvPr id="4" name="Рисунок 3" descr="11fi0r5jmfl0hk2n.jpg"/>
          <p:cNvPicPr>
            <a:picLocks noChangeAspect="1"/>
          </p:cNvPicPr>
          <p:nvPr/>
        </p:nvPicPr>
        <p:blipFill>
          <a:blip r:embed="rId2"/>
          <a:stretch>
            <a:fillRect/>
          </a:stretch>
        </p:blipFill>
        <p:spPr>
          <a:xfrm>
            <a:off x="5786446" y="1857364"/>
            <a:ext cx="2857500" cy="414337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00042"/>
            <a:ext cx="3857652" cy="1011222"/>
          </a:xfrm>
        </p:spPr>
        <p:txBody>
          <a:bodyPr/>
          <a:lstStyle/>
          <a:p>
            <a:r>
              <a:rPr lang="ru-RU" dirty="0" smtClean="0">
                <a:solidFill>
                  <a:srgbClr val="FF0000"/>
                </a:solidFill>
              </a:rPr>
              <a:t>Фото Манула</a:t>
            </a:r>
            <a:endParaRPr lang="ru-RU" dirty="0">
              <a:solidFill>
                <a:srgbClr val="FF0000"/>
              </a:solidFill>
            </a:endParaRPr>
          </a:p>
        </p:txBody>
      </p:sp>
      <p:pic>
        <p:nvPicPr>
          <p:cNvPr id="4" name="Рисунок 3" descr="manul23.jpg"/>
          <p:cNvPicPr>
            <a:picLocks noChangeAspect="1"/>
          </p:cNvPicPr>
          <p:nvPr/>
        </p:nvPicPr>
        <p:blipFill>
          <a:blip r:embed="rId2"/>
          <a:stretch>
            <a:fillRect/>
          </a:stretch>
        </p:blipFill>
        <p:spPr>
          <a:xfrm>
            <a:off x="500034" y="2000240"/>
            <a:ext cx="3584496" cy="28575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manul1.jpg"/>
          <p:cNvPicPr>
            <a:picLocks noChangeAspect="1"/>
          </p:cNvPicPr>
          <p:nvPr/>
        </p:nvPicPr>
        <p:blipFill>
          <a:blip r:embed="rId3"/>
          <a:stretch>
            <a:fillRect/>
          </a:stretch>
        </p:blipFill>
        <p:spPr>
          <a:xfrm>
            <a:off x="4643438" y="3857628"/>
            <a:ext cx="3595696" cy="26967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Рисунок 5" descr="manul8.jpg"/>
          <p:cNvPicPr>
            <a:picLocks noChangeAspect="1"/>
          </p:cNvPicPr>
          <p:nvPr/>
        </p:nvPicPr>
        <p:blipFill>
          <a:blip r:embed="rId4"/>
          <a:stretch>
            <a:fillRect/>
          </a:stretch>
        </p:blipFill>
        <p:spPr>
          <a:xfrm>
            <a:off x="4572000" y="285728"/>
            <a:ext cx="3881448" cy="29110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manul2_big.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273776720.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7467600" cy="1143000"/>
          </a:xfrm>
        </p:spPr>
        <p:txBody>
          <a:bodyPr/>
          <a:lstStyle/>
          <a:p>
            <a:r>
              <a:rPr lang="ru-RU" dirty="0" smtClean="0">
                <a:solidFill>
                  <a:srgbClr val="FF0000"/>
                </a:solidFill>
              </a:rPr>
              <a:t>Венценосный журавль</a:t>
            </a:r>
            <a:endParaRPr lang="ru-RU" dirty="0">
              <a:solidFill>
                <a:srgbClr val="FF0000"/>
              </a:solidFill>
            </a:endParaRPr>
          </a:p>
        </p:txBody>
      </p:sp>
      <p:sp>
        <p:nvSpPr>
          <p:cNvPr id="3" name="Содержимое 2"/>
          <p:cNvSpPr>
            <a:spLocks noGrp="1"/>
          </p:cNvSpPr>
          <p:nvPr>
            <p:ph idx="1"/>
          </p:nvPr>
        </p:nvSpPr>
        <p:spPr>
          <a:xfrm>
            <a:off x="142844" y="1142984"/>
            <a:ext cx="4714908" cy="5143536"/>
          </a:xfrm>
        </p:spPr>
        <p:txBody>
          <a:bodyPr>
            <a:normAutofit/>
          </a:bodyPr>
          <a:lstStyle/>
          <a:p>
            <a:r>
              <a:rPr lang="ru-RU" sz="2000" dirty="0" smtClean="0">
                <a:solidFill>
                  <a:srgbClr val="92D050"/>
                </a:solidFill>
              </a:rPr>
              <a:t>Старинная африканская легенда гласит, что однажды великий вождь, заблудившись во время охоты, обратился за помощью к различным животным, встречавшимся на его пути. Он просил зебру, антилопу и слона вывести его туда, где находилось его племя. Однако все они отказали вождю, напомнив ему, как он безжалостно охотился на них и их детенышей. И когда старый вождь уже потерял всякую надежду, он увидел стаю журавлей, которые и показали ему дорогу в деревню. </a:t>
            </a:r>
            <a:endParaRPr lang="ru-RU" sz="2000" dirty="0">
              <a:solidFill>
                <a:srgbClr val="92D050"/>
              </a:solidFill>
            </a:endParaRPr>
          </a:p>
        </p:txBody>
      </p:sp>
      <p:pic>
        <p:nvPicPr>
          <p:cNvPr id="10" name="Рисунок 9" descr="3054969089_ae423eae46.jpg"/>
          <p:cNvPicPr>
            <a:picLocks noChangeAspect="1"/>
          </p:cNvPicPr>
          <p:nvPr/>
        </p:nvPicPr>
        <p:blipFill>
          <a:blip r:embed="rId2"/>
          <a:stretch>
            <a:fillRect/>
          </a:stretch>
        </p:blipFill>
        <p:spPr>
          <a:xfrm>
            <a:off x="4929190" y="4071942"/>
            <a:ext cx="3668420" cy="2443168"/>
          </a:xfrm>
          <a:prstGeom prst="rect">
            <a:avLst/>
          </a:prstGeom>
        </p:spPr>
      </p:pic>
      <p:pic>
        <p:nvPicPr>
          <p:cNvPr id="11" name="Рисунок 10" descr="3972250960_272b43cf4a_z.jpg"/>
          <p:cNvPicPr>
            <a:picLocks noChangeAspect="1"/>
          </p:cNvPicPr>
          <p:nvPr/>
        </p:nvPicPr>
        <p:blipFill>
          <a:blip r:embed="rId3"/>
          <a:stretch>
            <a:fillRect/>
          </a:stretch>
        </p:blipFill>
        <p:spPr>
          <a:xfrm>
            <a:off x="5929322" y="928670"/>
            <a:ext cx="2786082" cy="3031257"/>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Фото венценосного журавля</a:t>
            </a:r>
            <a:endParaRPr lang="ru-RU" dirty="0">
              <a:solidFill>
                <a:srgbClr val="FF0000"/>
              </a:solidFill>
            </a:endParaRPr>
          </a:p>
        </p:txBody>
      </p:sp>
      <p:pic>
        <p:nvPicPr>
          <p:cNvPr id="4" name="Рисунок 3" descr="animals-1.5.jpg"/>
          <p:cNvPicPr>
            <a:picLocks noChangeAspect="1"/>
          </p:cNvPicPr>
          <p:nvPr/>
        </p:nvPicPr>
        <p:blipFill>
          <a:blip r:embed="rId2"/>
          <a:stretch>
            <a:fillRect/>
          </a:stretch>
        </p:blipFill>
        <p:spPr>
          <a:xfrm>
            <a:off x="928662" y="1571612"/>
            <a:ext cx="3429024" cy="325757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venc2.jpg"/>
          <p:cNvPicPr>
            <a:picLocks noChangeAspect="1"/>
          </p:cNvPicPr>
          <p:nvPr/>
        </p:nvPicPr>
        <p:blipFill>
          <a:blip r:embed="rId3"/>
          <a:stretch>
            <a:fillRect/>
          </a:stretch>
        </p:blipFill>
        <p:spPr>
          <a:xfrm>
            <a:off x="5000628" y="3429000"/>
            <a:ext cx="3143272" cy="314327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загруженное (1).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43438" y="285728"/>
            <a:ext cx="2500330" cy="846158"/>
          </a:xfrm>
        </p:spPr>
        <p:txBody>
          <a:bodyPr/>
          <a:lstStyle/>
          <a:p>
            <a:r>
              <a:rPr lang="ru-RU" dirty="0" smtClean="0"/>
              <a:t> </a:t>
            </a:r>
            <a:r>
              <a:rPr lang="ru-RU" dirty="0" smtClean="0">
                <a:solidFill>
                  <a:srgbClr val="FF0000"/>
                </a:solidFill>
              </a:rPr>
              <a:t>Оцелот</a:t>
            </a:r>
            <a:endParaRPr lang="ru-RU" dirty="0">
              <a:solidFill>
                <a:srgbClr val="FF0000"/>
              </a:solidFill>
            </a:endParaRPr>
          </a:p>
        </p:txBody>
      </p:sp>
      <p:sp>
        <p:nvSpPr>
          <p:cNvPr id="3" name="Содержимое 2"/>
          <p:cNvSpPr>
            <a:spLocks noGrp="1"/>
          </p:cNvSpPr>
          <p:nvPr>
            <p:ph idx="1"/>
          </p:nvPr>
        </p:nvSpPr>
        <p:spPr>
          <a:xfrm>
            <a:off x="0" y="214290"/>
            <a:ext cx="4329114" cy="4257692"/>
          </a:xfrm>
        </p:spPr>
        <p:txBody>
          <a:bodyPr>
            <a:noAutofit/>
          </a:bodyPr>
          <a:lstStyle/>
          <a:p>
            <a:r>
              <a:rPr lang="ru-RU" sz="1500" dirty="0" smtClean="0"/>
              <a:t/>
            </a:r>
            <a:br>
              <a:rPr lang="ru-RU" sz="1500" dirty="0" smtClean="0"/>
            </a:br>
            <a:r>
              <a:rPr lang="ru-RU" sz="1600" b="1" dirty="0" smtClean="0">
                <a:solidFill>
                  <a:srgbClr val="92D050"/>
                </a:solidFill>
              </a:rPr>
              <a:t>Оцелот</a:t>
            </a:r>
            <a:r>
              <a:rPr lang="ru-RU" sz="1600" dirty="0" smtClean="0">
                <a:solidFill>
                  <a:srgbClr val="92D050"/>
                </a:solidFill>
              </a:rPr>
              <a:t> – кошка, живущая в тропических лесах Центральной  и Южной Америки.  Длина тела около одного метра, длина хвоста 28 – 45 см, высота кошки 50см. Весит оцелот от 10 до 16 кг.  У оцелота  мускулистое тело, сильные лапы. Голова небольшая, уши чуть закругленные, подвижные. Глаза большие, серо-голубого цвета, с овальным зрачком. Мех оцелота плотный и короткий. На песочно-золотистой шубе на спине и боках, разбросаны кольцеобразные пятна коричнево-бурого цвета, обрамленные темными контурами. На животе и на лапах животного крупные крапины, на шее и груди полосы. Две темные полоски на голове оцелота тянутся от носа до ушек. Живот кошки светло-желтый или белый.  У каждой особи свой неповторимый рисунок. Когти острые и втяжные</a:t>
            </a:r>
            <a:endParaRPr lang="ru-RU" sz="1600" dirty="0">
              <a:solidFill>
                <a:srgbClr val="92D050"/>
              </a:solidFill>
            </a:endParaRPr>
          </a:p>
        </p:txBody>
      </p:sp>
      <p:pic>
        <p:nvPicPr>
          <p:cNvPr id="5" name="Рисунок 4" descr="1301169233_2205.jpg"/>
          <p:cNvPicPr>
            <a:picLocks noChangeAspect="1"/>
          </p:cNvPicPr>
          <p:nvPr/>
        </p:nvPicPr>
        <p:blipFill>
          <a:blip r:embed="rId2"/>
          <a:stretch>
            <a:fillRect/>
          </a:stretch>
        </p:blipFill>
        <p:spPr>
          <a:xfrm>
            <a:off x="5072066" y="1357298"/>
            <a:ext cx="3381372" cy="507205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00562" y="357166"/>
            <a:ext cx="3857652" cy="1071570"/>
          </a:xfrm>
        </p:spPr>
        <p:txBody>
          <a:bodyPr/>
          <a:lstStyle/>
          <a:p>
            <a:r>
              <a:rPr lang="ru-RU" dirty="0" smtClean="0">
                <a:solidFill>
                  <a:srgbClr val="FF0000"/>
                </a:solidFill>
              </a:rPr>
              <a:t>Фото Оцелота</a:t>
            </a:r>
            <a:endParaRPr lang="ru-RU" dirty="0">
              <a:solidFill>
                <a:srgbClr val="FF0000"/>
              </a:solidFill>
            </a:endParaRPr>
          </a:p>
        </p:txBody>
      </p:sp>
      <p:pic>
        <p:nvPicPr>
          <p:cNvPr id="4" name="Рисунок 3" descr="ocelot_04b.jpg"/>
          <p:cNvPicPr>
            <a:picLocks noChangeAspect="1"/>
          </p:cNvPicPr>
          <p:nvPr/>
        </p:nvPicPr>
        <p:blipFill>
          <a:blip r:embed="rId2"/>
          <a:stretch>
            <a:fillRect/>
          </a:stretch>
        </p:blipFill>
        <p:spPr>
          <a:xfrm>
            <a:off x="428596" y="4357694"/>
            <a:ext cx="3857652" cy="21474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ocelot-300x246.png"/>
          <p:cNvPicPr>
            <a:picLocks noChangeAspect="1"/>
          </p:cNvPicPr>
          <p:nvPr/>
        </p:nvPicPr>
        <p:blipFill>
          <a:blip r:embed="rId3"/>
          <a:stretch>
            <a:fillRect/>
          </a:stretch>
        </p:blipFill>
        <p:spPr>
          <a:xfrm>
            <a:off x="714348" y="1000108"/>
            <a:ext cx="3357576" cy="27532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Рисунок 5" descr="ocelot2-300x261.png"/>
          <p:cNvPicPr>
            <a:picLocks noChangeAspect="1"/>
          </p:cNvPicPr>
          <p:nvPr/>
        </p:nvPicPr>
        <p:blipFill>
          <a:blip r:embed="rId4"/>
          <a:stretch>
            <a:fillRect/>
          </a:stretch>
        </p:blipFill>
        <p:spPr>
          <a:xfrm>
            <a:off x="4643438" y="1714488"/>
            <a:ext cx="4171302" cy="362903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images (4).jpg"/>
          <p:cNvPicPr>
            <a:picLocks noChangeAspect="1"/>
          </p:cNvPicPr>
          <p:nvPr/>
        </p:nvPicPr>
        <p:blipFill>
          <a:blip r:embed="rId2"/>
          <a:stretch>
            <a:fillRect/>
          </a:stretch>
        </p:blipFill>
        <p:spPr>
          <a:xfrm>
            <a:off x="0" y="142852"/>
            <a:ext cx="9144000" cy="671514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14886" y="214290"/>
            <a:ext cx="4329114" cy="939784"/>
          </a:xfrm>
        </p:spPr>
        <p:txBody>
          <a:bodyPr/>
          <a:lstStyle/>
          <a:p>
            <a:r>
              <a:rPr lang="ru-RU" dirty="0" smtClean="0">
                <a:solidFill>
                  <a:srgbClr val="FF0000"/>
                </a:solidFill>
              </a:rPr>
              <a:t>Малая панда</a:t>
            </a:r>
            <a:endParaRPr lang="ru-RU" dirty="0">
              <a:solidFill>
                <a:srgbClr val="FF0000"/>
              </a:solidFill>
            </a:endParaRPr>
          </a:p>
        </p:txBody>
      </p:sp>
      <p:sp>
        <p:nvSpPr>
          <p:cNvPr id="3" name="Содержимое 2"/>
          <p:cNvSpPr>
            <a:spLocks noGrp="1"/>
          </p:cNvSpPr>
          <p:nvPr>
            <p:ph idx="1"/>
          </p:nvPr>
        </p:nvSpPr>
        <p:spPr>
          <a:xfrm>
            <a:off x="-285784" y="500042"/>
            <a:ext cx="5186370" cy="5626121"/>
          </a:xfrm>
        </p:spPr>
        <p:txBody>
          <a:bodyPr>
            <a:noAutofit/>
          </a:bodyPr>
          <a:lstStyle/>
          <a:p>
            <a:r>
              <a:rPr lang="ru-RU" sz="1600" dirty="0" smtClean="0">
                <a:solidFill>
                  <a:srgbClr val="92D050"/>
                </a:solidFill>
              </a:rPr>
              <a:t>Выделяют 2 подвида этого животного: западная малая панда ,обитающая в Непале и Бутане и малая панда Стайана , живущая в районе южного Китая и северной Мьянмы. Основное различие между ними заключается в размерах и окраске – малая панда Стайана более крупная и темна Малые панды вырастают до размеров крупной кошки, но за счет густой и длинной шерстки кажутся больше, чем есть на самом деле. Длина тела вместе с пушистым хвостом составляет около 80-120 сантиметров, а средний вес равен  4-6 килограммам. Короткие лапки снабжены сильно загнутыми когтями, которые лишь частично выдвигаются вперед, а ступни покрыты короткой шерсткой, помогающей при ходьбе по льду или снегу. На передних лапах имеется «добавочный палец», благодаря которому панда может держать веточки бамбука во время еды. Внешне самцы мало чем отличаются от самок. я по сравнению со своей западной родственницей.</a:t>
            </a:r>
            <a:r>
              <a:rPr lang="ru-RU" sz="1600" dirty="0" smtClean="0"/>
              <a:t>     </a:t>
            </a:r>
            <a:endParaRPr lang="ru-RU" sz="1600" dirty="0"/>
          </a:p>
        </p:txBody>
      </p:sp>
      <p:pic>
        <p:nvPicPr>
          <p:cNvPr id="4" name="Рисунок 3" descr="malaya-panda21-620x441.jpg"/>
          <p:cNvPicPr>
            <a:picLocks noChangeAspect="1"/>
          </p:cNvPicPr>
          <p:nvPr/>
        </p:nvPicPr>
        <p:blipFill>
          <a:blip r:embed="rId2"/>
          <a:stretch>
            <a:fillRect/>
          </a:stretch>
        </p:blipFill>
        <p:spPr>
          <a:xfrm>
            <a:off x="5000628" y="3571876"/>
            <a:ext cx="3615603" cy="2571744"/>
          </a:xfrm>
          <a:prstGeom prst="rect">
            <a:avLst/>
          </a:prstGeom>
        </p:spPr>
      </p:pic>
      <p:pic>
        <p:nvPicPr>
          <p:cNvPr id="5" name="Рисунок 4" descr="malaya-panda24-620x418.jpg"/>
          <p:cNvPicPr>
            <a:picLocks noChangeAspect="1"/>
          </p:cNvPicPr>
          <p:nvPr/>
        </p:nvPicPr>
        <p:blipFill>
          <a:blip r:embed="rId3"/>
          <a:stretch>
            <a:fillRect/>
          </a:stretch>
        </p:blipFill>
        <p:spPr>
          <a:xfrm>
            <a:off x="5000628" y="1142984"/>
            <a:ext cx="3164671" cy="2133601"/>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00496" y="428604"/>
            <a:ext cx="4900618" cy="1011222"/>
          </a:xfrm>
        </p:spPr>
        <p:txBody>
          <a:bodyPr/>
          <a:lstStyle/>
          <a:p>
            <a:r>
              <a:rPr lang="ru-RU" dirty="0" smtClean="0">
                <a:solidFill>
                  <a:srgbClr val="FF0000"/>
                </a:solidFill>
              </a:rPr>
              <a:t>Фото Малой панды</a:t>
            </a:r>
            <a:endParaRPr lang="ru-RU" dirty="0">
              <a:solidFill>
                <a:srgbClr val="FF0000"/>
              </a:solidFill>
            </a:endParaRPr>
          </a:p>
        </p:txBody>
      </p:sp>
      <p:pic>
        <p:nvPicPr>
          <p:cNvPr id="4" name="Рисунок 3" descr="malaya-panda21-620x441.jpg"/>
          <p:cNvPicPr>
            <a:picLocks noChangeAspect="1"/>
          </p:cNvPicPr>
          <p:nvPr/>
        </p:nvPicPr>
        <p:blipFill>
          <a:blip r:embed="rId2"/>
          <a:stretch>
            <a:fillRect/>
          </a:stretch>
        </p:blipFill>
        <p:spPr>
          <a:xfrm>
            <a:off x="500034" y="500042"/>
            <a:ext cx="3354487" cy="238601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malaya-panda24-620x418.jpg"/>
          <p:cNvPicPr>
            <a:picLocks noChangeAspect="1"/>
          </p:cNvPicPr>
          <p:nvPr/>
        </p:nvPicPr>
        <p:blipFill>
          <a:blip r:embed="rId3"/>
          <a:stretch>
            <a:fillRect/>
          </a:stretch>
        </p:blipFill>
        <p:spPr>
          <a:xfrm>
            <a:off x="428596" y="3429000"/>
            <a:ext cx="3429024" cy="237764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Рисунок 5" descr="malaya-panda04-508x620.jpg"/>
          <p:cNvPicPr>
            <a:picLocks noChangeAspect="1"/>
          </p:cNvPicPr>
          <p:nvPr/>
        </p:nvPicPr>
        <p:blipFill>
          <a:blip r:embed="rId4"/>
          <a:stretch>
            <a:fillRect/>
          </a:stretch>
        </p:blipFill>
        <p:spPr>
          <a:xfrm>
            <a:off x="5000628" y="2428868"/>
            <a:ext cx="3429024" cy="418502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120</TotalTime>
  <Words>171</Words>
  <Application>Microsoft Office PowerPoint</Application>
  <PresentationFormat>Экран (4:3)</PresentationFormat>
  <Paragraphs>15</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Техническая</vt:lpstr>
      <vt:lpstr>Слайд 1</vt:lpstr>
      <vt:lpstr>Венценосный журавль</vt:lpstr>
      <vt:lpstr>Фото венценосного журавля</vt:lpstr>
      <vt:lpstr>Слайд 4</vt:lpstr>
      <vt:lpstr> Оцелот</vt:lpstr>
      <vt:lpstr>Фото Оцелота</vt:lpstr>
      <vt:lpstr>Слайд 7</vt:lpstr>
      <vt:lpstr>Малая панда</vt:lpstr>
      <vt:lpstr>Фото Малой панды</vt:lpstr>
      <vt:lpstr>Слайд 10</vt:lpstr>
      <vt:lpstr>Красный волк</vt:lpstr>
      <vt:lpstr>Фото Красного волка</vt:lpstr>
      <vt:lpstr>Слайд 13</vt:lpstr>
      <vt:lpstr>Манул</vt:lpstr>
      <vt:lpstr>Фото Манула</vt:lpstr>
      <vt:lpstr>Слайд 16</vt:lpstr>
      <vt:lpstr>Слайд 17</vt:lpstr>
    </vt:vector>
  </TitlesOfParts>
  <Company>Krokoz™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КРАСНАЯ КНИГА</dc:title>
  <dc:creator>www.PHILka.RU</dc:creator>
  <cp:lastModifiedBy>www.PHILka.RU</cp:lastModifiedBy>
  <cp:revision>21</cp:revision>
  <dcterms:created xsi:type="dcterms:W3CDTF">2011-12-03T09:45:25Z</dcterms:created>
  <dcterms:modified xsi:type="dcterms:W3CDTF">2012-01-22T11:34:41Z</dcterms:modified>
</cp:coreProperties>
</file>