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81" r:id="rId9"/>
    <p:sldId id="282" r:id="rId10"/>
    <p:sldId id="290" r:id="rId11"/>
    <p:sldId id="283" r:id="rId12"/>
    <p:sldId id="284" r:id="rId13"/>
    <p:sldId id="288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89" r:id="rId22"/>
    <p:sldId id="273" r:id="rId23"/>
    <p:sldId id="274" r:id="rId24"/>
    <p:sldId id="275" r:id="rId25"/>
    <p:sldId id="276" r:id="rId26"/>
    <p:sldId id="277" r:id="rId27"/>
    <p:sldId id="278" r:id="rId28"/>
    <p:sldId id="280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E9252-867B-4F76-A668-81470433B51B}" type="datetimeFigureOut">
              <a:rPr lang="ru-RU" smtClean="0"/>
              <a:pPr/>
              <a:t>22.01.2012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4AE0-FA90-443F-9D8B-758A53583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E9252-867B-4F76-A668-81470433B51B}" type="datetimeFigureOut">
              <a:rPr lang="ru-RU" smtClean="0"/>
              <a:pPr/>
              <a:t>22.01.2012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4AE0-FA90-443F-9D8B-758A53583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E9252-867B-4F76-A668-81470433B51B}" type="datetimeFigureOut">
              <a:rPr lang="ru-RU" smtClean="0"/>
              <a:pPr/>
              <a:t>22.01.2012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4AE0-FA90-443F-9D8B-758A53583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E9252-867B-4F76-A668-81470433B51B}" type="datetimeFigureOut">
              <a:rPr lang="ru-RU" smtClean="0"/>
              <a:pPr/>
              <a:t>22.01.2012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4AE0-FA90-443F-9D8B-758A53583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E9252-867B-4F76-A668-81470433B51B}" type="datetimeFigureOut">
              <a:rPr lang="ru-RU" smtClean="0"/>
              <a:pPr/>
              <a:t>22.01.2012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4AE0-FA90-443F-9D8B-758A53583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E9252-867B-4F76-A668-81470433B51B}" type="datetimeFigureOut">
              <a:rPr lang="ru-RU" smtClean="0"/>
              <a:pPr/>
              <a:t>22.01.2012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4AE0-FA90-443F-9D8B-758A53583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E9252-867B-4F76-A668-81470433B51B}" type="datetimeFigureOut">
              <a:rPr lang="ru-RU" smtClean="0"/>
              <a:pPr/>
              <a:t>22.01.2012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4AE0-FA90-443F-9D8B-758A53583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E9252-867B-4F76-A668-81470433B51B}" type="datetimeFigureOut">
              <a:rPr lang="ru-RU" smtClean="0"/>
              <a:pPr/>
              <a:t>22.01.2012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4AE0-FA90-443F-9D8B-758A53583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E9252-867B-4F76-A668-81470433B51B}" type="datetimeFigureOut">
              <a:rPr lang="ru-RU" smtClean="0"/>
              <a:pPr/>
              <a:t>22.01.2012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4AE0-FA90-443F-9D8B-758A53583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E9252-867B-4F76-A668-81470433B51B}" type="datetimeFigureOut">
              <a:rPr lang="ru-RU" smtClean="0"/>
              <a:pPr/>
              <a:t>22.01.2012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E4AE0-FA90-443F-9D8B-758A53583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E9252-867B-4F76-A668-81470433B51B}" type="datetimeFigureOut">
              <a:rPr lang="ru-RU" smtClean="0"/>
              <a:pPr/>
              <a:t>22.01.2012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DDE4AE0-FA90-443F-9D8B-758A53583F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DBE9252-867B-4F76-A668-81470433B51B}" type="datetimeFigureOut">
              <a:rPr lang="ru-RU" smtClean="0"/>
              <a:pPr/>
              <a:t>22.01.2012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DDE4AE0-FA90-443F-9D8B-758A53583F5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Личностно-ориентированный урок иностранного языка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                           учитель немецкого языка  </a:t>
            </a:r>
          </a:p>
          <a:p>
            <a:r>
              <a:rPr lang="ru-RU" dirty="0" smtClean="0"/>
              <a:t>МОУ «Каменская ООШ»</a:t>
            </a:r>
          </a:p>
          <a:p>
            <a:r>
              <a:rPr lang="ru-RU" dirty="0" smtClean="0"/>
              <a:t>Артемова Е.Е.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163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00034" y="714356"/>
            <a:ext cx="8001056" cy="5786478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162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28596" y="857232"/>
            <a:ext cx="8572560" cy="5786477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162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42910" y="1071546"/>
            <a:ext cx="7829143" cy="5610244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P100095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00034" y="928670"/>
            <a:ext cx="8072494" cy="571504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Разноуровневое</a:t>
            </a:r>
            <a:r>
              <a:rPr lang="ru-RU" b="1" dirty="0" smtClean="0"/>
              <a:t> обучение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 smtClean="0"/>
              <a:t>Дифференциация</a:t>
            </a:r>
            <a:r>
              <a:rPr lang="ru-RU" sz="3200" dirty="0" smtClean="0"/>
              <a:t> – это методический принцип обучения, предполагающий использование различных методов и приёмов обучения в зависимости от целей обучения, видов речевой деятельности, этапа обучения, языкового материала, возраста уч-ся и пр.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Портфель ученика.</a:t>
            </a:r>
            <a:br>
              <a:rPr lang="ru-RU" b="1" dirty="0" smtClean="0"/>
            </a:br>
            <a:r>
              <a:rPr lang="ru-RU" dirty="0" smtClean="0"/>
              <a:t>Задачи языкового портфеля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Углубление взаимопонимания среди граждан Европы</a:t>
            </a:r>
          </a:p>
          <a:p>
            <a:pPr lvl="0"/>
            <a:r>
              <a:rPr lang="ru-RU" sz="2800" dirty="0" smtClean="0"/>
              <a:t>Уважение разнообразных культур и стилей жизни;</a:t>
            </a:r>
          </a:p>
          <a:p>
            <a:pPr lvl="0"/>
            <a:r>
              <a:rPr lang="ru-RU" sz="2800" dirty="0" smtClean="0"/>
              <a:t>Защита и развитие лингвистического и культурного разнообразия;</a:t>
            </a:r>
          </a:p>
          <a:p>
            <a:pPr lvl="0"/>
            <a:r>
              <a:rPr lang="ru-RU" sz="2800" dirty="0" smtClean="0"/>
              <a:t>Развитие </a:t>
            </a:r>
            <a:r>
              <a:rPr lang="ru-RU" sz="2800" dirty="0" err="1" smtClean="0"/>
              <a:t>полиязычности</a:t>
            </a:r>
            <a:r>
              <a:rPr lang="ru-RU" sz="2800" dirty="0" smtClean="0"/>
              <a:t> на протяжении всей жизни;</a:t>
            </a:r>
          </a:p>
          <a:p>
            <a:pPr lvl="0"/>
            <a:r>
              <a:rPr lang="ru-RU" sz="2800" dirty="0" smtClean="0"/>
              <a:t>Формирование способности самостоятельно изучать язык;</a:t>
            </a:r>
          </a:p>
          <a:p>
            <a:pPr lvl="0"/>
            <a:r>
              <a:rPr lang="ru-RU" sz="2800" dirty="0" smtClean="0"/>
              <a:t>Создание прозрачных программ изучения ИЯ.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Языковой портфель</a:t>
            </a:r>
            <a:r>
              <a:rPr lang="ru-RU" dirty="0" smtClean="0"/>
              <a:t> состоит из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языкового паспорта</a:t>
            </a:r>
          </a:p>
          <a:p>
            <a:r>
              <a:rPr lang="ru-RU" dirty="0" smtClean="0"/>
              <a:t>биографии</a:t>
            </a:r>
          </a:p>
          <a:p>
            <a:r>
              <a:rPr lang="ru-RU" dirty="0" smtClean="0"/>
              <a:t>досье</a:t>
            </a:r>
            <a:endParaRPr lang="ru-RU" dirty="0"/>
          </a:p>
        </p:txBody>
      </p:sp>
      <p:pic>
        <p:nvPicPr>
          <p:cNvPr id="4" name="Рисунок 3" descr="0_3a859_977f56eb_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7" y="2143116"/>
            <a:ext cx="5500726" cy="43652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Языковой паспорт</a:t>
            </a:r>
            <a:r>
              <a:rPr lang="ru-RU" dirty="0" smtClean="0"/>
              <a:t> включает в себя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Языки общения в моей семье и языки, на которых говорят ближайшие родственники;</a:t>
            </a:r>
          </a:p>
          <a:p>
            <a:r>
              <a:rPr lang="ru-RU" dirty="0" smtClean="0"/>
              <a:t>- Где я учусь/учился;</a:t>
            </a:r>
          </a:p>
          <a:p>
            <a:r>
              <a:rPr lang="ru-RU" dirty="0" smtClean="0"/>
              <a:t>- Пребывание за границей;</a:t>
            </a:r>
          </a:p>
          <a:p>
            <a:r>
              <a:rPr lang="ru-RU" dirty="0" smtClean="0"/>
              <a:t>- Проекты;</a:t>
            </a:r>
          </a:p>
          <a:p>
            <a:r>
              <a:rPr lang="ru-RU" dirty="0" smtClean="0"/>
              <a:t>- Языки обучения;</a:t>
            </a:r>
          </a:p>
          <a:p>
            <a:r>
              <a:rPr lang="ru-RU" dirty="0" smtClean="0"/>
              <a:t>- Таблица для самооценки (общеевропейская шкала шести уровней владения языками)</a:t>
            </a:r>
          </a:p>
          <a:p>
            <a:r>
              <a:rPr lang="ru-RU" dirty="0" smtClean="0"/>
              <a:t>- Коммуникативная компетенция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Языковая биография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/>
              <a:t>способствует развитию навыков планирования, рефлексии и самооценки в процессе изучения ИЯ.В языковой биографии содержатся параметры, по которым уточняется и оценивается (как учителем, так и учеником) уровень владения ИЯ. Большую часть биографии занимают контрольные листы самостоятельного оценивания языковых умений, в которых видно, что надо изучит, что уже освоено и насколько хорошо освоено это умение.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Досье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– </a:t>
            </a:r>
            <a:r>
              <a:rPr lang="ru-RU" sz="3200" dirty="0" smtClean="0"/>
              <a:t>материалы для документирования и иллюстрирования достижений или опыта, описанных в паспорте и биографии. </a:t>
            </a:r>
          </a:p>
          <a:p>
            <a:pPr>
              <a:buNone/>
            </a:pPr>
            <a:r>
              <a:rPr lang="ru-RU" sz="3200" dirty="0" smtClean="0"/>
              <a:t>   Владелец собирает работы, свидетельствующие о его достижениях в самостоятельном изучении ИЯ.</a:t>
            </a:r>
          </a:p>
          <a:p>
            <a:pPr>
              <a:buNone/>
            </a:pPr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04088"/>
            <a:ext cx="8186766" cy="343929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Цель личностно-ориентированного урока</a:t>
            </a:r>
            <a:r>
              <a:rPr lang="ru-RU" dirty="0" smtClean="0"/>
              <a:t> – создание условий для познавательной активности учеников. </a:t>
            </a:r>
            <a:endParaRPr lang="ru-RU" dirty="0"/>
          </a:p>
        </p:txBody>
      </p:sp>
      <p:pic>
        <p:nvPicPr>
          <p:cNvPr id="5" name="Содержимое 4" descr="him_0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57884" y="3000372"/>
            <a:ext cx="2889504" cy="3657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Игровые технологии</a:t>
            </a:r>
            <a:endParaRPr lang="ru-RU" dirty="0"/>
          </a:p>
        </p:txBody>
      </p:sp>
      <p:pic>
        <p:nvPicPr>
          <p:cNvPr id="4" name="Содержимое 3" descr="DSC0735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57224" y="1785926"/>
            <a:ext cx="7141133" cy="477998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163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57158" y="857233"/>
            <a:ext cx="8001056" cy="5467368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Использование ИКТ</a:t>
            </a:r>
            <a:endParaRPr lang="ru-RU" dirty="0"/>
          </a:p>
        </p:txBody>
      </p:sp>
      <p:pic>
        <p:nvPicPr>
          <p:cNvPr id="6" name="Рисунок 5" descr="1288873855_132536736_1-----128887385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214554"/>
            <a:ext cx="3833830" cy="4381504"/>
          </a:xfrm>
          <a:prstGeom prst="rect">
            <a:avLst/>
          </a:prstGeom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Использование ИКТ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повышению качества обучения;</a:t>
            </a:r>
          </a:p>
          <a:p>
            <a:pPr lvl="0"/>
            <a:r>
              <a:rPr lang="ru-RU" dirty="0" smtClean="0"/>
              <a:t>эффективной организации познавательной деятельности учащихся и формированию высокого уровня мотивации, интереса к учебной деятельности;</a:t>
            </a:r>
          </a:p>
          <a:p>
            <a:pPr lvl="0"/>
            <a:r>
              <a:rPr lang="ru-RU" dirty="0" smtClean="0"/>
              <a:t>развитию самостоятельности учащихся;</a:t>
            </a:r>
          </a:p>
          <a:p>
            <a:pPr lvl="0"/>
            <a:r>
              <a:rPr lang="ru-RU" dirty="0" smtClean="0"/>
              <a:t>появлению возможности наглядного и динамичного представления информации с использованием изображения и звука (текстовая, графическая, аудио- и видеоинформация, анимация);</a:t>
            </a:r>
          </a:p>
          <a:p>
            <a:pPr lvl="0"/>
            <a:r>
              <a:rPr lang="ru-RU" dirty="0" smtClean="0"/>
              <a:t>появлению доступа к информационным ресурсам, обеспечивающим привлечение научной и культурной информации.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Возможности Интернета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переписка по электронной почте на иностранном языке;</a:t>
            </a:r>
          </a:p>
          <a:p>
            <a:r>
              <a:rPr lang="ru-RU" dirty="0" smtClean="0"/>
              <a:t>участие в тестировании, конкурсах и олимпиадах;</a:t>
            </a:r>
          </a:p>
          <a:p>
            <a:r>
              <a:rPr lang="ru-RU" dirty="0" smtClean="0"/>
              <a:t>обучение на дистанционных курсах;</a:t>
            </a:r>
          </a:p>
          <a:p>
            <a:r>
              <a:rPr lang="ru-RU" dirty="0" smtClean="0"/>
              <a:t>участие в различных телекоммуникационных проектах.</a:t>
            </a:r>
          </a:p>
          <a:p>
            <a:endParaRPr lang="ru-RU" dirty="0"/>
          </a:p>
        </p:txBody>
      </p:sp>
      <p:pic>
        <p:nvPicPr>
          <p:cNvPr id="4" name="Содержимое 3" descr="3f11cbd4c7e55df2f7677f662563be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214942" y="4286256"/>
            <a:ext cx="2643206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Формы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урок-путешествие</a:t>
            </a:r>
          </a:p>
          <a:p>
            <a:r>
              <a:rPr lang="ru-RU" dirty="0" smtClean="0"/>
              <a:t>урок – экскурсия</a:t>
            </a:r>
          </a:p>
          <a:p>
            <a:r>
              <a:rPr lang="ru-RU" dirty="0" smtClean="0"/>
              <a:t>урок – сказка;</a:t>
            </a:r>
          </a:p>
          <a:p>
            <a:r>
              <a:rPr lang="ru-RU" dirty="0" smtClean="0"/>
              <a:t>урок – общественный смотр знаний </a:t>
            </a:r>
          </a:p>
          <a:p>
            <a:r>
              <a:rPr lang="ru-RU" dirty="0" smtClean="0"/>
              <a:t>урок-КВН и т.д.</a:t>
            </a:r>
          </a:p>
          <a:p>
            <a:endParaRPr lang="ru-RU" dirty="0"/>
          </a:p>
        </p:txBody>
      </p:sp>
      <p:pic>
        <p:nvPicPr>
          <p:cNvPr id="6" name="Рисунок 5" descr="school12-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3786190"/>
            <a:ext cx="3810000" cy="30718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Приёмы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857364"/>
            <a:ext cx="8229600" cy="4531996"/>
          </a:xfrm>
        </p:spPr>
        <p:txBody>
          <a:bodyPr/>
          <a:lstStyle/>
          <a:p>
            <a:r>
              <a:rPr lang="ru-RU" dirty="0" smtClean="0"/>
              <a:t>дискуссионные приёмы в виде обсуждения проблем</a:t>
            </a:r>
          </a:p>
          <a:p>
            <a:r>
              <a:rPr lang="ru-RU" dirty="0" smtClean="0"/>
              <a:t>использование страноведческой информации, иллюстраций, фото- и киноматериала</a:t>
            </a:r>
          </a:p>
          <a:p>
            <a:r>
              <a:rPr lang="ru-RU" dirty="0" smtClean="0"/>
              <a:t>работа с текстом, периодической печатью и справочной литературой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01(3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892" y="3357562"/>
            <a:ext cx="2514600" cy="360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4" name="Содержимое 3" descr="49c46dd39c6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41595" y="1935163"/>
            <a:ext cx="4460810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04088"/>
            <a:ext cx="8186766" cy="1143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Необходимые условия</a:t>
            </a:r>
            <a:r>
              <a:rPr lang="ru-RU" sz="3200" dirty="0" smtClean="0"/>
              <a:t> для развития и совершенствования личности ребенка: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создание ситуации успеха </a:t>
            </a:r>
          </a:p>
          <a:p>
            <a:r>
              <a:rPr lang="ru-RU" sz="2800" dirty="0" smtClean="0"/>
              <a:t>создание благоприятной атмосферы </a:t>
            </a:r>
          </a:p>
          <a:p>
            <a:r>
              <a:rPr lang="ru-RU" sz="2800" dirty="0" smtClean="0"/>
              <a:t>опора на переживание, чувства, эмоционально-волевую сферу учащихся</a:t>
            </a:r>
          </a:p>
          <a:p>
            <a:r>
              <a:rPr lang="ru-RU" sz="2800" dirty="0" smtClean="0"/>
              <a:t>использование дифференцированного и индивидуального подходов</a:t>
            </a:r>
          </a:p>
          <a:p>
            <a:r>
              <a:rPr lang="ru-RU" sz="2800" dirty="0" smtClean="0"/>
              <a:t>возможность поделиться своими успехами и достижениями </a:t>
            </a:r>
          </a:p>
          <a:p>
            <a:r>
              <a:rPr lang="ru-RU" sz="2800" dirty="0" smtClean="0"/>
              <a:t>возможность каждого ученика видеть свой рост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Педагогические технологии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Обучение в сотрудничестве</a:t>
            </a:r>
          </a:p>
          <a:p>
            <a:r>
              <a:rPr lang="ru-RU" b="1" dirty="0" smtClean="0"/>
              <a:t>Метод проектов</a:t>
            </a:r>
          </a:p>
          <a:p>
            <a:r>
              <a:rPr lang="ru-RU" b="1" dirty="0" err="1" smtClean="0"/>
              <a:t>Разноуровневое</a:t>
            </a:r>
            <a:r>
              <a:rPr lang="ru-RU" b="1" dirty="0" smtClean="0"/>
              <a:t> обучение </a:t>
            </a:r>
          </a:p>
          <a:p>
            <a:r>
              <a:rPr lang="ru-RU" b="1" dirty="0" smtClean="0"/>
              <a:t>«Портфель ученика»</a:t>
            </a:r>
          </a:p>
          <a:p>
            <a:r>
              <a:rPr lang="ru-RU" b="1" dirty="0" smtClean="0"/>
              <a:t>Игровые технологии</a:t>
            </a:r>
          </a:p>
          <a:p>
            <a:r>
              <a:rPr lang="ru-RU" b="1" dirty="0" smtClean="0"/>
              <a:t>Использование ИКТ</a:t>
            </a:r>
            <a:endParaRPr lang="ru-RU" dirty="0"/>
          </a:p>
        </p:txBody>
      </p:sp>
      <p:pic>
        <p:nvPicPr>
          <p:cNvPr id="4" name="Рисунок 3" descr="0b08a3d46ea0846f232dc75cb7941a4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2000240"/>
            <a:ext cx="4286250" cy="464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Обучение в сотрудничестве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обучение в команде</a:t>
            </a:r>
          </a:p>
          <a:p>
            <a:r>
              <a:rPr lang="ru-RU" dirty="0" smtClean="0"/>
              <a:t>исследовательская работа в группе</a:t>
            </a:r>
          </a:p>
          <a:p>
            <a:r>
              <a:rPr lang="ru-RU" dirty="0" smtClean="0"/>
              <a:t>решение интеллектуального конфликта или обмен альтернативными мнениями</a:t>
            </a:r>
          </a:p>
          <a:p>
            <a:r>
              <a:rPr lang="ru-RU" dirty="0" smtClean="0"/>
              <a:t>обучение в сотрудничестве чтению и творческому сочинению</a:t>
            </a:r>
          </a:p>
          <a:p>
            <a:r>
              <a:rPr lang="ru-RU" dirty="0" smtClean="0"/>
              <a:t>пила</a:t>
            </a:r>
          </a:p>
          <a:p>
            <a:r>
              <a:rPr lang="ru-RU" dirty="0" smtClean="0"/>
              <a:t>обучение в командах на основе игры, турнира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214422"/>
            <a:ext cx="8015286" cy="1000124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>Метод проектов.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Типы проектов.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357430"/>
            <a:ext cx="8229600" cy="438912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исследовательские</a:t>
            </a:r>
          </a:p>
          <a:p>
            <a:r>
              <a:rPr lang="ru-RU" sz="3600" dirty="0" smtClean="0"/>
              <a:t>творческие</a:t>
            </a:r>
          </a:p>
          <a:p>
            <a:r>
              <a:rPr lang="ru-RU" sz="3600" dirty="0" err="1" smtClean="0"/>
              <a:t>ролево-игровые</a:t>
            </a:r>
            <a:endParaRPr lang="ru-RU" sz="3600" dirty="0" smtClean="0"/>
          </a:p>
          <a:p>
            <a:r>
              <a:rPr lang="ru-RU" sz="3600" dirty="0" smtClean="0"/>
              <a:t>информационные</a:t>
            </a:r>
          </a:p>
          <a:p>
            <a:r>
              <a:rPr lang="ru-RU" sz="3600" dirty="0" smtClean="0"/>
              <a:t> практико-ориентированные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зображение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857232"/>
            <a:ext cx="7643866" cy="56436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163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00034" y="928670"/>
            <a:ext cx="7399695" cy="539593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163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71472" y="1000108"/>
            <a:ext cx="7858180" cy="5175255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105</TotalTime>
  <Words>506</Words>
  <Application>Microsoft Office PowerPoint</Application>
  <PresentationFormat>Экран (4:3)</PresentationFormat>
  <Paragraphs>83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Поток</vt:lpstr>
      <vt:lpstr>Личностно-ориентированный урок иностранного языка</vt:lpstr>
      <vt:lpstr>Цель личностно-ориентированного урока – создание условий для познавательной активности учеников. </vt:lpstr>
      <vt:lpstr>Необходимые условия для развития и совершенствования личности ребенка:</vt:lpstr>
      <vt:lpstr>Педагогические технологии</vt:lpstr>
      <vt:lpstr>Обучение в сотрудничестве</vt:lpstr>
      <vt:lpstr>Метод проектов. Типы проектов.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Разноуровневое обучение</vt:lpstr>
      <vt:lpstr>Портфель ученика. Задачи языкового портфеля</vt:lpstr>
      <vt:lpstr>Языковой портфель состоит из</vt:lpstr>
      <vt:lpstr>Языковой паспорт включает в себя</vt:lpstr>
      <vt:lpstr>Языковая биография </vt:lpstr>
      <vt:lpstr>Досье </vt:lpstr>
      <vt:lpstr>Игровые технологии</vt:lpstr>
      <vt:lpstr>Слайд 21</vt:lpstr>
      <vt:lpstr>Использование ИКТ</vt:lpstr>
      <vt:lpstr>Использование ИКТ</vt:lpstr>
      <vt:lpstr>Возможности Интернета </vt:lpstr>
      <vt:lpstr>Формы работы</vt:lpstr>
      <vt:lpstr>Приёмы работы</vt:lpstr>
      <vt:lpstr>Спасибо за внимание!</vt:lpstr>
      <vt:lpstr>Слайд 28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Личностно-ориентированный урок иностранного языка</dc:title>
  <dc:creator>Users</dc:creator>
  <cp:lastModifiedBy>Users</cp:lastModifiedBy>
  <cp:revision>16</cp:revision>
  <dcterms:created xsi:type="dcterms:W3CDTF">2011-08-23T15:28:51Z</dcterms:created>
  <dcterms:modified xsi:type="dcterms:W3CDTF">2012-01-22T10:14:33Z</dcterms:modified>
</cp:coreProperties>
</file>