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7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4E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6EB10-FF1C-4CEC-ACEB-B59BB4F4337A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5239E-7918-468D-92B8-E5D481833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813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15313" y="6581775"/>
            <a:ext cx="792162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rgbClr val="00B0F0"/>
                </a:solidFill>
                <a:latin typeface="+mj-lt"/>
              </a:rPr>
              <a:t>FedotoVA</a:t>
            </a:r>
            <a:endParaRPr lang="ru-RU" sz="1200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11ADF-E84A-4750-943D-A40279D5F8B7}" type="datetimeFigureOut">
              <a:rPr lang="ru-RU"/>
              <a:pPr>
                <a:defRPr/>
              </a:pPr>
              <a:t>22.01.2012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17E54-F907-4E51-9163-9D0E8E7C6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FAB9A-DBFE-4DAE-A42F-D4EF0A192E26}" type="datetimeFigureOut">
              <a:rPr lang="ru-RU"/>
              <a:pPr>
                <a:defRPr/>
              </a:pPr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F3AB5-41B3-4A85-ADD5-B7F527F87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D0FB9-8C74-4312-A18E-0BA285E22FE0}" type="datetimeFigureOut">
              <a:rPr lang="ru-RU"/>
              <a:pPr>
                <a:defRPr/>
              </a:pPr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1891B-C591-4F5B-AE47-7B361CAE7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5CC32-A543-45EB-8860-7065261FB4D2}" type="datetimeFigureOut">
              <a:rPr lang="ru-RU"/>
              <a:pPr>
                <a:defRPr/>
              </a:pPr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D584D-28A8-4AFE-88B8-5E52BF1BF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03B90-A99B-4B86-842A-2D08702CCDBD}" type="datetimeFigureOut">
              <a:rPr lang="ru-RU"/>
              <a:pPr>
                <a:defRPr/>
              </a:pPr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80C1C-47DD-4C32-80D8-05E4D30AD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CE83F-244C-4543-8E0A-52CF49A43825}" type="datetimeFigureOut">
              <a:rPr lang="ru-RU"/>
              <a:pPr>
                <a:defRPr/>
              </a:pPr>
              <a:t>22.01.2012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A7108-C05E-4FA2-8A48-A4AE65FD3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82265-60B3-4945-AAF0-357D997B034D}" type="datetimeFigureOut">
              <a:rPr lang="ru-RU"/>
              <a:pPr>
                <a:defRPr/>
              </a:pPr>
              <a:t>22.01.2012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BFFA0-AD63-41AA-9D82-23B305609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6E43D-EAA3-485B-9196-4963EB4C20F1}" type="datetimeFigureOut">
              <a:rPr lang="ru-RU"/>
              <a:pPr>
                <a:defRPr/>
              </a:pPr>
              <a:t>22.01.2012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99E56-CC5D-486D-B14B-B82050692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3AFB-EE4F-4632-AB7B-A83ED7CA0045}" type="datetimeFigureOut">
              <a:rPr lang="ru-RU"/>
              <a:pPr>
                <a:defRPr/>
              </a:pPr>
              <a:t>22.01.2012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DDB17-443E-4EA7-992C-C8E090F69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0A70D-969D-4AB3-AFDD-8C505CB1785B}" type="datetimeFigureOut">
              <a:rPr lang="ru-RU"/>
              <a:pPr>
                <a:defRPr/>
              </a:pPr>
              <a:t>22.01.2012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4A590-E632-44F1-AFA6-16B196F23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A87A1-0862-49AC-A93C-720E5B91F512}" type="datetimeFigureOut">
              <a:rPr lang="ru-RU"/>
              <a:pPr>
                <a:defRPr/>
              </a:pPr>
              <a:t>22.01.2012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A7CB9-FB33-4187-94A9-2CFF9B1A3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EAD91D-2A71-4335-A6B2-34345C9A549B}" type="datetimeFigureOut">
              <a:rPr lang="ru-RU"/>
              <a:pPr>
                <a:defRPr/>
              </a:pPr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BDBE68-3F3D-46C9-8F0B-6C2FB4303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625" y="285750"/>
            <a:ext cx="8358188" cy="6143625"/>
          </a:xfrm>
          <a:prstGeom prst="round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373216"/>
            <a:ext cx="77261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Оберег на Старый Новый год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0904" y="620688"/>
            <a:ext cx="665188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Старый Новый </a:t>
            </a:r>
            <a:r>
              <a:rPr lang="ru-RU" sz="3600" b="1" dirty="0">
                <a:solidFill>
                  <a:srgbClr val="002060"/>
                </a:solidFill>
              </a:rPr>
              <a:t>год —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неофициальный праздник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у </a:t>
            </a:r>
            <a:r>
              <a:rPr lang="ru-RU" sz="3600" b="1" dirty="0">
                <a:solidFill>
                  <a:srgbClr val="002060"/>
                </a:solidFill>
              </a:rPr>
              <a:t>народов бывшей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Российской империи.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Он появился в 1918 году,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почти 100 лет назад,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</a:rPr>
              <a:t>к</a:t>
            </a:r>
            <a:r>
              <a:rPr lang="ru-RU" sz="3600" b="1" dirty="0" smtClean="0">
                <a:solidFill>
                  <a:srgbClr val="002060"/>
                </a:solidFill>
              </a:rPr>
              <a:t>огда наша страна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вслед за другими странами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перешла на новый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Григорианский календарь. 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548680"/>
            <a:ext cx="790235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По старому </a:t>
            </a:r>
            <a:r>
              <a:rPr lang="ru-RU" sz="3600" b="1" dirty="0" smtClean="0">
                <a:solidFill>
                  <a:srgbClr val="002060"/>
                </a:solidFill>
              </a:rPr>
              <a:t>Юлианскому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календарю Россия </a:t>
            </a:r>
            <a:r>
              <a:rPr lang="ru-RU" sz="3600" b="1" dirty="0">
                <a:solidFill>
                  <a:srgbClr val="002060"/>
                </a:solidFill>
              </a:rPr>
              <a:t>отставала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от </a:t>
            </a:r>
            <a:r>
              <a:rPr lang="ru-RU" sz="3600" b="1" dirty="0">
                <a:solidFill>
                  <a:srgbClr val="002060"/>
                </a:solidFill>
              </a:rPr>
              <a:t>всего мира </a:t>
            </a:r>
            <a:r>
              <a:rPr lang="ru-RU" sz="3600" b="1" dirty="0" smtClean="0">
                <a:solidFill>
                  <a:srgbClr val="002060"/>
                </a:solidFill>
              </a:rPr>
              <a:t>на </a:t>
            </a:r>
            <a:r>
              <a:rPr lang="ru-RU" sz="3600" b="1" dirty="0">
                <a:solidFill>
                  <a:srgbClr val="002060"/>
                </a:solidFill>
              </a:rPr>
              <a:t>14 дней. Теперь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Новый </a:t>
            </a:r>
            <a:r>
              <a:rPr lang="ru-RU" sz="3600" b="1" dirty="0">
                <a:solidFill>
                  <a:srgbClr val="002060"/>
                </a:solidFill>
              </a:rPr>
              <a:t>год стал отмечаться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</a:rPr>
              <a:t>1 января «по новому стилю».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А </a:t>
            </a:r>
            <a:r>
              <a:rPr lang="ru-RU" sz="3600" b="1" dirty="0">
                <a:solidFill>
                  <a:srgbClr val="002060"/>
                </a:solidFill>
              </a:rPr>
              <a:t>1 января «по старому стилю»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(календарю) переместилось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на </a:t>
            </a:r>
            <a:r>
              <a:rPr lang="ru-RU" sz="3600" b="1" dirty="0">
                <a:solidFill>
                  <a:srgbClr val="002060"/>
                </a:solidFill>
              </a:rPr>
              <a:t>14 января.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Так </a:t>
            </a:r>
            <a:r>
              <a:rPr lang="ru-RU" sz="3600" b="1" dirty="0">
                <a:solidFill>
                  <a:srgbClr val="002060"/>
                </a:solidFill>
              </a:rPr>
              <a:t>в России получилось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2 </a:t>
            </a:r>
            <a:r>
              <a:rPr lang="ru-RU" sz="3600" b="1" dirty="0">
                <a:solidFill>
                  <a:srgbClr val="002060"/>
                </a:solidFill>
              </a:rPr>
              <a:t>новогодних праздника!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7659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У наших предков – славян была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традиция на Новый год делать и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</a:rPr>
              <a:t>д</a:t>
            </a:r>
            <a:r>
              <a:rPr lang="ru-RU" sz="3600" b="1" dirty="0" smtClean="0">
                <a:solidFill>
                  <a:srgbClr val="002060"/>
                </a:solidFill>
              </a:rPr>
              <a:t>арить друг другу обереги.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1720" y="1876506"/>
            <a:ext cx="52565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0000" b="1" i="1" dirty="0" smtClean="0">
                <a:solidFill>
                  <a:srgbClr val="C00000"/>
                </a:solidFill>
                <a:latin typeface="Georgia" pitchFamily="18" charset="0"/>
              </a:rPr>
              <a:t>?</a:t>
            </a:r>
            <a:r>
              <a:rPr lang="ru-RU" sz="3600" b="1" dirty="0" smtClean="0">
                <a:solidFill>
                  <a:srgbClr val="C00000"/>
                </a:solidFill>
              </a:rPr>
              <a:t> Что </a:t>
            </a:r>
            <a:r>
              <a:rPr lang="ru-RU" sz="3600" b="1" dirty="0">
                <a:solidFill>
                  <a:srgbClr val="C00000"/>
                </a:solidFill>
              </a:rPr>
              <a:t>такое оберег?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696" y="3507722"/>
            <a:ext cx="2001042" cy="15247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976" y="3264224"/>
            <a:ext cx="1581500" cy="28107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190941"/>
            <a:ext cx="1477828" cy="29005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528770"/>
            <a:ext cx="2033059" cy="15247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014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5" y="548680"/>
            <a:ext cx="791982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Оберег — предмет, </a:t>
            </a:r>
            <a:r>
              <a:rPr lang="ru-RU" sz="3600" b="1" dirty="0" smtClean="0">
                <a:solidFill>
                  <a:srgbClr val="C00000"/>
                </a:solidFill>
              </a:rPr>
              <a:t>который оберегает владельца </a:t>
            </a:r>
            <a:r>
              <a:rPr lang="ru-RU" sz="3600" b="1" dirty="0">
                <a:solidFill>
                  <a:srgbClr val="C00000"/>
                </a:solidFill>
              </a:rPr>
              <a:t>от </a:t>
            </a:r>
            <a:r>
              <a:rPr lang="ru-RU" sz="3600" b="1" dirty="0" smtClean="0">
                <a:solidFill>
                  <a:srgbClr val="C00000"/>
                </a:solidFill>
              </a:rPr>
              <a:t>бед, защищает </a:t>
            </a:r>
            <a:r>
              <a:rPr lang="ru-RU" sz="3600" b="1" dirty="0">
                <a:solidFill>
                  <a:srgbClr val="C00000"/>
                </a:solidFill>
              </a:rPr>
              <a:t>дом, </a:t>
            </a:r>
            <a:r>
              <a:rPr lang="ru-RU" sz="3600" b="1" dirty="0" smtClean="0">
                <a:solidFill>
                  <a:srgbClr val="C00000"/>
                </a:solidFill>
              </a:rPr>
              <a:t>приносит </a:t>
            </a:r>
            <a:r>
              <a:rPr lang="ru-RU" sz="3600" b="1" dirty="0">
                <a:solidFill>
                  <a:srgbClr val="C00000"/>
                </a:solidFill>
              </a:rPr>
              <a:t>любовь, счастье</a:t>
            </a:r>
            <a:r>
              <a:rPr lang="ru-RU" sz="36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Первые Обереги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появились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еще </a:t>
            </a:r>
            <a:r>
              <a:rPr lang="ru-RU" sz="2800" b="1" dirty="0">
                <a:solidFill>
                  <a:srgbClr val="002060"/>
                </a:solidFill>
              </a:rPr>
              <a:t>в языческие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времена</a:t>
            </a:r>
            <a:r>
              <a:rPr lang="ru-RU" sz="2800" b="1" dirty="0">
                <a:solidFill>
                  <a:srgbClr val="002060"/>
                </a:solidFill>
              </a:rPr>
              <a:t>, </a:t>
            </a:r>
            <a:r>
              <a:rPr lang="ru-RU" sz="2800" b="1" dirty="0" smtClean="0">
                <a:solidFill>
                  <a:srgbClr val="002060"/>
                </a:solidFill>
              </a:rPr>
              <a:t>когда </a:t>
            </a:r>
            <a:r>
              <a:rPr lang="ru-RU" sz="2800" b="1" dirty="0">
                <a:solidFill>
                  <a:srgbClr val="002060"/>
                </a:solidFill>
              </a:rPr>
              <a:t>люди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верили </a:t>
            </a:r>
            <a:r>
              <a:rPr lang="ru-RU" sz="2800" b="1" dirty="0">
                <a:solidFill>
                  <a:srgbClr val="002060"/>
                </a:solidFill>
              </a:rPr>
              <a:t>в силы природы,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способные </a:t>
            </a:r>
            <a:r>
              <a:rPr lang="ru-RU" sz="2800" b="1" dirty="0">
                <a:solidFill>
                  <a:srgbClr val="002060"/>
                </a:solidFill>
              </a:rPr>
              <a:t>защитить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от </a:t>
            </a:r>
            <a:r>
              <a:rPr lang="ru-RU" sz="2800" b="1" dirty="0">
                <a:solidFill>
                  <a:srgbClr val="002060"/>
                </a:solidFill>
              </a:rPr>
              <a:t>бед и болезней,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приносящие </a:t>
            </a:r>
            <a:r>
              <a:rPr lang="ru-RU" sz="2800" b="1" dirty="0">
                <a:solidFill>
                  <a:srgbClr val="002060"/>
                </a:solidFill>
              </a:rPr>
              <a:t>удачу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и </a:t>
            </a:r>
            <a:r>
              <a:rPr lang="ru-RU" sz="2800" b="1" dirty="0">
                <a:solidFill>
                  <a:srgbClr val="002060"/>
                </a:solidFill>
              </a:rPr>
              <a:t>здоровье.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20888"/>
            <a:ext cx="3139884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4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8007128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Значение </a:t>
            </a:r>
            <a:r>
              <a:rPr lang="ru-RU" sz="2800" b="1" dirty="0">
                <a:solidFill>
                  <a:srgbClr val="C00000"/>
                </a:solidFill>
              </a:rPr>
              <a:t>некоторых знаков: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Солярные </a:t>
            </a:r>
            <a:r>
              <a:rPr lang="ru-RU" sz="2800" b="1" dirty="0">
                <a:solidFill>
                  <a:srgbClr val="002060"/>
                </a:solidFill>
              </a:rPr>
              <a:t>знаки </a:t>
            </a:r>
            <a:r>
              <a:rPr lang="ru-RU" sz="2800" b="1" dirty="0" smtClean="0">
                <a:solidFill>
                  <a:srgbClr val="002060"/>
                </a:solidFill>
              </a:rPr>
              <a:t>(круги, кресты, свастики)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- </a:t>
            </a:r>
            <a:r>
              <a:rPr lang="ru-RU" sz="2800" b="1" dirty="0">
                <a:solidFill>
                  <a:srgbClr val="002060"/>
                </a:solidFill>
              </a:rPr>
              <a:t>изображение </a:t>
            </a:r>
            <a:r>
              <a:rPr lang="ru-RU" sz="2800" b="1" dirty="0" smtClean="0">
                <a:solidFill>
                  <a:srgbClr val="002060"/>
                </a:solidFill>
              </a:rPr>
              <a:t>солнца, света. </a:t>
            </a:r>
            <a:endParaRPr lang="ru-RU" sz="2800" b="1" dirty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Конь </a:t>
            </a:r>
            <a:r>
              <a:rPr lang="ru-RU" sz="2800" b="1" dirty="0">
                <a:solidFill>
                  <a:srgbClr val="002060"/>
                </a:solidFill>
              </a:rPr>
              <a:t>- символ мужской </a:t>
            </a:r>
            <a:r>
              <a:rPr lang="ru-RU" sz="2800" b="1" dirty="0" smtClean="0">
                <a:solidFill>
                  <a:srgbClr val="002060"/>
                </a:solidFill>
              </a:rPr>
              <a:t>силы</a:t>
            </a:r>
            <a:r>
              <a:rPr lang="ru-RU" sz="2800" b="1" dirty="0">
                <a:solidFill>
                  <a:srgbClr val="002060"/>
                </a:solidFill>
              </a:rPr>
              <a:t>.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Растения - </a:t>
            </a:r>
            <a:r>
              <a:rPr lang="ru-RU" sz="2800" b="1" dirty="0">
                <a:solidFill>
                  <a:srgbClr val="002060"/>
                </a:solidFill>
              </a:rPr>
              <a:t>символ плодородия.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 Женская фигурка - берегиня, мать урожая.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 Ромб - символ земли, плодородия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Владимир\Desktop\0001_40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501008"/>
            <a:ext cx="3471490" cy="27330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89040"/>
            <a:ext cx="1932384" cy="1932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258" y="3789040"/>
            <a:ext cx="1735174" cy="1932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52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имний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Зимний 2</Template>
  <TotalTime>271</TotalTime>
  <Words>209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Зимний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Владимир</cp:lastModifiedBy>
  <cp:revision>40</cp:revision>
  <dcterms:created xsi:type="dcterms:W3CDTF">2011-12-14T13:17:43Z</dcterms:created>
  <dcterms:modified xsi:type="dcterms:W3CDTF">2012-01-22T04:35:46Z</dcterms:modified>
</cp:coreProperties>
</file>