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4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6" d="100"/>
          <a:sy n="36" d="100"/>
        </p:scale>
        <p:origin x="-1596" y="-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>
                <a:solidFill>
                  <a:srgbClr val="454545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t>21.01.2012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t>21.01.2012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t>21.01.2012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t>21.01.2012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t>21.01.2012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14414" y="1600200"/>
            <a:ext cx="328138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t>21.01.2012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57290" y="1535113"/>
            <a:ext cx="31400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357290" y="2174875"/>
            <a:ext cx="31400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t>21.01.2012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t>21.01.2012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t>21.01.2012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000240"/>
            <a:ext cx="236537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1538" y="3214686"/>
            <a:ext cx="2393975" cy="29114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t>21.01.2012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t>21.01.2012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85852" y="1600200"/>
            <a:ext cx="740094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AF2B5D6F-AEEB-46B6-B931-09A45E1D96D4}" type="datetimeFigureOut">
              <a:rPr lang="ru-RU" smtClean="0"/>
              <a:pPr/>
              <a:t>21.01.2012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E8114A49-9AAE-4BCD-A998-EADD92D9F9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6000" b="1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15816" y="548680"/>
            <a:ext cx="3734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МОУДОД школа искусств </a:t>
            </a:r>
          </a:p>
          <a:p>
            <a:r>
              <a:rPr lang="ru-RU" dirty="0" smtClean="0"/>
              <a:t>имени Н. А. Римского- Корсакова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51992" y="2492896"/>
            <a:ext cx="631557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Сергей Сергеевич Прокофьев</a:t>
            </a:r>
          </a:p>
          <a:p>
            <a:pPr algn="ctr"/>
            <a:r>
              <a:rPr lang="ru-RU" sz="3200" b="1" dirty="0" smtClean="0"/>
              <a:t>«Тарантелла»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3861048"/>
            <a:ext cx="309770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Презентация подготовлена</a:t>
            </a:r>
          </a:p>
          <a:p>
            <a:r>
              <a:rPr lang="ru-RU" dirty="0"/>
              <a:t>у</a:t>
            </a:r>
            <a:r>
              <a:rPr lang="ru-RU" dirty="0" smtClean="0"/>
              <a:t>чащейся 6 класса</a:t>
            </a:r>
          </a:p>
          <a:p>
            <a:r>
              <a:rPr lang="ru-RU" dirty="0" smtClean="0"/>
              <a:t>Кузьминой Еленой,</a:t>
            </a:r>
          </a:p>
          <a:p>
            <a:r>
              <a:rPr lang="ru-RU" dirty="0"/>
              <a:t>к</a:t>
            </a:r>
            <a:r>
              <a:rPr lang="ru-RU" dirty="0" smtClean="0"/>
              <a:t>ласс преподавателя</a:t>
            </a:r>
          </a:p>
          <a:p>
            <a:r>
              <a:rPr lang="ru-RU" dirty="0" smtClean="0"/>
              <a:t>Мельниковой Т. И.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067944" y="5949280"/>
            <a:ext cx="1099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Тихвин</a:t>
            </a:r>
          </a:p>
          <a:p>
            <a:r>
              <a:rPr lang="ru-RU" dirty="0" smtClean="0"/>
              <a:t>2012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88640"/>
            <a:ext cx="7488832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95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hidden="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100" y="476672"/>
            <a:ext cx="6860356" cy="58326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17083"/>
            <a:ext cx="6336704" cy="5664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748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620688"/>
            <a:ext cx="626960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Литература:</a:t>
            </a:r>
          </a:p>
          <a:p>
            <a:endParaRPr lang="ru-RU" sz="2800" b="1" dirty="0"/>
          </a:p>
          <a:p>
            <a:r>
              <a:rPr lang="ru-RU" sz="1600" b="1" dirty="0" smtClean="0"/>
              <a:t>Нестьев</a:t>
            </a:r>
            <a:r>
              <a:rPr lang="ru-RU" sz="1600" b="1" dirty="0" smtClean="0"/>
              <a:t> И. «Жизнь С. Прокофьева», М., 1973</a:t>
            </a:r>
          </a:p>
          <a:p>
            <a:endParaRPr lang="ru-RU" sz="1600" b="1" dirty="0"/>
          </a:p>
          <a:p>
            <a:r>
              <a:rPr lang="ru-RU" sz="1600" b="1" dirty="0" smtClean="0"/>
              <a:t>Мартынов И. «С. Прокофьев. Жизнь и творчество», М.,1974</a:t>
            </a:r>
          </a:p>
          <a:p>
            <a:endParaRPr lang="ru-RU" sz="1600" b="1" dirty="0"/>
          </a:p>
          <a:p>
            <a:r>
              <a:rPr lang="ru-RU" sz="1600" b="1" dirty="0" smtClean="0"/>
              <a:t>Прокофьев С. С. «Автобиография». М., 1982</a:t>
            </a:r>
          </a:p>
          <a:p>
            <a:endParaRPr lang="ru-RU" sz="1600" b="1" dirty="0"/>
          </a:p>
          <a:p>
            <a:r>
              <a:rPr lang="ru-RU" sz="1600" b="1" dirty="0" smtClean="0"/>
              <a:t>Савкина Н. П. «С. С. Прокофьев», М., 1982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69625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684" y="219364"/>
            <a:ext cx="3778632" cy="514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3728" y="5949280"/>
            <a:ext cx="47876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Сергей Сергеевич Прокофьев</a:t>
            </a:r>
          </a:p>
          <a:p>
            <a:pPr algn="ctr"/>
            <a:r>
              <a:rPr lang="ru-RU" sz="2400" b="1" dirty="0" smtClean="0"/>
              <a:t>1891 - 1953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26986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548680"/>
            <a:ext cx="64054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Великий советский композитор С. С. Прокофьев по праву</a:t>
            </a:r>
          </a:p>
          <a:p>
            <a:r>
              <a:rPr lang="ru-RU" sz="1600" b="1" dirty="0"/>
              <a:t>н</a:t>
            </a:r>
            <a:r>
              <a:rPr lang="ru-RU" sz="1600" b="1" dirty="0" smtClean="0"/>
              <a:t>азывается классиком </a:t>
            </a:r>
            <a:r>
              <a:rPr lang="en-US" sz="1600" b="1" dirty="0" smtClean="0"/>
              <a:t>XX</a:t>
            </a:r>
            <a:r>
              <a:rPr lang="ru-RU" sz="1600" b="1" dirty="0" smtClean="0"/>
              <a:t> века. Его музыка рождена живым</a:t>
            </a:r>
          </a:p>
          <a:p>
            <a:r>
              <a:rPr lang="ru-RU" sz="1600" b="1" dirty="0"/>
              <a:t>о</a:t>
            </a:r>
            <a:r>
              <a:rPr lang="ru-RU" sz="1600" b="1" dirty="0" smtClean="0"/>
              <a:t>щущением времени. Он передал в своём творчестве строй</a:t>
            </a:r>
          </a:p>
          <a:p>
            <a:r>
              <a:rPr lang="ru-RU" sz="1600" b="1" dirty="0"/>
              <a:t>ч</a:t>
            </a:r>
            <a:r>
              <a:rPr lang="ru-RU" sz="1600" b="1" dirty="0" smtClean="0"/>
              <a:t>увств современников, веру в победу светлого начала в </a:t>
            </a:r>
          </a:p>
          <a:p>
            <a:r>
              <a:rPr lang="ru-RU" sz="1600" b="1" dirty="0"/>
              <a:t>ж</a:t>
            </a:r>
            <a:r>
              <a:rPr lang="ru-RU" sz="1600" b="1" dirty="0" smtClean="0"/>
              <a:t>изни.</a:t>
            </a:r>
            <a:endParaRPr lang="ru-RU" sz="1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483768" y="1210399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*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29487" y="2492896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*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03920" y="2204864"/>
            <a:ext cx="57573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Прокофьев – смелый художник – новатор. Он открыл</a:t>
            </a:r>
          </a:p>
          <a:p>
            <a:r>
              <a:rPr lang="ru-RU" sz="1600" b="1" dirty="0" smtClean="0"/>
              <a:t>«новые миры» в музыке – в области мелодии, ритма, </a:t>
            </a:r>
          </a:p>
          <a:p>
            <a:r>
              <a:rPr lang="ru-RU" sz="1600" b="1" dirty="0"/>
              <a:t>г</a:t>
            </a:r>
            <a:r>
              <a:rPr lang="ru-RU" sz="1600" b="1" dirty="0" smtClean="0"/>
              <a:t>армонии, инструментовки.</a:t>
            </a:r>
            <a:endParaRPr lang="ru-RU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83768" y="378904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*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716700" y="3973706"/>
            <a:ext cx="5920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Творчеств</a:t>
            </a:r>
            <a:r>
              <a:rPr lang="ru-RU" b="1" dirty="0" smtClean="0"/>
              <a:t>о  Прокофьева многогранно. Его музыка</a:t>
            </a:r>
          </a:p>
          <a:p>
            <a:r>
              <a:rPr lang="ru-RU" b="1" dirty="0" smtClean="0"/>
              <a:t>поражает богатством образов: лирика и эпос,</a:t>
            </a:r>
          </a:p>
          <a:p>
            <a:r>
              <a:rPr lang="ru-RU" b="1" dirty="0" smtClean="0"/>
              <a:t> трагедия и комедия.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29487" y="5805264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*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803921" y="5589240"/>
            <a:ext cx="542161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</a:t>
            </a:r>
            <a:r>
              <a:rPr lang="ru-RU" sz="1600" b="1" dirty="0" smtClean="0"/>
              <a:t>рокофьев писал сложнейшие произведения для </a:t>
            </a:r>
          </a:p>
          <a:p>
            <a:r>
              <a:rPr lang="ru-RU" sz="1600" b="1" dirty="0"/>
              <a:t>в</a:t>
            </a:r>
            <a:r>
              <a:rPr lang="ru-RU" sz="1600" b="1" dirty="0" smtClean="0"/>
              <a:t>зрослых и детскую музыку предназначенную для</a:t>
            </a:r>
          </a:p>
          <a:p>
            <a:r>
              <a:rPr lang="ru-RU" sz="1600" b="1" dirty="0"/>
              <a:t>с</a:t>
            </a:r>
            <a:r>
              <a:rPr lang="ru-RU" sz="1600" b="1" dirty="0" smtClean="0"/>
              <a:t>амых маленьких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94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5098"/>
            <a:ext cx="3744416" cy="31258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3933056"/>
            <a:ext cx="62719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«Я – проявление жизни, которая даёт мне силы</a:t>
            </a:r>
          </a:p>
          <a:p>
            <a:r>
              <a:rPr lang="ru-RU" sz="2000" b="1" dirty="0"/>
              <a:t>с</a:t>
            </a:r>
            <a:r>
              <a:rPr lang="ru-RU" sz="2000" b="1" dirty="0" smtClean="0"/>
              <a:t>опротивляться всему недуховному».</a:t>
            </a:r>
          </a:p>
          <a:p>
            <a:pPr algn="r"/>
            <a:r>
              <a:rPr lang="ru-RU" sz="2000" b="1" dirty="0" smtClean="0"/>
              <a:t>С. Прокофьев.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97050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37428"/>
            <a:ext cx="3721100" cy="5080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11760" y="548680"/>
            <a:ext cx="62646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Цикл «Детская музыка» был написан в 1935 году. Летом,</a:t>
            </a:r>
          </a:p>
          <a:p>
            <a:r>
              <a:rPr lang="ru-RU" sz="1400" b="1" dirty="0"/>
              <a:t>о</a:t>
            </a:r>
            <a:r>
              <a:rPr lang="ru-RU" sz="1400" b="1" dirty="0" smtClean="0"/>
              <a:t>дновременно с «Ромео и Джульеттой» Прокофьев сочинял</a:t>
            </a:r>
          </a:p>
          <a:p>
            <a:r>
              <a:rPr lang="ru-RU" sz="1400" b="1" dirty="0"/>
              <a:t>л</a:t>
            </a:r>
            <a:r>
              <a:rPr lang="ru-RU" sz="1400" b="1" dirty="0" smtClean="0"/>
              <a:t>ёгкие пьески для детей. К осени их набралась целая дюжина, </a:t>
            </a:r>
          </a:p>
          <a:p>
            <a:r>
              <a:rPr lang="ru-RU" sz="1400" b="1" dirty="0"/>
              <a:t>к</a:t>
            </a:r>
            <a:r>
              <a:rPr lang="ru-RU" sz="1400" b="1" dirty="0" smtClean="0"/>
              <a:t>оторая и составила  цикл. Создатель подошёл к его написанию как</a:t>
            </a:r>
          </a:p>
          <a:p>
            <a:r>
              <a:rPr lang="ru-RU" sz="1400" b="1" dirty="0"/>
              <a:t>к</a:t>
            </a:r>
            <a:r>
              <a:rPr lang="ru-RU" sz="1400" b="1" dirty="0" smtClean="0"/>
              <a:t>омпозитор</a:t>
            </a:r>
            <a:r>
              <a:rPr lang="en-US" sz="1400" b="1" dirty="0" smtClean="0"/>
              <a:t> XX</a:t>
            </a:r>
            <a:r>
              <a:rPr lang="ru-RU" sz="1400" b="1" dirty="0" smtClean="0"/>
              <a:t>  века – композитор – новатор.</a:t>
            </a:r>
          </a:p>
          <a:p>
            <a:r>
              <a:rPr lang="ru-RU" sz="1400" b="1" dirty="0" smtClean="0"/>
              <a:t>Прокофьев точно почувствовал образы и интонации, близкие</a:t>
            </a:r>
          </a:p>
          <a:p>
            <a:r>
              <a:rPr lang="ru-RU" sz="1400" b="1" dirty="0" smtClean="0"/>
              <a:t>детям. Это акварельные зарисовки </a:t>
            </a:r>
            <a:r>
              <a:rPr lang="en-US" sz="1400" b="1" dirty="0" smtClean="0"/>
              <a:t>(</a:t>
            </a:r>
            <a:r>
              <a:rPr lang="ru-RU" sz="1400" b="1" dirty="0" smtClean="0"/>
              <a:t>«Утро», «Вечер», «Дождь и радуга»</a:t>
            </a:r>
            <a:r>
              <a:rPr lang="en-US" sz="1400" b="1" dirty="0" smtClean="0"/>
              <a:t>),</a:t>
            </a:r>
            <a:r>
              <a:rPr lang="ru-RU" sz="1400" b="1" dirty="0" smtClean="0"/>
              <a:t> живые сцены детских игр </a:t>
            </a:r>
            <a:r>
              <a:rPr lang="en-US" sz="1400" b="1" dirty="0" smtClean="0"/>
              <a:t>(</a:t>
            </a:r>
            <a:r>
              <a:rPr lang="ru-RU" sz="1400" b="1" dirty="0" smtClean="0"/>
              <a:t>«Марш», «Пятнашки»</a:t>
            </a:r>
            <a:r>
              <a:rPr lang="en-US" sz="1400" b="1" dirty="0" smtClean="0"/>
              <a:t>)</a:t>
            </a:r>
            <a:r>
              <a:rPr lang="ru-RU" sz="1400" b="1" dirty="0" smtClean="0"/>
              <a:t>, танцевальные пьесы </a:t>
            </a:r>
            <a:r>
              <a:rPr lang="en-US" sz="1400" b="1" dirty="0" smtClean="0"/>
              <a:t>(</a:t>
            </a:r>
            <a:r>
              <a:rPr lang="ru-RU" sz="1400" b="1" dirty="0" smtClean="0"/>
              <a:t>«Вальс», «Тарантелла»</a:t>
            </a:r>
            <a:r>
              <a:rPr lang="en-US" sz="1400" b="1" dirty="0" smtClean="0"/>
              <a:t>)</a:t>
            </a:r>
            <a:r>
              <a:rPr lang="ru-RU" sz="1400" b="1" dirty="0" smtClean="0"/>
              <a:t>, детские переживания </a:t>
            </a:r>
            <a:r>
              <a:rPr lang="en-US" sz="1400" b="1" dirty="0" smtClean="0"/>
              <a:t>(</a:t>
            </a:r>
            <a:r>
              <a:rPr lang="ru-RU" sz="1400" b="1" dirty="0" smtClean="0"/>
              <a:t>«Сказочка», «Раскаяние»</a:t>
            </a:r>
            <a:r>
              <a:rPr lang="en-US" sz="1400" b="1" dirty="0" smtClean="0"/>
              <a:t>)</a:t>
            </a:r>
            <a:r>
              <a:rPr lang="ru-RU" sz="1400" b="1" dirty="0" smtClean="0"/>
              <a:t>.</a:t>
            </a:r>
            <a:endParaRPr lang="ru-RU" sz="1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0" y="3429000"/>
            <a:ext cx="1905000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2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44" y="1689435"/>
            <a:ext cx="4574596" cy="469189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99792" y="476672"/>
            <a:ext cx="601510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/>
              <a:t>Все двенадцать пьес имеют чётко выраженную</a:t>
            </a:r>
          </a:p>
          <a:p>
            <a:pPr algn="ctr"/>
            <a:r>
              <a:rPr lang="ru-RU" sz="1600" b="1" dirty="0" smtClean="0"/>
              <a:t>трёхчастность</a:t>
            </a:r>
            <a:r>
              <a:rPr lang="ru-RU" sz="1600" b="1" dirty="0" smtClean="0"/>
              <a:t> строения. Пьесы сюиты композиционно</a:t>
            </a:r>
          </a:p>
          <a:p>
            <a:pPr algn="ctr"/>
            <a:r>
              <a:rPr lang="ru-RU" sz="1600" b="1" dirty="0" smtClean="0"/>
              <a:t> связаны, их объединяет сюжетная линия музыкального</a:t>
            </a:r>
          </a:p>
          <a:p>
            <a:pPr algn="ctr"/>
            <a:r>
              <a:rPr lang="ru-RU" sz="1600" b="1" dirty="0" smtClean="0"/>
              <a:t> повествования, описывающего события дня ребёнка – </a:t>
            </a:r>
          </a:p>
          <a:p>
            <a:pPr algn="ctr"/>
            <a:r>
              <a:rPr lang="ru-RU" sz="1600" b="1" dirty="0"/>
              <a:t>с</a:t>
            </a:r>
            <a:r>
              <a:rPr lang="ru-RU" sz="1600" b="1" dirty="0" smtClean="0"/>
              <a:t> утра и до вечера.</a:t>
            </a:r>
            <a:endParaRPr lang="ru-RU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99450" y="2170406"/>
            <a:ext cx="4444550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Тарантелла» - четвёртая пьеса цикла.</a:t>
            </a:r>
          </a:p>
          <a:p>
            <a:r>
              <a:rPr lang="ru-RU" sz="1600" b="1" dirty="0" smtClean="0"/>
              <a:t>Это итальянский народный танец в </a:t>
            </a:r>
          </a:p>
          <a:p>
            <a:r>
              <a:rPr lang="ru-RU" sz="1600" b="1" dirty="0"/>
              <a:t>с</a:t>
            </a:r>
            <a:r>
              <a:rPr lang="ru-RU" sz="1600" b="1" dirty="0" smtClean="0"/>
              <a:t>опровождении гитары, </a:t>
            </a:r>
            <a:r>
              <a:rPr lang="ru-RU" sz="1600" b="1" dirty="0"/>
              <a:t>т</a:t>
            </a:r>
            <a:r>
              <a:rPr lang="ru-RU" sz="1600" b="1" dirty="0" smtClean="0"/>
              <a:t>амбурина и</a:t>
            </a:r>
          </a:p>
          <a:p>
            <a:r>
              <a:rPr lang="ru-RU" sz="1600" b="1" dirty="0"/>
              <a:t>к</a:t>
            </a:r>
            <a:r>
              <a:rPr lang="ru-RU" sz="1600" b="1" dirty="0" smtClean="0"/>
              <a:t>астаньет. Музыкальный размер 6/8, 3/8.</a:t>
            </a:r>
          </a:p>
          <a:p>
            <a:r>
              <a:rPr lang="ru-RU" sz="1600" b="1" dirty="0"/>
              <a:t> </a:t>
            </a:r>
            <a:r>
              <a:rPr lang="ru-RU" sz="1600" b="1" dirty="0" smtClean="0"/>
              <a:t>  С историей Тарантеллы связано много </a:t>
            </a:r>
          </a:p>
          <a:p>
            <a:r>
              <a:rPr lang="ru-RU" sz="1600" b="1" dirty="0"/>
              <a:t> </a:t>
            </a:r>
            <a:r>
              <a:rPr lang="ru-RU" sz="1600" b="1" dirty="0" smtClean="0"/>
              <a:t>    легенд. Танец считался единственным</a:t>
            </a:r>
          </a:p>
          <a:p>
            <a:r>
              <a:rPr lang="ru-RU" sz="1600" b="1" dirty="0"/>
              <a:t> </a:t>
            </a:r>
            <a:r>
              <a:rPr lang="ru-RU" sz="1600" b="1" dirty="0" smtClean="0"/>
              <a:t>   средством излечения при укусе</a:t>
            </a:r>
          </a:p>
          <a:p>
            <a:r>
              <a:rPr lang="ru-RU" sz="1600" b="1" dirty="0"/>
              <a:t> </a:t>
            </a:r>
            <a:r>
              <a:rPr lang="ru-RU" sz="1600" b="1" dirty="0" smtClean="0"/>
              <a:t>    тарантула. По </a:t>
            </a:r>
            <a:r>
              <a:rPr lang="ru-RU" sz="1600" b="1" dirty="0"/>
              <a:t>И</a:t>
            </a:r>
            <a:r>
              <a:rPr lang="ru-RU" sz="1600" b="1" dirty="0" smtClean="0"/>
              <a:t>талии странствовали</a:t>
            </a:r>
          </a:p>
          <a:p>
            <a:r>
              <a:rPr lang="ru-RU" sz="1600" b="1" dirty="0"/>
              <a:t> </a:t>
            </a:r>
            <a:r>
              <a:rPr lang="ru-RU" sz="1600" b="1" dirty="0" smtClean="0"/>
              <a:t>  специальные оркестры, под игру</a:t>
            </a:r>
          </a:p>
          <a:p>
            <a:r>
              <a:rPr lang="ru-RU" sz="1600" b="1" dirty="0" smtClean="0"/>
              <a:t>  которых танцевали больные люди.</a:t>
            </a:r>
          </a:p>
          <a:p>
            <a:r>
              <a:rPr lang="ru-RU" sz="1600" b="1" dirty="0"/>
              <a:t> </a:t>
            </a:r>
            <a:r>
              <a:rPr lang="ru-RU" sz="1600" b="1" dirty="0" smtClean="0"/>
              <a:t>  Музыка обычно импровизировалась.</a:t>
            </a:r>
          </a:p>
          <a:p>
            <a:r>
              <a:rPr lang="ru-RU" sz="1600" b="1" dirty="0"/>
              <a:t> </a:t>
            </a:r>
            <a:r>
              <a:rPr lang="ru-RU" sz="1600" b="1" dirty="0" smtClean="0"/>
              <a:t> И основе танца лежит один мотив или</a:t>
            </a:r>
          </a:p>
          <a:p>
            <a:r>
              <a:rPr lang="ru-RU" sz="1600" b="1" dirty="0"/>
              <a:t>р</a:t>
            </a:r>
            <a:r>
              <a:rPr lang="ru-RU" sz="1600" b="1" dirty="0" smtClean="0"/>
              <a:t>итмическая фигура, повторение</a:t>
            </a:r>
          </a:p>
          <a:p>
            <a:r>
              <a:rPr lang="ru-RU" sz="1600" b="1" dirty="0"/>
              <a:t>к</a:t>
            </a:r>
            <a:r>
              <a:rPr lang="ru-RU" sz="1600" b="1" dirty="0" smtClean="0"/>
              <a:t>оторой оказывало завораживающее</a:t>
            </a:r>
          </a:p>
          <a:p>
            <a:r>
              <a:rPr lang="ru-RU" dirty="0"/>
              <a:t>действие</a:t>
            </a:r>
            <a:r>
              <a:rPr lang="ru-RU" sz="1600" b="1" dirty="0" smtClean="0"/>
              <a:t> на танцующих.</a:t>
            </a:r>
          </a:p>
          <a:p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36074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"/>
            <a:ext cx="3312368" cy="36760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32040" y="382860"/>
            <a:ext cx="371601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Пьеса написана в трёхчастной форме. Музыка крайних разделов</a:t>
            </a:r>
          </a:p>
          <a:p>
            <a:r>
              <a:rPr lang="ru-RU" sz="1600" b="1" dirty="0"/>
              <a:t>о</a:t>
            </a:r>
            <a:r>
              <a:rPr lang="ru-RU" sz="1600" b="1" dirty="0" smtClean="0"/>
              <a:t>тмечена упругостью ритма и</a:t>
            </a:r>
          </a:p>
          <a:p>
            <a:r>
              <a:rPr lang="ru-RU" sz="1600" b="1" dirty="0"/>
              <a:t>с</a:t>
            </a:r>
            <a:r>
              <a:rPr lang="ru-RU" sz="1600" b="1" dirty="0" smtClean="0"/>
              <a:t>тремительностью, присущей темпераментному итальянскому</a:t>
            </a:r>
          </a:p>
          <a:p>
            <a:r>
              <a:rPr lang="ru-RU" sz="1600" b="1" dirty="0"/>
              <a:t>т</a:t>
            </a:r>
            <a:r>
              <a:rPr lang="ru-RU" sz="1600" b="1" dirty="0" smtClean="0"/>
              <a:t>анцу. С первых же нот непрерывное движение триолей даёт пульсацию всему произведению.</a:t>
            </a:r>
          </a:p>
          <a:p>
            <a:r>
              <a:rPr lang="ru-RU" sz="1600" b="1" dirty="0" smtClean="0"/>
              <a:t>Яркий контраст привносит в музыку этой пьесы  мелодия среднего раздела, полная  мягкого юмора и улыбки.</a:t>
            </a:r>
            <a:endParaRPr lang="ru-RU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331641" y="4149080"/>
            <a:ext cx="73164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Основная тональность произведения –</a:t>
            </a:r>
            <a:r>
              <a:rPr lang="en-US" sz="1600" b="1" dirty="0" smtClean="0"/>
              <a:t>d-moll</a:t>
            </a:r>
            <a:r>
              <a:rPr lang="ru-RU" sz="1600" b="1" dirty="0" smtClean="0"/>
              <a:t>, а середина написана</a:t>
            </a:r>
          </a:p>
          <a:p>
            <a:r>
              <a:rPr lang="ru-RU" sz="1600" b="1" dirty="0"/>
              <a:t>в</a:t>
            </a:r>
            <a:r>
              <a:rPr lang="ru-RU" sz="1600" b="1" dirty="0" smtClean="0"/>
              <a:t> одноименном мажоре. Благодаря этому приёму, композитор смог</a:t>
            </a:r>
          </a:p>
          <a:p>
            <a:r>
              <a:rPr lang="ru-RU" sz="1600" b="1" dirty="0"/>
              <a:t> </a:t>
            </a:r>
            <a:r>
              <a:rPr lang="ru-RU" sz="1600" b="1" dirty="0" smtClean="0"/>
              <a:t>ярко воплотить смену настроения, но несмотря на это, между разделами</a:t>
            </a:r>
          </a:p>
          <a:p>
            <a:r>
              <a:rPr lang="ru-RU" sz="1600" b="1" dirty="0"/>
              <a:t>в</a:t>
            </a:r>
            <a:r>
              <a:rPr lang="ru-RU" sz="1600" b="1" dirty="0" smtClean="0"/>
              <a:t>сё равно наблюдается связь </a:t>
            </a:r>
            <a:r>
              <a:rPr lang="en-US" sz="1600" b="1" dirty="0" smtClean="0"/>
              <a:t>(</a:t>
            </a:r>
            <a:r>
              <a:rPr lang="ru-RU" sz="1600" b="1" dirty="0" smtClean="0"/>
              <a:t>ритмическая и фактурная</a:t>
            </a:r>
            <a:r>
              <a:rPr lang="en-US" sz="1600" b="1" dirty="0" smtClean="0"/>
              <a:t>)</a:t>
            </a:r>
            <a:r>
              <a:rPr lang="ru-RU" sz="1600" b="1" dirty="0" smtClean="0"/>
              <a:t>.</a:t>
            </a:r>
            <a:endParaRPr lang="ru-RU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084168" y="44876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05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0"/>
            <a:ext cx="5203160" cy="33569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26206" y="3717032"/>
            <a:ext cx="767748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Круг интересов Прокофьева не ограничивался только музыкой и был</a:t>
            </a:r>
          </a:p>
          <a:p>
            <a:r>
              <a:rPr lang="ru-RU" sz="1600" b="1" dirty="0"/>
              <a:t>о</a:t>
            </a:r>
            <a:r>
              <a:rPr lang="ru-RU" sz="1600" b="1" dirty="0" smtClean="0"/>
              <a:t>громен – живопись, литература, философия, кино, </a:t>
            </a:r>
            <a:r>
              <a:rPr lang="ru-RU" sz="1600" b="1" dirty="0"/>
              <a:t>м</a:t>
            </a:r>
            <a:r>
              <a:rPr lang="ru-RU" sz="1600" b="1" dirty="0" smtClean="0"/>
              <a:t>ода. Будучи</a:t>
            </a:r>
          </a:p>
          <a:p>
            <a:r>
              <a:rPr lang="ru-RU" sz="1600" b="1" dirty="0"/>
              <a:t>ч</a:t>
            </a:r>
            <a:r>
              <a:rPr lang="ru-RU" sz="1600" b="1" dirty="0" smtClean="0"/>
              <a:t>резвычайно разностороннею личностью. Он ярко отметил себя во</a:t>
            </a:r>
          </a:p>
          <a:p>
            <a:r>
              <a:rPr lang="ru-RU" sz="1600" b="1" dirty="0"/>
              <a:t>м</a:t>
            </a:r>
            <a:r>
              <a:rPr lang="ru-RU" sz="1600" b="1" dirty="0" smtClean="0"/>
              <a:t>ногих областях культурной жизни того времени. Сергей Сергеевич</a:t>
            </a:r>
          </a:p>
          <a:p>
            <a:r>
              <a:rPr lang="ru-RU" sz="1600" b="1" dirty="0"/>
              <a:t>б</a:t>
            </a:r>
            <a:r>
              <a:rPr lang="ru-RU" sz="1600" b="1" dirty="0" smtClean="0"/>
              <a:t>ыл талантливым шахматистом и, если бы не главное дело жизни,</a:t>
            </a:r>
          </a:p>
          <a:p>
            <a:r>
              <a:rPr lang="ru-RU" sz="1600" b="1" dirty="0"/>
              <a:t>м</a:t>
            </a:r>
            <a:r>
              <a:rPr lang="ru-RU" sz="1600" b="1" dirty="0" smtClean="0"/>
              <a:t>ог легко взойти и на шахматный Олимп. Кстати, и в шахматах он был </a:t>
            </a:r>
          </a:p>
          <a:p>
            <a:r>
              <a:rPr lang="ru-RU" sz="1600" b="1" dirty="0"/>
              <a:t>г</a:t>
            </a:r>
            <a:r>
              <a:rPr lang="ru-RU" sz="1600" b="1" dirty="0" smtClean="0"/>
              <a:t>ениальным новатором – ему принадлежит создание «девятерных</a:t>
            </a:r>
          </a:p>
          <a:p>
            <a:r>
              <a:rPr lang="ru-RU" sz="1600" b="1" dirty="0"/>
              <a:t>ш</a:t>
            </a:r>
            <a:r>
              <a:rPr lang="ru-RU" sz="1600" b="1" dirty="0" smtClean="0"/>
              <a:t>ахмат». Даже простое общение со своими современниками Прокофьев</a:t>
            </a:r>
          </a:p>
          <a:p>
            <a:r>
              <a:rPr lang="ru-RU" sz="1600" b="1" dirty="0"/>
              <a:t>п</a:t>
            </a:r>
            <a:r>
              <a:rPr lang="ru-RU" sz="1600" b="1" dirty="0" smtClean="0"/>
              <a:t>ревращал в искусство. Пример тому – его «Деревянная  книга». Это </a:t>
            </a:r>
          </a:p>
          <a:p>
            <a:r>
              <a:rPr lang="ru-RU" sz="1600" b="1" dirty="0" smtClean="0"/>
              <a:t>Уникальное собрание высказываний выдающихся людей. 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648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9" y="476672"/>
            <a:ext cx="7389540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5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C(2)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эт">
      <a:majorFont>
        <a:latin typeface="ArtScript"/>
        <a:ea typeface=""/>
        <a:cs typeface=""/>
      </a:majorFont>
      <a:minorFont>
        <a:latin typeface="Cansellaris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24BDAE3-7B6F-42F9-A29F-FB528BFE827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CSC(2)</Template>
  <TotalTime>198</TotalTime>
  <Words>640</Words>
  <Application>Microsoft Office PowerPoint</Application>
  <PresentationFormat>Экран (4:3)</PresentationFormat>
  <Paragraphs>89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CSC(2)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18</cp:revision>
  <dcterms:created xsi:type="dcterms:W3CDTF">2012-01-21T14:56:24Z</dcterms:created>
  <dcterms:modified xsi:type="dcterms:W3CDTF">2012-01-21T18:14:32Z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TC030005980</vt:lpwstr>
  </property>
</Properties>
</file>