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9" r:id="rId1"/>
  </p:sldMasterIdLst>
  <p:sldIdLst>
    <p:sldId id="256" r:id="rId2"/>
    <p:sldId id="259" r:id="rId3"/>
    <p:sldId id="262" r:id="rId4"/>
    <p:sldId id="257" r:id="rId5"/>
    <p:sldId id="258" r:id="rId6"/>
    <p:sldId id="260" r:id="rId7"/>
    <p:sldId id="261" r:id="rId8"/>
    <p:sldId id="264" r:id="rId9"/>
    <p:sldId id="265" r:id="rId10"/>
    <p:sldId id="267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FF66"/>
    <a:srgbClr val="D60093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D2B5C-4F25-4A86-AD01-84A3066AF8EE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550D6-991E-4F16-85D1-41E161B5D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9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3" name="Прямоугольник 72"/>
          <p:cNvSpPr/>
          <p:nvPr/>
        </p:nvSpPr>
        <p:spPr>
          <a:xfrm>
            <a:off x="1643042" y="571480"/>
            <a:ext cx="75724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ГОСУДАРСТВЕННОЕ  ОБЩЕОБРАЗОВАТЕЛЬНОЕ  УЧРЕЖДЕНИЕ – 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СРЕДНЯЯ  ОБЩЕОБРАЗОВАТЕЛЬНАЯ 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 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 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 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3214686"/>
            <a:ext cx="4929222" cy="32861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143108" y="3571876"/>
            <a:ext cx="6572296" cy="235745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2285984" y="3943183"/>
            <a:ext cx="621510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</a:t>
            </a:r>
          </a:p>
          <a:p>
            <a:pPr algn="ctr"/>
            <a:r>
              <a:rPr lang="ru-RU" sz="36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социального  успеха»</a:t>
            </a:r>
            <a:endParaRPr lang="ru-RU" sz="3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5918" y="1928802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ПРОГРАММА  РАЗВИТИЯ  ШКОЛЫ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2011-2016 гг.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апля 15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6295273"/>
            <a:ext cx="257230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ankaraschool2009@rambler.ru</a:t>
            </a:r>
            <a:endParaRPr lang="ru-RU" sz="12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00496" y="5500702"/>
            <a:ext cx="3027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Разработчик – Попова Е.И.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715272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 flipH="1">
            <a:off x="0" y="571480"/>
            <a:ext cx="7858148" cy="6286520"/>
            <a:chOff x="1285852" y="571480"/>
            <a:chExt cx="7858148" cy="6286520"/>
          </a:xfrm>
          <a:solidFill>
            <a:schemeClr val="tx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0" y="617505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Становление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воспитательной системы школы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858148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357158" y="192880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192880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57488" y="192880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57158" y="442913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29256" y="442913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928926" y="4429132"/>
            <a:ext cx="2143140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57158" y="2143116"/>
            <a:ext cx="214314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сетевого проектного взаимодействия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другими школами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286380" y="2214554"/>
            <a:ext cx="2428892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основного и дополнительного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488" y="2164857"/>
            <a:ext cx="221457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краткосрочных воспитательных программ и проектов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786050" y="4643446"/>
            <a:ext cx="235745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методик по изучению уровня воспитанности школьников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85720" y="4656434"/>
            <a:ext cx="235745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школьного сайта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средства коммуникации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86380" y="4714884"/>
            <a:ext cx="242889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образовательными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учреждениями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Турции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апля 26"/>
          <p:cNvSpPr/>
          <p:nvPr/>
        </p:nvSpPr>
        <p:spPr>
          <a:xfrm>
            <a:off x="8643966" y="0"/>
            <a:ext cx="500034" cy="500042"/>
          </a:xfrm>
          <a:prstGeom prst="teardrop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648351" y="0"/>
            <a:ext cx="495649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6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715272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 flipH="1">
            <a:off x="0" y="571480"/>
            <a:ext cx="7858148" cy="6286520"/>
            <a:chOff x="1285852" y="571480"/>
            <a:chExt cx="7858148" cy="6286520"/>
          </a:xfrm>
          <a:solidFill>
            <a:srgbClr val="D60093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0" y="617505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методического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обеспечения образовательного процесса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858148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357158" y="1928802"/>
            <a:ext cx="2143140" cy="2143140"/>
          </a:xfrm>
          <a:prstGeom prst="roundRect">
            <a:avLst/>
          </a:prstGeom>
          <a:solidFill>
            <a:srgbClr val="FF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1928802"/>
            <a:ext cx="2143140" cy="2143140"/>
          </a:xfrm>
          <a:prstGeom prst="roundRect">
            <a:avLst/>
          </a:prstGeom>
          <a:solidFill>
            <a:srgbClr val="FF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57158" y="4429132"/>
            <a:ext cx="2143140" cy="2143140"/>
          </a:xfrm>
          <a:prstGeom prst="roundRect">
            <a:avLst/>
          </a:prstGeom>
          <a:solidFill>
            <a:srgbClr val="FF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29256" y="4429132"/>
            <a:ext cx="2143140" cy="2143140"/>
          </a:xfrm>
          <a:prstGeom prst="roundRect">
            <a:avLst/>
          </a:prstGeom>
          <a:solidFill>
            <a:srgbClr val="FF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42844" y="2143116"/>
            <a:ext cx="25717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педагогического мастерства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учителей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2571736" y="1928802"/>
            <a:ext cx="2643206" cy="2143140"/>
            <a:chOff x="5143504" y="1928802"/>
            <a:chExt cx="2643206" cy="214314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5286380" y="1928802"/>
              <a:ext cx="2500330" cy="2143140"/>
            </a:xfrm>
            <a:prstGeom prst="roundRect">
              <a:avLst/>
            </a:prstGeom>
            <a:solidFill>
              <a:srgbClr val="FF66FF"/>
            </a:solidFill>
            <a:ln w="571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5143504" y="2214554"/>
              <a:ext cx="264320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ru-RU" sz="280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Формирование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банка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электронных пособий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5214942" y="2214554"/>
            <a:ext cx="264320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методической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85720" y="4656434"/>
            <a:ext cx="235745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сетевых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86380" y="4643446"/>
            <a:ext cx="242889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педагогов в семинарах, конференциях, конкурсах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14612" y="4429132"/>
            <a:ext cx="2500330" cy="2143140"/>
          </a:xfrm>
          <a:prstGeom prst="roundRect">
            <a:avLst/>
          </a:prstGeom>
          <a:solidFill>
            <a:srgbClr val="FF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2643174" y="4714884"/>
            <a:ext cx="264320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портфолио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учителей</a:t>
            </a:r>
          </a:p>
        </p:txBody>
      </p:sp>
      <p:sp>
        <p:nvSpPr>
          <p:cNvPr id="28" name="Капля 27"/>
          <p:cNvSpPr/>
          <p:nvPr/>
        </p:nvSpPr>
        <p:spPr>
          <a:xfrm>
            <a:off x="8643966" y="0"/>
            <a:ext cx="500034" cy="500042"/>
          </a:xfrm>
          <a:prstGeom prst="teardrop">
            <a:avLst/>
          </a:prstGeom>
          <a:solidFill>
            <a:srgbClr val="D6009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8648351" y="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9F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715272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 flipH="1">
            <a:off x="0" y="571480"/>
            <a:ext cx="7858148" cy="6286520"/>
            <a:chOff x="1285852" y="571480"/>
            <a:chExt cx="7858148" cy="6286520"/>
          </a:xfrm>
          <a:solidFill>
            <a:srgbClr val="00990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0" y="617505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материально-технической базы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858148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857488" y="4429132"/>
            <a:ext cx="2143140" cy="2143140"/>
          </a:xfrm>
          <a:prstGeom prst="roundRect">
            <a:avLst/>
          </a:prstGeom>
          <a:solidFill>
            <a:srgbClr val="99FF66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248" y="2000240"/>
            <a:ext cx="3286148" cy="1643074"/>
          </a:xfrm>
          <a:prstGeom prst="roundRect">
            <a:avLst/>
          </a:prstGeom>
          <a:solidFill>
            <a:srgbClr val="99FF66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214942" y="3929066"/>
            <a:ext cx="2428892" cy="2143140"/>
          </a:xfrm>
          <a:prstGeom prst="roundRect">
            <a:avLst/>
          </a:prstGeom>
          <a:solidFill>
            <a:srgbClr val="99FF66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5143504" y="4286256"/>
            <a:ext cx="257176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Интернета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 все кабинеты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4714876" y="2071678"/>
            <a:ext cx="25717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Пополнение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школы спортивным оборудованием, тренажёрами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714612" y="4500570"/>
            <a:ext cx="2428892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конференц-зала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кабинета технологии, пункта приёма пищи,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зоны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7158" y="2000240"/>
            <a:ext cx="3286148" cy="1643074"/>
          </a:xfrm>
          <a:prstGeom prst="roundRect">
            <a:avLst/>
          </a:prstGeom>
          <a:solidFill>
            <a:srgbClr val="99FF66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2071678"/>
            <a:ext cx="2643206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Оснащение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всех кабинетов компьютерной техникой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14282" y="3929066"/>
            <a:ext cx="2428892" cy="2143140"/>
          </a:xfrm>
          <a:prstGeom prst="roundRect">
            <a:avLst/>
          </a:prstGeom>
          <a:solidFill>
            <a:srgbClr val="99FF66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-32" y="4290491"/>
            <a:ext cx="2857552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школьного сайта, электронных учебных пособий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апля 23"/>
          <p:cNvSpPr/>
          <p:nvPr/>
        </p:nvSpPr>
        <p:spPr>
          <a:xfrm>
            <a:off x="8643966" y="0"/>
            <a:ext cx="500034" cy="500042"/>
          </a:xfrm>
          <a:prstGeom prst="teardrop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648351" y="0"/>
            <a:ext cx="495649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75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2000232" y="2857496"/>
            <a:ext cx="6572296" cy="37147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1785918" y="1534057"/>
            <a:ext cx="70009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</a:t>
            </a:r>
          </a:p>
          <a:p>
            <a:pPr algn="ctr"/>
            <a:r>
              <a:rPr lang="ru-RU" sz="4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социального  успеха»</a:t>
            </a:r>
            <a:endParaRPr lang="ru-RU" sz="4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43042" y="582350"/>
            <a:ext cx="750095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ОЖИДАЕМЫЙ  </a:t>
            </a:r>
            <a:r>
              <a:rPr lang="ru-RU" sz="24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  </a:t>
            </a:r>
            <a:r>
              <a:rPr lang="ru-RU" sz="24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РЕАЛИЗАЦИИ ПРОГРАММЫ  РАЗВИТИЯ  ШКОЛЫ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000232" y="2928934"/>
            <a:ext cx="642942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ВЫПУСКНИК НАШЕЙ ШКОЛЫ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спеш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ен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 к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онкурентоспособ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ен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легко 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адаптир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уется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новым 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условиям</a:t>
            </a:r>
            <a:r>
              <a:rPr lang="ru-RU" sz="2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ля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значимы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общечеловеческие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ценности</a:t>
            </a:r>
            <a:r>
              <a:rPr lang="ru-RU" sz="2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гуманизм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справедливость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сострадание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Присущий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выпускнику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оптимизм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базируется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универсальной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школьной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подготовке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хорошо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развитых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коммуникативных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качествах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стремлении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непрерывному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самосовершенствованию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успеху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" name="Капля 16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495649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13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428860" y="785795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Основа для Программы развития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2214554"/>
            <a:ext cx="4929222" cy="435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143108" y="2500306"/>
            <a:ext cx="6572296" cy="3786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3108" y="2643182"/>
            <a:ext cx="650085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Конституция Российской Федерации.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Конвенция о правах ребенка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Закон Российской Федерации "Об образовании"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Национальная доктрина образования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РФ,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одобренная постановлением Правительства Российской </a:t>
            </a:r>
          </a:p>
          <a:p>
            <a:pPr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Федерации от 4 октября 2000 г.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Национальная образовательная инициатива "Наша новая школа",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утверждённая Президентом Российской Федерации 4 февраля 2009 года, приказ № 271,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Концепция развития Российской Федерации до 2020 г.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Федеральная целевая программа развития образования на 2011-2015 гг.,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утверждённая распоряжением Правительства РФ от 7 февраля 2011 г. № 163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апля 16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428860" y="785795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Программы развития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2214554"/>
            <a:ext cx="4929222" cy="435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2143108" y="3500438"/>
            <a:ext cx="6572296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2143108" y="4500570"/>
            <a:ext cx="6572296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2143108" y="5500702"/>
            <a:ext cx="6572296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143108" y="2500306"/>
            <a:ext cx="6572296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3000364" y="2571744"/>
            <a:ext cx="5519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Программно-целевой подход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7620" y="3643314"/>
            <a:ext cx="3445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Преемственность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57620" y="5572140"/>
            <a:ext cx="3027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57620" y="4572008"/>
            <a:ext cx="3226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Компетентность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апля 22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857388" y="785795"/>
            <a:ext cx="7643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Ключевая идея Программы развития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1785926"/>
            <a:ext cx="4929222" cy="1785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1785918" y="1928802"/>
            <a:ext cx="6572296" cy="15001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1928794" y="1857364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компетентной, физически и духовно здоровой личности, готовой к жизни в высокотехнологичном,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конкурентном мире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85720" y="5643578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42976" y="5929330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Социально-педагогическая миссия школы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00496" y="3714752"/>
            <a:ext cx="4929222" cy="1785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785918" y="3857628"/>
            <a:ext cx="6572296" cy="15001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857356" y="3871745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соответствия уровня образования целям опережающего развития личности, страны, общества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апля 21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57488" y="785794"/>
            <a:ext cx="600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Программы развития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2214554"/>
            <a:ext cx="4929222" cy="435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108" y="2500306"/>
            <a:ext cx="6572296" cy="785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2143108" y="2500306"/>
            <a:ext cx="6572296" cy="3786214"/>
            <a:chOff x="2143108" y="2500306"/>
            <a:chExt cx="6572296" cy="3786214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143108" y="3500438"/>
              <a:ext cx="6572296" cy="785818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2143108" y="4500570"/>
              <a:ext cx="6572296" cy="785818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143108" y="5500702"/>
              <a:ext cx="6572296" cy="785818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00364" y="2500306"/>
              <a:ext cx="53083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Обеспечение прав ребёнка на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доступное качественное образование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357422" y="3500438"/>
            <a:ext cx="63577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Успешная социализация и раскрытие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творческой индивидуальности школьников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28860" y="4500570"/>
            <a:ext cx="63398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ля формирования ключевых компетенций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43240" y="5500702"/>
            <a:ext cx="5225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здорового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образа жизни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апля 25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428760" y="785794"/>
            <a:ext cx="7786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Программы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00496" y="2214554"/>
            <a:ext cx="4929222" cy="435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108" y="2357430"/>
            <a:ext cx="6572296" cy="78581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3108" y="3357562"/>
            <a:ext cx="6572296" cy="78581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3108" y="4357694"/>
            <a:ext cx="6572296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571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4929198"/>
            <a:ext cx="6572296" cy="928694"/>
          </a:xfrm>
          <a:prstGeom prst="roundRect">
            <a:avLst/>
          </a:prstGeom>
          <a:solidFill>
            <a:srgbClr val="D60093"/>
          </a:solidFill>
          <a:ln w="571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285984" y="2357430"/>
            <a:ext cx="6303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инновационных технологий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97683" y="3286124"/>
            <a:ext cx="5146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Укрепление и сохранение здоровья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школьников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1670" y="4286256"/>
            <a:ext cx="6660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Становление воспитательной системы школы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0656" y="4929198"/>
            <a:ext cx="57632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методического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обеспечения образовательного процесса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143108" y="6000768"/>
            <a:ext cx="6572296" cy="428628"/>
          </a:xfrm>
          <a:prstGeom prst="roundRect">
            <a:avLst/>
          </a:prstGeom>
          <a:solidFill>
            <a:srgbClr val="009900"/>
          </a:solidFill>
          <a:ln w="5715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428860" y="5929330"/>
            <a:ext cx="5948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материально-технической базы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Капля 27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0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286084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>
            <a:off x="1285852" y="571480"/>
            <a:ext cx="7858148" cy="6286520"/>
            <a:chOff x="1285852" y="571480"/>
            <a:chExt cx="7858148" cy="628652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571736" y="785794"/>
            <a:ext cx="550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Образовательные проекты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0" y="688943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214678" y="2285992"/>
            <a:ext cx="3857652" cy="36433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429256" y="1785926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5572132" y="1785926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«Успешный  человек –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здоровый человек!»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429256" y="3429000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5286380" y="3443117"/>
            <a:ext cx="378621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«Компетентный учитель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упешный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учитель!»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500166" y="1785926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85852" y="1857364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«Образованный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–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успешный человек!»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00166" y="3429000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500166" y="3443117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DOSTLUK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по-турецки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значит ДРУЖБА!»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429256" y="5143512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500166" y="5143512"/>
            <a:ext cx="3500462" cy="12858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428728" y="514351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«Школа - дом!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живут!»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429256" y="5143512"/>
            <a:ext cx="3429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программно-целевого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проектных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школой</a:t>
            </a:r>
            <a:endParaRPr kumimoji="0" lang="en-US" sz="32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7" name="Капля 26"/>
          <p:cNvSpPr/>
          <p:nvPr/>
        </p:nvSpPr>
        <p:spPr>
          <a:xfrm flipH="1">
            <a:off x="0" y="0"/>
            <a:ext cx="500034" cy="500042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7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715272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 flipH="1">
            <a:off x="0" y="571480"/>
            <a:ext cx="7858148" cy="6286520"/>
            <a:chOff x="1285852" y="571480"/>
            <a:chExt cx="7858148" cy="6286520"/>
          </a:xfrm>
          <a:solidFill>
            <a:schemeClr val="accent4">
              <a:lumMod val="75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0" y="617505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инновационных технологий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858148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357158" y="192880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2156104"/>
            <a:ext cx="235745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информационно-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коммуникационных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429256" y="192880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57488" y="192880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57158" y="442913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29256" y="442913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928926" y="4429132"/>
            <a:ext cx="2143140" cy="21431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2928926" y="4714884"/>
            <a:ext cx="207170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системы школьного дополнительного образования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500694" y="2214554"/>
            <a:ext cx="207170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(поэтапный)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новые ФГОС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второго поколения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488" y="2164857"/>
            <a:ext cx="221457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электронных ресурсо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в, учебников, средств обучения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429256" y="4736625"/>
            <a:ext cx="207170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новых подходов 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оцениванию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достижений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85720" y="4656434"/>
            <a:ext cx="2357454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Апробация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индивидуальных образовательных маршрутов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апля 26"/>
          <p:cNvSpPr/>
          <p:nvPr/>
        </p:nvSpPr>
        <p:spPr>
          <a:xfrm>
            <a:off x="8643966" y="0"/>
            <a:ext cx="500034" cy="500042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8</a:t>
            </a:r>
            <a:endParaRPr lang="ru-RU" sz="24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 hidden="1"/>
          <p:cNvSpPr>
            <a:spLocks noChangeArrowheads="1" noChangeShapeType="1"/>
          </p:cNvSpPr>
          <p:nvPr/>
        </p:nvSpPr>
        <p:spPr bwMode="auto">
          <a:xfrm>
            <a:off x="71406" y="71414"/>
            <a:ext cx="8929750" cy="1776412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571604" y="5072074"/>
            <a:ext cx="415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Хорошая школа для достойной жизни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узел 62"/>
          <p:cNvSpPr/>
          <p:nvPr/>
        </p:nvSpPr>
        <p:spPr>
          <a:xfrm>
            <a:off x="1428728" y="857232"/>
            <a:ext cx="928694" cy="928694"/>
          </a:xfrm>
          <a:prstGeom prst="flowChart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715272" y="5688449"/>
            <a:ext cx="1428728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Хорошая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Достойной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5857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«Школа  социального  успеха»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68"/>
          <p:cNvGrpSpPr/>
          <p:nvPr/>
        </p:nvGrpSpPr>
        <p:grpSpPr>
          <a:xfrm flipH="1">
            <a:off x="0" y="571480"/>
            <a:ext cx="7858148" cy="6286520"/>
            <a:chOff x="1285852" y="571480"/>
            <a:chExt cx="7858148" cy="6286520"/>
          </a:xfrm>
          <a:solidFill>
            <a:schemeClr val="accent6">
              <a:lumMod val="75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7" name="Прямоугольник с двумя скругленными противолежащими углами 66"/>
            <p:cNvSpPr/>
            <p:nvPr/>
          </p:nvSpPr>
          <p:spPr>
            <a:xfrm>
              <a:off x="1285852" y="571480"/>
              <a:ext cx="7858148" cy="6286520"/>
            </a:xfrm>
            <a:prstGeom prst="round2Diag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8072462" y="5572140"/>
              <a:ext cx="1071538" cy="128586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1" name="Прямая соединительная линия 70"/>
          <p:cNvCxnSpPr/>
          <p:nvPr/>
        </p:nvCxnSpPr>
        <p:spPr>
          <a:xfrm>
            <a:off x="357158" y="1643050"/>
            <a:ext cx="8496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0" y="617505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Укрепление и сохранение здоровья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школьников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858148" y="642918"/>
            <a:ext cx="12154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Школа при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Посольстве</a:t>
            </a:r>
          </a:p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Турции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857488" y="4429132"/>
            <a:ext cx="2143140" cy="21431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86248" y="2000240"/>
            <a:ext cx="3286148" cy="16430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214942" y="3929066"/>
            <a:ext cx="2428892" cy="21431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5143504" y="4286256"/>
            <a:ext cx="257176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4714876" y="2071678"/>
            <a:ext cx="25717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спектра спортивно-оздоровительных мероприятий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714612" y="4799310"/>
            <a:ext cx="2428892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омфортной пространственной среды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7158" y="2000240"/>
            <a:ext cx="3286148" cy="16430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2143116"/>
            <a:ext cx="314327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Модернизация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школьного медицинского кабинета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14282" y="3929066"/>
            <a:ext cx="2428892" cy="21431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-32" y="4290491"/>
            <a:ext cx="285755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рационального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питания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апля 23"/>
          <p:cNvSpPr/>
          <p:nvPr/>
        </p:nvSpPr>
        <p:spPr>
          <a:xfrm>
            <a:off x="8643966" y="0"/>
            <a:ext cx="500034" cy="500042"/>
          </a:xfrm>
          <a:prstGeom prst="teardrop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9</a:t>
            </a:r>
            <a:endParaRPr lang="ru-RU" sz="24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784</Words>
  <Application>Microsoft Office PowerPoint</Application>
  <PresentationFormat>Экран (4:3)</PresentationFormat>
  <Paragraphs>307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Oleg&amp;Lena</dc:creator>
  <cp:lastModifiedBy>Oleg&amp;Lena</cp:lastModifiedBy>
  <cp:revision>47</cp:revision>
  <dcterms:created xsi:type="dcterms:W3CDTF">2011-03-25T20:38:58Z</dcterms:created>
  <dcterms:modified xsi:type="dcterms:W3CDTF">2011-12-25T08:28:56Z</dcterms:modified>
</cp:coreProperties>
</file>