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sldIdLst>
    <p:sldId id="256" r:id="rId3"/>
    <p:sldId id="257" r:id="rId4"/>
    <p:sldId id="269" r:id="rId5"/>
    <p:sldId id="258" r:id="rId6"/>
    <p:sldId id="270" r:id="rId7"/>
    <p:sldId id="259" r:id="rId8"/>
    <p:sldId id="260" r:id="rId9"/>
    <p:sldId id="261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0" y="1000108"/>
            <a:ext cx="5857884" cy="2206627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>
              <a:defRPr sz="6000" b="1" cap="none" spc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egoe Print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4572008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latin typeface="Segoe Print" pitchFamily="2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1277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1127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6"/>
          </a:lnRef>
          <a:fillRef idx="1001">
            <a:schemeClr val="lt1"/>
          </a:fillRef>
          <a:effectRef idx="3">
            <a:schemeClr val="accent6"/>
          </a:effectRef>
          <a:fontRef idx="none"/>
        </p:style>
        <p:txBody>
          <a:bodyPr/>
          <a:lstStyle>
            <a:lvl1pPr marL="0" indent="0" algn="ctr">
              <a:buNone/>
              <a:defRPr b="1" cap="none" spc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026" name="Picture 2" descr="C:\Documents and Settings\леха\Рабочий стол\черно белые\J010552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2"/>
            <a:ext cx="1643042" cy="3405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C:\Documents and Settings\леха\Рабочий стол\черно белые\J010552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2"/>
            <a:ext cx="1643042" cy="3405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C:\Documents and Settings\леха\Рабочий стол\черно белые\J010552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2"/>
            <a:ext cx="1643042" cy="3405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C:\Documents and Settings\леха\Рабочий стол\черно белые\J010552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2"/>
            <a:ext cx="1643042" cy="3405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Picture 2" descr="C:\Documents and Settings\леха\Рабочий стол\черно белые\J010552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2"/>
            <a:ext cx="1643042" cy="3405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" name="Picture 2" descr="C:\Documents and Settings\леха\Рабочий стол\черно белые\J010552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2"/>
            <a:ext cx="1643042" cy="3405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Picture 2" descr="C:\Documents and Settings\леха\Рабочий стол\черно белые\J010552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2"/>
            <a:ext cx="1643042" cy="3405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C:\Documents and Settings\леха\Рабочий стол\черно белые\J010552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2"/>
            <a:ext cx="1643042" cy="3405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C:\Documents and Settings\леха\Рабочий стол\черно белые\J010552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2"/>
            <a:ext cx="1643042" cy="3405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C:\Documents and Settings\леха\Рабочий стол\черно белые\J010552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2"/>
            <a:ext cx="1643042" cy="3405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C:\Documents and Settings\леха\Рабочий стол\черно белые\J010552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2"/>
            <a:ext cx="1643042" cy="3405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Диагональная полоса 8"/>
          <p:cNvSpPr/>
          <p:nvPr/>
        </p:nvSpPr>
        <p:spPr>
          <a:xfrm rot="10800000" flipV="1">
            <a:off x="0" y="0"/>
            <a:ext cx="5214942" cy="785794"/>
          </a:xfrm>
          <a:prstGeom prst="diagStripe">
            <a:avLst>
              <a:gd name="adj" fmla="val 78809"/>
            </a:avLst>
          </a:prstGeom>
          <a:solidFill>
            <a:srgbClr val="C00000"/>
          </a:solidFill>
          <a:ln w="57150">
            <a:solidFill>
              <a:schemeClr val="bg1">
                <a:lumMod val="5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 l="57000" t="-7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25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0" y="0"/>
            <a:ext cx="5214942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/>
            <a:r>
              <a:rPr lang="ru-RU" dirty="0" smtClean="0"/>
              <a:t>Образец заголовка</a:t>
            </a: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16" name="Диагональная полоса 15"/>
          <p:cNvSpPr/>
          <p:nvPr/>
        </p:nvSpPr>
        <p:spPr>
          <a:xfrm rot="10800000" flipV="1">
            <a:off x="0" y="0"/>
            <a:ext cx="5214942" cy="785794"/>
          </a:xfrm>
          <a:prstGeom prst="diagStripe">
            <a:avLst>
              <a:gd name="adj" fmla="val 78809"/>
            </a:avLst>
          </a:prstGeom>
          <a:solidFill>
            <a:srgbClr val="C00000"/>
          </a:solidFill>
          <a:ln w="57150">
            <a:solidFill>
              <a:schemeClr val="bg1">
                <a:lumMod val="50000"/>
              </a:schemeClr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cap="none" spc="0">
          <a:ln w="11430"/>
          <a:gradFill>
            <a:gsLst>
              <a:gs pos="0">
                <a:schemeClr val="accent6">
                  <a:tint val="90000"/>
                  <a:satMod val="120000"/>
                </a:schemeClr>
              </a:gs>
              <a:gs pos="25000">
                <a:schemeClr val="accent6">
                  <a:tint val="93000"/>
                  <a:satMod val="120000"/>
                </a:schemeClr>
              </a:gs>
              <a:gs pos="50000">
                <a:schemeClr val="accent6">
                  <a:shade val="89000"/>
                  <a:satMod val="110000"/>
                </a:schemeClr>
              </a:gs>
              <a:gs pos="75000">
                <a:schemeClr val="accent6">
                  <a:tint val="93000"/>
                  <a:satMod val="120000"/>
                </a:schemeClr>
              </a:gs>
              <a:gs pos="100000">
                <a:schemeClr val="accent6">
                  <a:tint val="90000"/>
                  <a:satMod val="120000"/>
                </a:schemeClr>
              </a:gs>
            </a:gsLst>
            <a:lin ang="5400000"/>
          </a:gradFill>
          <a:effectLst>
            <a:outerShdw blurRad="80000" dist="40000" dir="5040000" algn="tl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 b="1" cap="none" spc="50">
          <a:ln w="12700" cmpd="sng">
            <a:solidFill>
              <a:schemeClr val="accent6">
                <a:satMod val="120000"/>
                <a:shade val="8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>
            <a:glow rad="53100">
              <a:schemeClr val="accent6">
                <a:satMod val="180000"/>
                <a:alpha val="30000"/>
              </a:schemeClr>
            </a:glo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 b="1" cap="none" spc="50">
          <a:ln w="12700" cmpd="sng">
            <a:solidFill>
              <a:schemeClr val="accent6">
                <a:satMod val="120000"/>
                <a:shade val="8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>
            <a:glow rad="53100">
              <a:schemeClr val="accent6">
                <a:satMod val="180000"/>
                <a:alpha val="30000"/>
              </a:schemeClr>
            </a:glo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 b="1" cap="none" spc="50">
          <a:ln w="12700" cmpd="sng">
            <a:solidFill>
              <a:schemeClr val="accent6">
                <a:satMod val="120000"/>
                <a:shade val="8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>
            <a:glow rad="53100">
              <a:schemeClr val="accent6">
                <a:satMod val="180000"/>
                <a:alpha val="30000"/>
              </a:schemeClr>
            </a:glo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 b="1" cap="none" spc="50">
          <a:ln w="12700" cmpd="sng">
            <a:solidFill>
              <a:schemeClr val="accent6">
                <a:satMod val="120000"/>
                <a:shade val="8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>
            <a:glow rad="53100">
              <a:schemeClr val="accent6">
                <a:satMod val="180000"/>
                <a:alpha val="30000"/>
              </a:schemeClr>
            </a:glo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 b="1" cap="none" spc="50">
          <a:ln w="12700" cmpd="sng">
            <a:solidFill>
              <a:schemeClr val="accent6">
                <a:satMod val="120000"/>
                <a:shade val="8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>
            <a:glow rad="53100">
              <a:schemeClr val="accent6">
                <a:satMod val="180000"/>
                <a:alpha val="30000"/>
              </a:schemeClr>
            </a:glo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EB663-112F-48B8-9844-CC345E559156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DBD46-80E3-4973-B65D-59ABBABA0D7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C:\Documents and Settings\леха\Рабочий стол\черно белые\J0105520.g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3357562"/>
            <a:ext cx="1643042" cy="3405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Documents and Settings\леха\Рабочий стол\черно белые\J0105266.WM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786710" y="0"/>
            <a:ext cx="1357290" cy="145792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7780" cmpd="sng">
            <a:solidFill>
              <a:srgbClr val="FFFFFF"/>
            </a:solidFill>
            <a:prstDash val="solid"/>
            <a:miter lim="800000"/>
          </a:ln>
          <a:gradFill rotWithShape="1">
            <a:gsLst>
              <a:gs pos="0">
                <a:srgbClr val="000000">
                  <a:tint val="92000"/>
                  <a:shade val="100000"/>
                  <a:satMod val="150000"/>
                </a:srgbClr>
              </a:gs>
              <a:gs pos="49000">
                <a:srgbClr val="000000">
                  <a:tint val="89000"/>
                  <a:shade val="90000"/>
                  <a:satMod val="150000"/>
                </a:srgbClr>
              </a:gs>
              <a:gs pos="50000">
                <a:srgbClr val="000000">
                  <a:tint val="100000"/>
                  <a:shade val="75000"/>
                  <a:satMod val="150000"/>
                </a:srgbClr>
              </a:gs>
              <a:gs pos="95000">
                <a:srgbClr val="000000">
                  <a:shade val="47000"/>
                  <a:satMod val="150000"/>
                </a:srgbClr>
              </a:gs>
              <a:gs pos="100000">
                <a:srgbClr val="000000">
                  <a:shade val="39000"/>
                  <a:satMod val="150000"/>
                </a:srgbClr>
              </a:gs>
            </a:gsLst>
            <a:lin ang="5400000"/>
          </a:gradFill>
          <a:effectLst>
            <a:outerShdw blurRad="50800" algn="tl" rotWithShape="0">
              <a:srgbClr val="000000"/>
            </a:outerShdw>
          </a:effectLst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"/>
        <a:defRPr sz="3200" b="1" kern="1200" cap="none" spc="0">
          <a:ln w="10541" cmpd="sng">
            <a:solidFill>
              <a:srgbClr val="7D7D7D">
                <a:tint val="100000"/>
                <a:shade val="100000"/>
                <a:satMod val="110000"/>
              </a:srgbClr>
            </a:solidFill>
            <a:prstDash val="solid"/>
          </a:ln>
          <a:gradFill>
            <a:gsLst>
              <a:gs pos="0">
                <a:srgbClr val="FFFFFF">
                  <a:tint val="40000"/>
                  <a:satMod val="250000"/>
                </a:srgbClr>
              </a:gs>
              <a:gs pos="9000">
                <a:srgbClr val="FFFFFF">
                  <a:tint val="52000"/>
                  <a:satMod val="300000"/>
                </a:srgbClr>
              </a:gs>
              <a:gs pos="50000">
                <a:srgbClr val="FFFFFF">
                  <a:shade val="20000"/>
                  <a:satMod val="300000"/>
                </a:srgbClr>
              </a:gs>
              <a:gs pos="79000">
                <a:srgbClr val="FFFFFF">
                  <a:tint val="52000"/>
                  <a:satMod val="300000"/>
                </a:srgbClr>
              </a:gs>
              <a:gs pos="100000">
                <a:srgbClr val="FFFFFF">
                  <a:tint val="40000"/>
                  <a:satMod val="250000"/>
                </a:srgbClr>
              </a:gs>
            </a:gsLst>
            <a:lin ang="5400000"/>
          </a:gradFill>
          <a:effectLst/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"/>
        <a:defRPr sz="2800" b="1" kern="1200" cap="none" spc="0">
          <a:ln w="10541" cmpd="sng">
            <a:solidFill>
              <a:srgbClr val="7D7D7D">
                <a:tint val="100000"/>
                <a:shade val="100000"/>
                <a:satMod val="110000"/>
              </a:srgbClr>
            </a:solidFill>
            <a:prstDash val="solid"/>
          </a:ln>
          <a:gradFill>
            <a:gsLst>
              <a:gs pos="0">
                <a:srgbClr val="FFFFFF">
                  <a:tint val="40000"/>
                  <a:satMod val="250000"/>
                </a:srgbClr>
              </a:gs>
              <a:gs pos="9000">
                <a:srgbClr val="FFFFFF">
                  <a:tint val="52000"/>
                  <a:satMod val="300000"/>
                </a:srgbClr>
              </a:gs>
              <a:gs pos="50000">
                <a:srgbClr val="FFFFFF">
                  <a:shade val="20000"/>
                  <a:satMod val="300000"/>
                </a:srgbClr>
              </a:gs>
              <a:gs pos="79000">
                <a:srgbClr val="FFFFFF">
                  <a:tint val="52000"/>
                  <a:satMod val="300000"/>
                </a:srgbClr>
              </a:gs>
              <a:gs pos="100000">
                <a:srgbClr val="FFFFFF">
                  <a:tint val="40000"/>
                  <a:satMod val="250000"/>
                </a:srgbClr>
              </a:gs>
            </a:gsLst>
            <a:lin ang="5400000"/>
          </a:gradFill>
          <a:effectLst/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"/>
        <a:defRPr sz="2400" b="1" kern="1200" cap="none" spc="0">
          <a:ln w="10541" cmpd="sng">
            <a:solidFill>
              <a:srgbClr val="7D7D7D">
                <a:tint val="100000"/>
                <a:shade val="100000"/>
                <a:satMod val="110000"/>
              </a:srgbClr>
            </a:solidFill>
            <a:prstDash val="solid"/>
          </a:ln>
          <a:gradFill>
            <a:gsLst>
              <a:gs pos="0">
                <a:srgbClr val="FFFFFF">
                  <a:tint val="40000"/>
                  <a:satMod val="250000"/>
                </a:srgbClr>
              </a:gs>
              <a:gs pos="9000">
                <a:srgbClr val="FFFFFF">
                  <a:tint val="52000"/>
                  <a:satMod val="300000"/>
                </a:srgbClr>
              </a:gs>
              <a:gs pos="50000">
                <a:srgbClr val="FFFFFF">
                  <a:shade val="20000"/>
                  <a:satMod val="300000"/>
                </a:srgbClr>
              </a:gs>
              <a:gs pos="79000">
                <a:srgbClr val="FFFFFF">
                  <a:tint val="52000"/>
                  <a:satMod val="300000"/>
                </a:srgbClr>
              </a:gs>
              <a:gs pos="100000">
                <a:srgbClr val="FFFFFF">
                  <a:tint val="40000"/>
                  <a:satMod val="250000"/>
                </a:srgbClr>
              </a:gs>
            </a:gsLst>
            <a:lin ang="5400000"/>
          </a:gradFill>
          <a:effectLst/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"/>
        <a:defRPr sz="2000" b="1" kern="1200" cap="none" spc="0">
          <a:ln w="10541" cmpd="sng">
            <a:solidFill>
              <a:srgbClr val="7D7D7D">
                <a:tint val="100000"/>
                <a:shade val="100000"/>
                <a:satMod val="110000"/>
              </a:srgbClr>
            </a:solidFill>
            <a:prstDash val="solid"/>
          </a:ln>
          <a:gradFill>
            <a:gsLst>
              <a:gs pos="0">
                <a:srgbClr val="FFFFFF">
                  <a:tint val="40000"/>
                  <a:satMod val="250000"/>
                </a:srgbClr>
              </a:gs>
              <a:gs pos="9000">
                <a:srgbClr val="FFFFFF">
                  <a:tint val="52000"/>
                  <a:satMod val="300000"/>
                </a:srgbClr>
              </a:gs>
              <a:gs pos="50000">
                <a:srgbClr val="FFFFFF">
                  <a:shade val="20000"/>
                  <a:satMod val="300000"/>
                </a:srgbClr>
              </a:gs>
              <a:gs pos="79000">
                <a:srgbClr val="FFFFFF">
                  <a:tint val="52000"/>
                  <a:satMod val="300000"/>
                </a:srgbClr>
              </a:gs>
              <a:gs pos="100000">
                <a:srgbClr val="FFFFFF">
                  <a:tint val="40000"/>
                  <a:satMod val="250000"/>
                </a:srgbClr>
              </a:gs>
            </a:gsLst>
            <a:lin ang="5400000"/>
          </a:gradFill>
          <a:effectLst/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"/>
        <a:defRPr sz="2000" b="1" kern="1200" cap="none" spc="0">
          <a:ln w="10541" cmpd="sng">
            <a:solidFill>
              <a:srgbClr val="7D7D7D">
                <a:tint val="100000"/>
                <a:shade val="100000"/>
                <a:satMod val="110000"/>
              </a:srgbClr>
            </a:solidFill>
            <a:prstDash val="solid"/>
          </a:ln>
          <a:gradFill>
            <a:gsLst>
              <a:gs pos="0">
                <a:srgbClr val="FFFFFF">
                  <a:tint val="40000"/>
                  <a:satMod val="250000"/>
                </a:srgbClr>
              </a:gs>
              <a:gs pos="9000">
                <a:srgbClr val="FFFFFF">
                  <a:tint val="52000"/>
                  <a:satMod val="300000"/>
                </a:srgbClr>
              </a:gs>
              <a:gs pos="50000">
                <a:srgbClr val="FFFFFF">
                  <a:shade val="20000"/>
                  <a:satMod val="300000"/>
                </a:srgbClr>
              </a:gs>
              <a:gs pos="79000">
                <a:srgbClr val="FFFFFF">
                  <a:tint val="52000"/>
                  <a:satMod val="300000"/>
                </a:srgbClr>
              </a:gs>
              <a:gs pos="100000">
                <a:srgbClr val="FFFFFF">
                  <a:tint val="40000"/>
                  <a:satMod val="250000"/>
                </a:srgbClr>
              </a:gs>
            </a:gsLst>
            <a:lin ang="5400000"/>
          </a:gradFill>
          <a:effectLst/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Информационное общество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Информационное общество — теоретическая концепция постиндустриального общества; историческая фаза возможного эволюционного развития цивилизации, в которой информация и знания умножаются в едином информационном пространстве. 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8229600" cy="4525963"/>
          </a:xfrm>
        </p:spPr>
        <p:txBody>
          <a:bodyPr/>
          <a:lstStyle/>
          <a:p>
            <a:r>
              <a:rPr lang="ru-RU" dirty="0" smtClean="0"/>
              <a:t>Главными продуктами производства информационного общества становятся информация и знания</a:t>
            </a:r>
            <a:endParaRPr lang="ru-RU" dirty="0"/>
          </a:p>
        </p:txBody>
      </p:sp>
      <p:pic>
        <p:nvPicPr>
          <p:cNvPr id="1026" name="Picture 2" descr="C:\Users\дарья\Desktop\163702~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3643314"/>
            <a:ext cx="4214802" cy="2809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Отличительные черты: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43050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увеличение роли информации, знаний и информационных технологий в жизни общества;</a:t>
            </a:r>
          </a:p>
          <a:p>
            <a:r>
              <a:rPr lang="ru-RU" dirty="0" smtClean="0"/>
              <a:t>возрастание числа людей, занятых информационными технологиями, коммуникациями и производством информационных продуктов и услуг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71448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нарастающая информатизация общества с использованием телефонии, радио, телевидения, сети Интернет, а также традиционных и электронных СМИ;</a:t>
            </a:r>
          </a:p>
          <a:p>
            <a:r>
              <a:rPr lang="ru-RU" dirty="0" smtClean="0"/>
              <a:t>Развитие электронной демократии, информационной технологии, электронного государства, электронного правительства, цифровых рынков, электронных социальных и хозяйствующих сетей;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создание глобального информационного пространства, обеспечивающего: (а) эффективное информационное взаимодействие людей, (б) их доступ к мировым информационным ресурсам и (в) удовлетворение их потребностей в информационных продуктах и услугах;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keldysh.ru/pages/BioCyber/RT/Bodyakin/Image51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643050"/>
            <a:ext cx="6324626" cy="435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keldysh.ru/pages/BioCyber/RT/Bodyakin/Image55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714488"/>
            <a:ext cx="5938863" cy="4201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Выполнили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43050"/>
            <a:ext cx="5614998" cy="3114684"/>
          </a:xfrm>
        </p:spPr>
        <p:txBody>
          <a:bodyPr/>
          <a:lstStyle/>
          <a:p>
            <a:pPr>
              <a:buFont typeface="Wingdings" pitchFamily="2" charset="2"/>
              <a:buChar char=""/>
            </a:pPr>
            <a:r>
              <a:rPr lang="ru-RU" dirty="0" smtClean="0"/>
              <a:t>Максименко Галина </a:t>
            </a:r>
          </a:p>
          <a:p>
            <a:pPr>
              <a:buFont typeface="Wingdings" pitchFamily="2" charset="2"/>
              <a:buChar char=""/>
            </a:pPr>
            <a:r>
              <a:rPr lang="ru-RU" dirty="0" smtClean="0"/>
              <a:t>Томшина Дарья 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орп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1 .лдл.дл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орп</Template>
  <TotalTime>105</TotalTime>
  <Words>128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орп</vt:lpstr>
      <vt:lpstr>Тема1 .лдл.дл</vt:lpstr>
      <vt:lpstr>Информационное общество</vt:lpstr>
      <vt:lpstr>Слайд 2</vt:lpstr>
      <vt:lpstr>Слайд 3</vt:lpstr>
      <vt:lpstr>Отличительные черты: </vt:lpstr>
      <vt:lpstr>Слайд 5</vt:lpstr>
      <vt:lpstr>Слайд 6</vt:lpstr>
      <vt:lpstr>Слайд 7</vt:lpstr>
      <vt:lpstr>Слайд 8</vt:lpstr>
      <vt:lpstr>Выполнили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Информационное общество</dc:title>
  <dc:creator>дарья</dc:creator>
  <cp:lastModifiedBy>Виктория</cp:lastModifiedBy>
  <cp:revision>5</cp:revision>
  <dcterms:created xsi:type="dcterms:W3CDTF">2012-01-17T12:08:15Z</dcterms:created>
  <dcterms:modified xsi:type="dcterms:W3CDTF">2012-01-23T12:20:19Z</dcterms:modified>
</cp:coreProperties>
</file>