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33"/>
    <a:srgbClr val="ED35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164" y="-828"/>
      </p:cViewPr>
      <p:guideLst>
        <p:guide orient="horz" pos="2160"/>
        <p:guide pos="2880"/>
      </p:guideLst>
    </p:cSldViewPr>
  </p:slideViewPr>
  <p:notesTextViewPr>
    <p:cViewPr>
      <p:scale>
        <a:sx n="400" d="100"/>
        <a:sy n="400" d="100"/>
      </p:scale>
      <p:origin x="0" y="0"/>
    </p:cViewPr>
  </p:notesTextViewPr>
  <p:notesViewPr>
    <p:cSldViewPr>
      <p:cViewPr varScale="1">
        <p:scale>
          <a:sx n="57" d="100"/>
          <a:sy n="57" d="100"/>
        </p:scale>
        <p:origin x="-260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FE2245-2BA9-463D-93C8-EDE405B1D2E0}" type="datetimeFigureOut">
              <a:rPr lang="ru-RU" smtClean="0"/>
              <a:pPr/>
              <a:t>01.11.2010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C8EA4-E4A7-48FF-87F2-E9C95DAE68A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70C8EA4-E4A7-48FF-87F2-E9C95DAE68AB}"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C4E7D8B6-16BA-497A-8619-A3B8D65E8096}"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C4E7D8B6-16BA-497A-8619-A3B8D65E809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D172242-E71E-49F3-9ECC-632AFB4B81BE}" type="datetimeFigureOut">
              <a:rPr lang="ru-RU" smtClean="0"/>
              <a:pPr/>
              <a:t>01.11.2010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4E7D8B6-16BA-497A-8619-A3B8D65E809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D172242-E71E-49F3-9ECC-632AFB4B81BE}" type="datetimeFigureOut">
              <a:rPr lang="ru-RU" smtClean="0"/>
              <a:pPr/>
              <a:t>01.11.2010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4E7D8B6-16BA-497A-8619-A3B8D65E809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28604"/>
            <a:ext cx="9144000" cy="6001643"/>
          </a:xfrm>
          <a:prstGeom prst="rect">
            <a:avLst/>
          </a:prstGeom>
        </p:spPr>
        <p:txBody>
          <a:bodyPr wrap="square">
            <a:spAutoFit/>
          </a:bodyPr>
          <a:lstStyle/>
          <a:p>
            <a:pPr algn="ctr"/>
            <a:r>
              <a:rPr lang="en-US" sz="9600" b="1" smtClean="0">
                <a:solidFill>
                  <a:srgbClr val="FFFF00"/>
                </a:solidFill>
              </a:rPr>
              <a:t>THE </a:t>
            </a:r>
            <a:r>
              <a:rPr lang="en-US" sz="9600" b="1">
                <a:solidFill>
                  <a:srgbClr val="FFFF00"/>
                </a:solidFill>
              </a:rPr>
              <a:t>MYSTERY </a:t>
            </a:r>
            <a:r>
              <a:rPr lang="en-US" sz="9600" b="1" smtClean="0">
                <a:solidFill>
                  <a:srgbClr val="FFFF00"/>
                </a:solidFill>
              </a:rPr>
              <a:t>OF </a:t>
            </a:r>
            <a:endParaRPr lang="ru-RU" sz="9600" b="1" smtClean="0">
              <a:solidFill>
                <a:srgbClr val="FFFF00"/>
              </a:solidFill>
            </a:endParaRPr>
          </a:p>
          <a:p>
            <a:pPr algn="ctr"/>
            <a:r>
              <a:rPr lang="en-US" sz="9600" b="1" smtClean="0">
                <a:solidFill>
                  <a:srgbClr val="FFFF00"/>
                </a:solidFill>
              </a:rPr>
              <a:t>ENGLISH TENSES</a:t>
            </a:r>
            <a:endParaRPr lang="ru-RU" sz="9600">
              <a:solidFill>
                <a:srgbClr val="FFFF00"/>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908050" algn="l"/>
              </a:tabLst>
            </a:pPr>
            <a:r>
              <a:rPr kumimoji="0" lang="en-US" sz="4800" b="0" i="0" u="none" strike="noStrike" cap="none" normalizeH="0" baseline="0" smtClean="0">
                <a:ln>
                  <a:noFill/>
                </a:ln>
                <a:solidFill>
                  <a:schemeClr val="tx2"/>
                </a:solidFill>
                <a:effectLst/>
                <a:latin typeface="Arial" pitchFamily="34" charset="0"/>
                <a:ea typeface="Times New Roman" pitchFamily="18" charset="0"/>
              </a:rPr>
              <a:t>Each English tense follows its own pattern made up of two elements: A+L (the auxiliary – A and the lexical form – L). Both A and L are special for each tense:</a:t>
            </a:r>
            <a:endParaRPr kumimoji="0" lang="ru-RU" sz="4800" b="0" i="0" u="none" strike="noStrike" cap="none" normalizeH="0" baseline="0" smtClean="0">
              <a:ln>
                <a:noFill/>
              </a:ln>
              <a:solidFill>
                <a:schemeClr val="tx2"/>
              </a:solidFill>
              <a:effectLst/>
              <a:latin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908050" algn="l"/>
              </a:tabLst>
            </a:pPr>
            <a:r>
              <a:rPr kumimoji="0" lang="en-US" sz="4800" b="1" i="1" u="none" strike="noStrike" cap="none" normalizeH="0" baseline="0" smtClean="0">
                <a:ln>
                  <a:noFill/>
                </a:ln>
                <a:solidFill>
                  <a:srgbClr val="FFFF00"/>
                </a:solidFill>
                <a:effectLst/>
                <a:latin typeface="Arial" pitchFamily="34" charset="0"/>
                <a:ea typeface="Times New Roman" pitchFamily="18" charset="0"/>
              </a:rPr>
              <a:t>has eaten;</a:t>
            </a:r>
            <a:endParaRPr kumimoji="0" lang="ru-RU" sz="4800" b="0" i="0" u="none" strike="noStrike" cap="none" normalizeH="0" baseline="0" smtClean="0">
              <a:ln>
                <a:noFill/>
              </a:ln>
              <a:solidFill>
                <a:srgbClr val="FFFF00"/>
              </a:solidFill>
              <a:effectLst/>
              <a:latin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908050" algn="l"/>
              </a:tabLst>
            </a:pPr>
            <a:r>
              <a:rPr kumimoji="0" lang="en-US" sz="4800" b="1" i="1" u="none" strike="noStrike" cap="none" normalizeH="0" baseline="0" smtClean="0">
                <a:ln>
                  <a:noFill/>
                </a:ln>
                <a:solidFill>
                  <a:srgbClr val="FFFF00"/>
                </a:solidFill>
                <a:effectLst/>
                <a:latin typeface="Arial" pitchFamily="34" charset="0"/>
                <a:ea typeface="Times New Roman" pitchFamily="18" charset="0"/>
              </a:rPr>
              <a:t>is eating;</a:t>
            </a:r>
            <a:endParaRPr kumimoji="0" lang="ru-RU" sz="4800" b="0" i="0" u="none" strike="noStrike" cap="none" normalizeH="0" baseline="0" smtClean="0">
              <a:ln>
                <a:noFill/>
              </a:ln>
              <a:solidFill>
                <a:srgbClr val="FFFF00"/>
              </a:solidFill>
              <a:effectLst/>
              <a:latin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908050" algn="l"/>
              </a:tabLst>
            </a:pPr>
            <a:r>
              <a:rPr kumimoji="0" lang="en-US" sz="4800" b="1" i="1" u="none" strike="noStrike" cap="none" normalizeH="0" baseline="0" smtClean="0">
                <a:ln>
                  <a:noFill/>
                </a:ln>
                <a:solidFill>
                  <a:srgbClr val="FFFF00"/>
                </a:solidFill>
                <a:effectLst/>
                <a:latin typeface="Arial" pitchFamily="34" charset="0"/>
                <a:ea typeface="Times New Roman" pitchFamily="18" charset="0"/>
              </a:rPr>
              <a:t>doesn’t eat. </a:t>
            </a:r>
            <a:endParaRPr kumimoji="0" lang="en-US" sz="4800" b="0" i="0" u="none" strike="noStrike" cap="none" normalizeH="0" baseline="0" smtClean="0">
              <a:ln>
                <a:noFill/>
              </a:ln>
              <a:solidFill>
                <a:srgbClr val="FFFF00"/>
              </a:solidFill>
              <a:effectLst/>
              <a:latin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097"/>
                                        </p:tgtEl>
                                        <p:attrNameLst>
                                          <p:attrName>style.visibility</p:attrName>
                                        </p:attrNameLst>
                                      </p:cBhvr>
                                      <p:to>
                                        <p:strVal val="visible"/>
                                      </p:to>
                                    </p:set>
                                    <p:anim calcmode="lin" valueType="num">
                                      <p:cBhvr>
                                        <p:cTn id="7" dur="500" decel="50000" fill="hold">
                                          <p:stCondLst>
                                            <p:cond delay="0"/>
                                          </p:stCondLst>
                                        </p:cTn>
                                        <p:tgtEl>
                                          <p:spTgt spid="409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7"/>
                                        </p:tgtEl>
                                        <p:attrNameLst>
                                          <p:attrName>ppt_w</p:attrName>
                                        </p:attrNameLst>
                                      </p:cBhvr>
                                      <p:tavLst>
                                        <p:tav tm="0">
                                          <p:val>
                                            <p:strVal val="#ppt_w*.05"/>
                                          </p:val>
                                        </p:tav>
                                        <p:tav tm="100000">
                                          <p:val>
                                            <p:strVal val="#ppt_w"/>
                                          </p:val>
                                        </p:tav>
                                      </p:tavLst>
                                    </p:anim>
                                    <p:anim calcmode="lin" valueType="num">
                                      <p:cBhvr>
                                        <p:cTn id="10" dur="1000" fill="hold"/>
                                        <p:tgtEl>
                                          <p:spTgt spid="409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2665935"/>
          <a:ext cx="9144000" cy="4480560"/>
        </p:xfrm>
        <a:graphic>
          <a:graphicData uri="http://schemas.openxmlformats.org/drawingml/2006/table">
            <a:tbl>
              <a:tblPr/>
              <a:tblGrid>
                <a:gridCol w="2247816"/>
                <a:gridCol w="2181308"/>
                <a:gridCol w="2416148"/>
                <a:gridCol w="2298728"/>
              </a:tblGrid>
              <a:tr h="598866">
                <a:tc>
                  <a:txBody>
                    <a:bodyPr/>
                    <a:lstStyle/>
                    <a:p>
                      <a:pPr algn="ctr">
                        <a:lnSpc>
                          <a:spcPct val="150000"/>
                        </a:lnSpc>
                        <a:spcAft>
                          <a:spcPts val="0"/>
                        </a:spcAft>
                      </a:pPr>
                      <a:r>
                        <a:rPr lang="en-US" sz="2800" i="1">
                          <a:solidFill>
                            <a:srgbClr val="FFFF00"/>
                          </a:solidFill>
                          <a:latin typeface="Times New Roman"/>
                          <a:ea typeface="Times New Roman"/>
                        </a:rPr>
                        <a:t>Tense</a:t>
                      </a:r>
                      <a:endParaRPr lang="ru-RU" sz="2800">
                        <a:solidFill>
                          <a:srgbClr val="FFFF00"/>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800" i="1">
                          <a:solidFill>
                            <a:srgbClr val="FFFF00"/>
                          </a:solidFill>
                          <a:latin typeface="Times New Roman"/>
                          <a:ea typeface="Times New Roman"/>
                        </a:rPr>
                        <a:t>Meaning</a:t>
                      </a:r>
                      <a:endParaRPr lang="ru-RU" sz="2800">
                        <a:solidFill>
                          <a:srgbClr val="FFFF00"/>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i="1">
                          <a:solidFill>
                            <a:srgbClr val="FFFF00"/>
                          </a:solidFill>
                          <a:latin typeface="Times New Roman"/>
                          <a:ea typeface="Times New Roman"/>
                        </a:rPr>
                        <a:t>A+L</a:t>
                      </a:r>
                      <a:endParaRPr lang="ru-RU" sz="2800">
                        <a:solidFill>
                          <a:srgbClr val="FFFF00"/>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i="1">
                          <a:solidFill>
                            <a:srgbClr val="FFFF00"/>
                          </a:solidFill>
                          <a:latin typeface="Times New Roman"/>
                          <a:ea typeface="Times New Roman"/>
                        </a:rPr>
                        <a:t>Example</a:t>
                      </a:r>
                      <a:endParaRPr lang="ru-RU" sz="2800">
                        <a:solidFill>
                          <a:srgbClr val="FFFF00"/>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7733">
                <a:tc>
                  <a:txBody>
                    <a:bodyPr/>
                    <a:lstStyle/>
                    <a:p>
                      <a:pPr indent="450215" algn="ctr">
                        <a:lnSpc>
                          <a:spcPct val="150000"/>
                        </a:lnSpc>
                        <a:spcAft>
                          <a:spcPts val="0"/>
                        </a:spcAft>
                      </a:pPr>
                      <a:r>
                        <a:rPr lang="en-US" sz="2800" smtClean="0">
                          <a:latin typeface="Times New Roman"/>
                          <a:ea typeface="Times New Roman"/>
                        </a:rPr>
                        <a:t>Simple</a:t>
                      </a:r>
                      <a:endParaRPr lang="ru-RU" sz="2800" smtClean="0">
                        <a:latin typeface="Times New Roman"/>
                        <a:ea typeface="Times New Roman"/>
                      </a:endParaRPr>
                    </a:p>
                    <a:p>
                      <a:pPr indent="450215" algn="ctr">
                        <a:lnSpc>
                          <a:spcPct val="150000"/>
                        </a:lnSpc>
                        <a:spcAft>
                          <a:spcPts val="0"/>
                        </a:spcAft>
                      </a:pPr>
                      <a:r>
                        <a:rPr lang="en-US" sz="2800" smtClean="0">
                          <a:latin typeface="Times New Roman"/>
                          <a:ea typeface="Times New Roman"/>
                        </a:rPr>
                        <a:t>Tense</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nSpc>
                          <a:spcPct val="150000"/>
                        </a:lnSpc>
                        <a:spcAft>
                          <a:spcPts val="0"/>
                        </a:spcAft>
                      </a:pPr>
                      <a:r>
                        <a:rPr lang="en-US" sz="2800">
                          <a:latin typeface="Times New Roman"/>
                          <a:ea typeface="Times New Roman"/>
                        </a:rPr>
                        <a:t>Fact, event</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a:latin typeface="Times New Roman"/>
                          <a:ea typeface="Times New Roman"/>
                        </a:rPr>
                        <a:t>do + I</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a:latin typeface="Times New Roman"/>
                          <a:ea typeface="Times New Roman"/>
                        </a:rPr>
                        <a:t>[do] eat</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7733">
                <a:tc>
                  <a:txBody>
                    <a:bodyPr/>
                    <a:lstStyle/>
                    <a:p>
                      <a:pPr algn="ctr">
                        <a:lnSpc>
                          <a:spcPct val="150000"/>
                        </a:lnSpc>
                        <a:spcAft>
                          <a:spcPts val="0"/>
                        </a:spcAft>
                      </a:pPr>
                      <a:r>
                        <a:rPr lang="en-US" sz="2800">
                          <a:latin typeface="Times New Roman"/>
                          <a:ea typeface="Times New Roman"/>
                        </a:rPr>
                        <a:t>Continuous Tense</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800">
                          <a:latin typeface="Times New Roman"/>
                          <a:ea typeface="Times New Roman"/>
                        </a:rPr>
                        <a:t>       </a:t>
                      </a:r>
                      <a:r>
                        <a:rPr lang="en-US" sz="2800" smtClean="0">
                          <a:latin typeface="Times New Roman"/>
                          <a:ea typeface="Times New Roman"/>
                        </a:rPr>
                        <a:t>State,</a:t>
                      </a:r>
                      <a:endParaRPr lang="ru-RU" sz="2800" smtClean="0">
                        <a:latin typeface="Times New Roman"/>
                        <a:ea typeface="Times New Roman"/>
                      </a:endParaRPr>
                    </a:p>
                    <a:p>
                      <a:pPr>
                        <a:lnSpc>
                          <a:spcPct val="150000"/>
                        </a:lnSpc>
                        <a:spcAft>
                          <a:spcPts val="0"/>
                        </a:spcAft>
                      </a:pPr>
                      <a:r>
                        <a:rPr lang="ru-RU" sz="2800" baseline="0" smtClean="0">
                          <a:latin typeface="Times New Roman"/>
                          <a:ea typeface="Times New Roman"/>
                        </a:rPr>
                        <a:t>      </a:t>
                      </a:r>
                      <a:r>
                        <a:rPr lang="en-US" sz="2800" smtClean="0">
                          <a:latin typeface="Times New Roman"/>
                          <a:ea typeface="Times New Roman"/>
                        </a:rPr>
                        <a:t>Process </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a:latin typeface="Times New Roman"/>
                          <a:ea typeface="Times New Roman"/>
                        </a:rPr>
                        <a:t>be + IV</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a:latin typeface="Times New Roman"/>
                          <a:ea typeface="Times New Roman"/>
                        </a:rPr>
                        <a:t>be eating</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7733">
                <a:tc>
                  <a:txBody>
                    <a:bodyPr/>
                    <a:lstStyle/>
                    <a:p>
                      <a:pPr indent="450215" algn="ctr">
                        <a:lnSpc>
                          <a:spcPct val="150000"/>
                        </a:lnSpc>
                        <a:spcAft>
                          <a:spcPts val="0"/>
                        </a:spcAft>
                      </a:pPr>
                      <a:r>
                        <a:rPr lang="en-US" sz="2800" smtClean="0">
                          <a:latin typeface="Times New Roman"/>
                          <a:ea typeface="Times New Roman"/>
                        </a:rPr>
                        <a:t>Perfect</a:t>
                      </a:r>
                      <a:endParaRPr lang="ru-RU" sz="2800" smtClean="0">
                        <a:latin typeface="Times New Roman"/>
                        <a:ea typeface="Times New Roman"/>
                      </a:endParaRPr>
                    </a:p>
                    <a:p>
                      <a:pPr indent="450215" algn="ctr">
                        <a:lnSpc>
                          <a:spcPct val="150000"/>
                        </a:lnSpc>
                        <a:spcAft>
                          <a:spcPts val="0"/>
                        </a:spcAft>
                      </a:pPr>
                      <a:r>
                        <a:rPr lang="en-US" sz="2800" smtClean="0">
                          <a:latin typeface="Times New Roman"/>
                          <a:ea typeface="Times New Roman"/>
                        </a:rPr>
                        <a:t>Tense</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nSpc>
                          <a:spcPct val="150000"/>
                        </a:lnSpc>
                        <a:spcAft>
                          <a:spcPts val="0"/>
                        </a:spcAft>
                      </a:pPr>
                      <a:r>
                        <a:rPr lang="en-US" sz="2800" smtClean="0">
                          <a:latin typeface="Times New Roman"/>
                          <a:ea typeface="Times New Roman"/>
                        </a:rPr>
                        <a:t>Result,</a:t>
                      </a:r>
                      <a:endParaRPr lang="ru-RU" sz="2800" smtClean="0">
                        <a:latin typeface="Times New Roman"/>
                        <a:ea typeface="Times New Roman"/>
                      </a:endParaRPr>
                    </a:p>
                    <a:p>
                      <a:pPr indent="450215">
                        <a:lnSpc>
                          <a:spcPct val="150000"/>
                        </a:lnSpc>
                        <a:spcAft>
                          <a:spcPts val="0"/>
                        </a:spcAft>
                      </a:pPr>
                      <a:r>
                        <a:rPr lang="ru-RU" sz="2800" smtClean="0">
                          <a:latin typeface="Times New Roman"/>
                          <a:ea typeface="Times New Roman"/>
                        </a:rPr>
                        <a:t>е</a:t>
                      </a:r>
                      <a:r>
                        <a:rPr lang="en-US" sz="2800" smtClean="0">
                          <a:latin typeface="Times New Roman"/>
                          <a:ea typeface="Times New Roman"/>
                        </a:rPr>
                        <a:t>ffect</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a:latin typeface="Times New Roman"/>
                          <a:ea typeface="Times New Roman"/>
                        </a:rPr>
                        <a:t>Have + III</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en-US" sz="2800">
                          <a:latin typeface="Times New Roman"/>
                          <a:ea typeface="Times New Roman"/>
                        </a:rPr>
                        <a:t>have eaten</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0" y="0"/>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fontAlgn="base">
              <a:spcBef>
                <a:spcPct val="0"/>
              </a:spcBef>
              <a:spcAft>
                <a:spcPct val="0"/>
              </a:spcAft>
            </a:pPr>
            <a:r>
              <a:rPr kumimoji="0" lang="en-US" sz="2800" b="0" i="0" u="none" strike="noStrike" cap="none" normalizeH="0" baseline="0" dirty="0" smtClean="0">
                <a:ln>
                  <a:noFill/>
                </a:ln>
                <a:solidFill>
                  <a:schemeClr val="tx2"/>
                </a:solidFill>
                <a:effectLst/>
                <a:latin typeface="Arial" pitchFamily="34" charset="0"/>
                <a:ea typeface="Times New Roman" pitchFamily="18" charset="0"/>
              </a:rPr>
              <a:t>There are </a:t>
            </a:r>
            <a:r>
              <a:rPr kumimoji="0" lang="en-US" sz="2800" b="0" i="1" u="none" strike="noStrike" cap="none" normalizeH="0" baseline="0" dirty="0" smtClean="0">
                <a:ln>
                  <a:noFill/>
                </a:ln>
                <a:solidFill>
                  <a:srgbClr val="FFFF00"/>
                </a:solidFill>
                <a:effectLst/>
                <a:latin typeface="Arial" pitchFamily="34" charset="0"/>
                <a:ea typeface="Times New Roman" pitchFamily="18" charset="0"/>
              </a:rPr>
              <a:t>three</a:t>
            </a:r>
            <a:r>
              <a:rPr kumimoji="0" lang="en-US" sz="2800" b="0" i="0" u="none" strike="noStrike" cap="none" normalizeH="0" baseline="0" dirty="0" smtClean="0">
                <a:ln>
                  <a:noFill/>
                </a:ln>
                <a:solidFill>
                  <a:schemeClr val="tx2"/>
                </a:solidFill>
                <a:effectLst/>
                <a:latin typeface="Arial" pitchFamily="34" charset="0"/>
                <a:ea typeface="Times New Roman" pitchFamily="18" charset="0"/>
              </a:rPr>
              <a:t> tenses in English, and each of them has its own meaning and its own pattern, consisting of its own </a:t>
            </a:r>
            <a:r>
              <a:rPr kumimoji="0" lang="en-US" sz="2800" b="1" i="0" u="none" strike="noStrike" cap="none" normalizeH="0" baseline="0" dirty="0" smtClean="0">
                <a:ln>
                  <a:noFill/>
                </a:ln>
                <a:solidFill>
                  <a:srgbClr val="FFFF00"/>
                </a:solidFill>
                <a:effectLst/>
                <a:latin typeface="Arial" pitchFamily="34" charset="0"/>
                <a:ea typeface="Times New Roman" pitchFamily="18" charset="0"/>
              </a:rPr>
              <a:t>auxiliary</a:t>
            </a:r>
            <a:r>
              <a:rPr kumimoji="0" lang="en-US" sz="2800" b="0" i="0" u="none" strike="noStrike" cap="none" normalizeH="0" baseline="0" dirty="0" smtClean="0">
                <a:ln>
                  <a:noFill/>
                </a:ln>
                <a:solidFill>
                  <a:schemeClr val="tx2"/>
                </a:solidFill>
                <a:effectLst/>
                <a:latin typeface="Arial" pitchFamily="34" charset="0"/>
                <a:ea typeface="Times New Roman" pitchFamily="18" charset="0"/>
              </a:rPr>
              <a:t> and its own </a:t>
            </a:r>
            <a:r>
              <a:rPr kumimoji="0" lang="en-US" sz="2800" b="1" i="0" u="none" strike="noStrike" cap="none" normalizeH="0" baseline="0" dirty="0" smtClean="0">
                <a:ln>
                  <a:noFill/>
                </a:ln>
                <a:solidFill>
                  <a:srgbClr val="FFFF00"/>
                </a:solidFill>
                <a:effectLst/>
                <a:latin typeface="Arial" pitchFamily="34" charset="0"/>
                <a:ea typeface="Times New Roman" pitchFamily="18" charset="0"/>
              </a:rPr>
              <a:t>lexical</a:t>
            </a:r>
            <a:r>
              <a:rPr kumimoji="0" lang="en-US" sz="2800" b="0" i="0" u="none" strike="noStrike" cap="none" normalizeH="0" baseline="0" dirty="0" smtClean="0">
                <a:ln>
                  <a:noFill/>
                </a:ln>
                <a:solidFill>
                  <a:schemeClr val="tx2"/>
                </a:solidFill>
                <a:effectLst/>
                <a:latin typeface="Arial" pitchFamily="34" charset="0"/>
                <a:ea typeface="Times New Roman" pitchFamily="18" charset="0"/>
              </a:rPr>
              <a:t> form. </a:t>
            </a:r>
            <a:r>
              <a:rPr lang="en-US" sz="2800" dirty="0" smtClean="0">
                <a:solidFill>
                  <a:schemeClr val="tx2"/>
                </a:solidFill>
              </a:rPr>
              <a:t>If the Simple Tense followed </a:t>
            </a:r>
            <a:r>
              <a:rPr lang="en-US" sz="2800" dirty="0" smtClean="0">
                <a:solidFill>
                  <a:schemeClr val="tx2"/>
                </a:solidFill>
              </a:rPr>
              <a:t>he </a:t>
            </a:r>
            <a:r>
              <a:rPr lang="en-US" sz="2800" dirty="0" smtClean="0">
                <a:solidFill>
                  <a:schemeClr val="tx2"/>
                </a:solidFill>
              </a:rPr>
              <a:t>model like the Continuous and the Perfect tenses, we would always have </a:t>
            </a:r>
            <a:r>
              <a:rPr lang="en-US" sz="2800" dirty="0" smtClean="0">
                <a:solidFill>
                  <a:schemeClr val="tx2"/>
                </a:solidFill>
              </a:rPr>
              <a:t>A+L </a:t>
            </a:r>
            <a:r>
              <a:rPr lang="en-US" sz="2800" dirty="0" smtClean="0">
                <a:solidFill>
                  <a:schemeClr val="tx2"/>
                </a:solidFill>
              </a:rPr>
              <a:t>(</a:t>
            </a:r>
            <a:r>
              <a:rPr lang="en-US" sz="2800" dirty="0" err="1" smtClean="0">
                <a:solidFill>
                  <a:schemeClr val="tx2"/>
                </a:solidFill>
              </a:rPr>
              <a:t>do+LI</a:t>
            </a:r>
            <a:r>
              <a:rPr lang="en-US" sz="2800" dirty="0" smtClean="0">
                <a:solidFill>
                  <a:schemeClr val="tx2"/>
                </a:solidFill>
              </a:rPr>
              <a:t>).</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073"/>
                                        </p:tgtEl>
                                        <p:attrNameLst>
                                          <p:attrName>style.visibility</p:attrName>
                                        </p:attrNameLst>
                                      </p:cBhvr>
                                      <p:to>
                                        <p:strVal val="visible"/>
                                      </p:to>
                                    </p:set>
                                    <p:anim from="(-#ppt_w/2)" to="(#ppt_x)" calcmode="lin" valueType="num">
                                      <p:cBhvr>
                                        <p:cTn id="7" dur="600" fill="hold">
                                          <p:stCondLst>
                                            <p:cond delay="0"/>
                                          </p:stCondLst>
                                        </p:cTn>
                                        <p:tgtEl>
                                          <p:spTgt spid="3073"/>
                                        </p:tgtEl>
                                        <p:attrNameLst>
                                          <p:attrName>ppt_x</p:attrName>
                                        </p:attrNameLst>
                                      </p:cBhvr>
                                    </p:anim>
                                    <p:anim from="0" to="-1.0" calcmode="lin" valueType="num">
                                      <p:cBhvr>
                                        <p:cTn id="8" dur="200" decel="50000" autoRev="1" fill="hold">
                                          <p:stCondLst>
                                            <p:cond delay="600"/>
                                          </p:stCondLst>
                                        </p:cTn>
                                        <p:tgtEl>
                                          <p:spTgt spid="3073"/>
                                        </p:tgtEl>
                                        <p:attrNameLst>
                                          <p:attrName>xshear</p:attrName>
                                        </p:attrNameLst>
                                      </p:cBhvr>
                                    </p:anim>
                                    <p:animScale>
                                      <p:cBhvr>
                                        <p:cTn id="9" dur="200" decel="100000" autoRev="1" fill="hold">
                                          <p:stCondLst>
                                            <p:cond delay="600"/>
                                          </p:stCondLst>
                                        </p:cTn>
                                        <p:tgtEl>
                                          <p:spTgt spid="3073"/>
                                        </p:tgtEl>
                                      </p:cBhvr>
                                      <p:from x="100000" y="100000"/>
                                      <p:to x="80000" y="100000"/>
                                    </p:animScale>
                                    <p:anim by="(#ppt_h/3+#ppt_w*0.1)" calcmode="lin" valueType="num">
                                      <p:cBhvr additive="sum">
                                        <p:cTn id="10" dur="200" decel="100000" autoRev="1" fill="hold">
                                          <p:stCondLst>
                                            <p:cond delay="600"/>
                                          </p:stCondLst>
                                        </p:cTn>
                                        <p:tgtEl>
                                          <p:spTgt spid="3073"/>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2"/>
                                        </p:tgtEl>
                                        <p:attrNameLst>
                                          <p:attrName>ppt_y</p:attrName>
                                        </p:attrNameLst>
                                      </p:cBhvr>
                                      <p:tavLst>
                                        <p:tav tm="0">
                                          <p:val>
                                            <p:strVal val="#ppt_y"/>
                                          </p:val>
                                        </p:tav>
                                        <p:tav tm="100000">
                                          <p:val>
                                            <p:strVal val="#ppt_y"/>
                                          </p:val>
                                        </p:tav>
                                      </p:tavLst>
                                    </p:anim>
                                    <p:animEffect transition="in" filter="fade">
                                      <p:cBhvr>
                                        <p:cTn id="1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357166"/>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0850" algn="just" fontAlgn="base">
              <a:spcBef>
                <a:spcPct val="0"/>
              </a:spcBef>
              <a:spcAft>
                <a:spcPct val="0"/>
              </a:spcAft>
              <a:buFontTx/>
              <a:buChar char="•"/>
              <a:tabLst>
                <a:tab pos="908050" algn="l"/>
              </a:tabLst>
            </a:pPr>
            <a:r>
              <a:rPr kumimoji="0" lang="en-US" sz="4000" b="1" i="1" u="none" strike="noStrike" cap="none" normalizeH="0" baseline="0" smtClean="0">
                <a:ln>
                  <a:noFill/>
                </a:ln>
                <a:solidFill>
                  <a:schemeClr val="tx2"/>
                </a:solidFill>
                <a:effectLst/>
                <a:latin typeface="Arial" pitchFamily="34" charset="0"/>
                <a:ea typeface="Times New Roman" pitchFamily="18" charset="0"/>
              </a:rPr>
              <a:t>When we </a:t>
            </a:r>
            <a:r>
              <a:rPr kumimoji="0" lang="en-US" sz="4000" b="1" i="1" u="sng" strike="noStrike" cap="none" normalizeH="0" baseline="0" smtClean="0">
                <a:ln>
                  <a:noFill/>
                </a:ln>
                <a:solidFill>
                  <a:srgbClr val="FFFF00"/>
                </a:solidFill>
                <a:effectLst/>
                <a:latin typeface="Arial" pitchFamily="34" charset="0"/>
                <a:ea typeface="Times New Roman" pitchFamily="18" charset="0"/>
              </a:rPr>
              <a:t>do</a:t>
            </a:r>
            <a:r>
              <a:rPr kumimoji="0" lang="en-US" sz="4000" b="1" i="1" strike="noStrike" cap="none" normalizeH="0" baseline="0" smtClean="0">
                <a:ln>
                  <a:noFill/>
                </a:ln>
                <a:solidFill>
                  <a:schemeClr val="tx2"/>
                </a:solidFill>
                <a:effectLst/>
                <a:latin typeface="Arial" pitchFamily="34" charset="0"/>
                <a:ea typeface="Times New Roman" pitchFamily="18" charset="0"/>
              </a:rPr>
              <a:t> </a:t>
            </a:r>
            <a:r>
              <a:rPr kumimoji="0" lang="en-US" sz="4000" b="1" i="1" u="sng" strike="noStrike" cap="none" normalizeH="0" baseline="0" smtClean="0">
                <a:ln>
                  <a:noFill/>
                </a:ln>
                <a:solidFill>
                  <a:srgbClr val="FFFF00"/>
                </a:solidFill>
                <a:effectLst/>
                <a:latin typeface="Arial" pitchFamily="34" charset="0"/>
                <a:ea typeface="Times New Roman" pitchFamily="18" charset="0"/>
              </a:rPr>
              <a:t>get</a:t>
            </a:r>
            <a:r>
              <a:rPr kumimoji="0" lang="en-US" sz="4000" b="1" i="1" u="none" strike="noStrike" cap="none" normalizeH="0" baseline="0" smtClean="0">
                <a:ln>
                  <a:noFill/>
                </a:ln>
                <a:solidFill>
                  <a:schemeClr val="tx2"/>
                </a:solidFill>
                <a:effectLst/>
                <a:latin typeface="Arial" pitchFamily="34" charset="0"/>
                <a:ea typeface="Times New Roman" pitchFamily="18" charset="0"/>
              </a:rPr>
              <a:t> power from the tides, we </a:t>
            </a:r>
            <a:r>
              <a:rPr kumimoji="0" lang="en-US" sz="4000" b="1" i="1" u="sng" strike="noStrike" cap="none" normalizeH="0" baseline="0" smtClean="0">
                <a:ln>
                  <a:noFill/>
                </a:ln>
                <a:solidFill>
                  <a:srgbClr val="FFFF00"/>
                </a:solidFill>
                <a:effectLst/>
                <a:latin typeface="Arial" pitchFamily="34" charset="0"/>
                <a:ea typeface="Times New Roman" pitchFamily="18" charset="0"/>
              </a:rPr>
              <a:t>do</a:t>
            </a:r>
            <a:r>
              <a:rPr kumimoji="0" lang="en-US" sz="4000" b="1" i="1" strike="noStrike" cap="none" normalizeH="0" baseline="0" smtClean="0">
                <a:ln>
                  <a:noFill/>
                </a:ln>
                <a:solidFill>
                  <a:schemeClr val="tx2"/>
                </a:solidFill>
                <a:effectLst/>
                <a:latin typeface="Arial" pitchFamily="34" charset="0"/>
                <a:ea typeface="Times New Roman" pitchFamily="18" charset="0"/>
              </a:rPr>
              <a:t> </a:t>
            </a:r>
            <a:r>
              <a:rPr kumimoji="0" lang="en-US" sz="4000" b="1" i="1" u="sng" strike="noStrike" cap="none" normalizeH="0" baseline="0" smtClean="0">
                <a:ln>
                  <a:noFill/>
                </a:ln>
                <a:solidFill>
                  <a:srgbClr val="FFFF00"/>
                </a:solidFill>
                <a:effectLst/>
                <a:latin typeface="Arial" pitchFamily="34" charset="0"/>
                <a:ea typeface="Times New Roman" pitchFamily="18" charset="0"/>
              </a:rPr>
              <a:t>put</a:t>
            </a:r>
            <a:r>
              <a:rPr kumimoji="0" lang="en-US" sz="4000" b="1" i="1" u="none" strike="noStrike" cap="none" normalizeH="0" baseline="0" smtClean="0">
                <a:ln>
                  <a:noFill/>
                </a:ln>
                <a:solidFill>
                  <a:schemeClr val="tx2"/>
                </a:solidFill>
                <a:effectLst/>
                <a:latin typeface="Arial" pitchFamily="34" charset="0"/>
                <a:ea typeface="Times New Roman" pitchFamily="18" charset="0"/>
              </a:rPr>
              <a:t> turbines in the mouth of a river. When the tide </a:t>
            </a:r>
            <a:r>
              <a:rPr kumimoji="0" lang="en-US" sz="4000" b="1" i="1" u="sng" strike="noStrike" cap="none" normalizeH="0" baseline="0" smtClean="0">
                <a:ln>
                  <a:noFill/>
                </a:ln>
                <a:solidFill>
                  <a:srgbClr val="FFFF00"/>
                </a:solidFill>
                <a:effectLst/>
                <a:latin typeface="Arial" pitchFamily="34" charset="0"/>
                <a:ea typeface="Times New Roman" pitchFamily="18" charset="0"/>
              </a:rPr>
              <a:t>does</a:t>
            </a:r>
            <a:r>
              <a:rPr kumimoji="0" lang="en-US" sz="4000" b="1" i="1" strike="noStrike" cap="none" normalizeH="0" baseline="0" smtClean="0">
                <a:ln>
                  <a:noFill/>
                </a:ln>
                <a:solidFill>
                  <a:schemeClr val="tx2"/>
                </a:solidFill>
                <a:effectLst/>
                <a:latin typeface="Arial" pitchFamily="34" charset="0"/>
                <a:ea typeface="Times New Roman" pitchFamily="18" charset="0"/>
              </a:rPr>
              <a:t> </a:t>
            </a:r>
            <a:r>
              <a:rPr kumimoji="0" lang="en-US" sz="4000" b="1" i="1" u="sng" strike="noStrike" cap="none" normalizeH="0" baseline="0" smtClean="0">
                <a:ln>
                  <a:noFill/>
                </a:ln>
                <a:solidFill>
                  <a:srgbClr val="FFFF00"/>
                </a:solidFill>
                <a:effectLst/>
                <a:latin typeface="Arial" pitchFamily="34" charset="0"/>
                <a:ea typeface="Times New Roman" pitchFamily="18" charset="0"/>
              </a:rPr>
              <a:t>come</a:t>
            </a:r>
            <a:r>
              <a:rPr kumimoji="0" lang="en-US" sz="4000" b="1" i="1" u="none" strike="noStrike" cap="none" normalizeH="0" baseline="0" smtClean="0">
                <a:ln>
                  <a:noFill/>
                </a:ln>
                <a:solidFill>
                  <a:schemeClr val="tx2"/>
                </a:solidFill>
                <a:effectLst/>
                <a:latin typeface="Arial" pitchFamily="34" charset="0"/>
                <a:ea typeface="Times New Roman" pitchFamily="18" charset="0"/>
              </a:rPr>
              <a:t> up, it </a:t>
            </a:r>
            <a:r>
              <a:rPr kumimoji="0" lang="en-US" sz="4000" b="1" i="1" u="sng" strike="noStrike" cap="none" normalizeH="0" baseline="0" smtClean="0">
                <a:ln>
                  <a:noFill/>
                </a:ln>
                <a:solidFill>
                  <a:srgbClr val="FFFF00"/>
                </a:solidFill>
                <a:effectLst/>
                <a:latin typeface="Arial" pitchFamily="34" charset="0"/>
                <a:ea typeface="Times New Roman" pitchFamily="18" charset="0"/>
              </a:rPr>
              <a:t>does</a:t>
            </a:r>
            <a:r>
              <a:rPr kumimoji="0" lang="en-US" sz="4000" b="1" i="1" strike="noStrike" cap="none" normalizeH="0" baseline="0" smtClean="0">
                <a:ln>
                  <a:noFill/>
                </a:ln>
                <a:solidFill>
                  <a:schemeClr val="tx2"/>
                </a:solidFill>
                <a:effectLst/>
                <a:latin typeface="Arial" pitchFamily="34" charset="0"/>
                <a:ea typeface="Times New Roman" pitchFamily="18" charset="0"/>
              </a:rPr>
              <a:t> </a:t>
            </a:r>
            <a:r>
              <a:rPr kumimoji="0" lang="en-US" sz="4000" b="1" i="1" u="sng" strike="noStrike" cap="none" normalizeH="0" baseline="0" smtClean="0">
                <a:ln>
                  <a:noFill/>
                </a:ln>
                <a:solidFill>
                  <a:srgbClr val="FFFF00"/>
                </a:solidFill>
                <a:effectLst/>
                <a:latin typeface="Arial" pitchFamily="34" charset="0"/>
                <a:ea typeface="Times New Roman" pitchFamily="18" charset="0"/>
              </a:rPr>
              <a:t>turn</a:t>
            </a:r>
            <a:r>
              <a:rPr kumimoji="0" lang="en-US" sz="4000" b="1" i="1" u="none" strike="noStrike" cap="none" normalizeH="0" baseline="0" smtClean="0">
                <a:ln>
                  <a:noFill/>
                </a:ln>
                <a:solidFill>
                  <a:schemeClr val="tx2"/>
                </a:solidFill>
                <a:effectLst/>
                <a:latin typeface="Arial" pitchFamily="34" charset="0"/>
                <a:ea typeface="Times New Roman" pitchFamily="18" charset="0"/>
              </a:rPr>
              <a:t> the turbines, and when it </a:t>
            </a:r>
            <a:r>
              <a:rPr kumimoji="0" lang="en-US" sz="4000" b="1" i="1" u="sng" strike="noStrike" cap="none" normalizeH="0" baseline="0" smtClean="0">
                <a:ln>
                  <a:noFill/>
                </a:ln>
                <a:solidFill>
                  <a:srgbClr val="FFFF00"/>
                </a:solidFill>
                <a:effectLst/>
                <a:latin typeface="Arial" pitchFamily="34" charset="0"/>
                <a:ea typeface="Times New Roman" pitchFamily="18" charset="0"/>
              </a:rPr>
              <a:t>does</a:t>
            </a:r>
            <a:r>
              <a:rPr kumimoji="0" lang="en-US" sz="4000" b="1" i="1" strike="noStrike" cap="none" normalizeH="0" baseline="0" smtClean="0">
                <a:ln>
                  <a:noFill/>
                </a:ln>
                <a:solidFill>
                  <a:schemeClr val="tx2"/>
                </a:solidFill>
                <a:effectLst/>
                <a:latin typeface="Arial" pitchFamily="34" charset="0"/>
                <a:ea typeface="Times New Roman" pitchFamily="18" charset="0"/>
              </a:rPr>
              <a:t> </a:t>
            </a:r>
            <a:r>
              <a:rPr kumimoji="0" lang="en-US" sz="4000" b="1" i="1" u="sng" strike="noStrike" cap="none" normalizeH="0" baseline="0" smtClean="0">
                <a:ln>
                  <a:noFill/>
                </a:ln>
                <a:solidFill>
                  <a:srgbClr val="FFFF00"/>
                </a:solidFill>
                <a:effectLst/>
                <a:latin typeface="Arial" pitchFamily="34" charset="0"/>
                <a:ea typeface="Times New Roman" pitchFamily="18" charset="0"/>
              </a:rPr>
              <a:t>run</a:t>
            </a:r>
            <a:r>
              <a:rPr kumimoji="0" lang="en-US" sz="4000" b="1" i="1" u="none" strike="noStrike" cap="none" normalizeH="0" baseline="0" smtClean="0">
                <a:ln>
                  <a:noFill/>
                </a:ln>
                <a:solidFill>
                  <a:schemeClr val="tx2"/>
                </a:solidFill>
                <a:effectLst/>
                <a:latin typeface="Arial" pitchFamily="34" charset="0"/>
                <a:ea typeface="Times New Roman" pitchFamily="18" charset="0"/>
              </a:rPr>
              <a:t> towards the sea, it </a:t>
            </a:r>
            <a:r>
              <a:rPr kumimoji="0" lang="en-US" sz="4000" b="1" i="1" u="sng" strike="noStrike" cap="none" normalizeH="0" baseline="0" smtClean="0">
                <a:ln>
                  <a:noFill/>
                </a:ln>
                <a:solidFill>
                  <a:srgbClr val="FFFF00"/>
                </a:solidFill>
                <a:effectLst/>
                <a:latin typeface="Arial" pitchFamily="34" charset="0"/>
                <a:ea typeface="Times New Roman" pitchFamily="18" charset="0"/>
              </a:rPr>
              <a:t>does</a:t>
            </a:r>
            <a:r>
              <a:rPr kumimoji="0" lang="en-US" sz="4000" b="1" i="1" strike="noStrike" cap="none" normalizeH="0" baseline="0" smtClean="0">
                <a:ln>
                  <a:noFill/>
                </a:ln>
                <a:solidFill>
                  <a:schemeClr val="tx2"/>
                </a:solidFill>
                <a:effectLst/>
                <a:latin typeface="Arial" pitchFamily="34" charset="0"/>
                <a:ea typeface="Times New Roman" pitchFamily="18" charset="0"/>
              </a:rPr>
              <a:t> </a:t>
            </a:r>
            <a:r>
              <a:rPr kumimoji="0" lang="en-US" sz="4000" b="1" i="1" u="sng" strike="noStrike" cap="none" normalizeH="0" baseline="0" smtClean="0">
                <a:ln>
                  <a:noFill/>
                </a:ln>
                <a:solidFill>
                  <a:srgbClr val="FFFF00"/>
                </a:solidFill>
                <a:effectLst/>
                <a:latin typeface="Arial" pitchFamily="34" charset="0"/>
                <a:ea typeface="Times New Roman" pitchFamily="18" charset="0"/>
              </a:rPr>
              <a:t>turn</a:t>
            </a:r>
            <a:r>
              <a:rPr kumimoji="0" lang="en-US" sz="4000" b="1" i="1" u="none" strike="noStrike" cap="none" normalizeH="0" baseline="0" smtClean="0">
                <a:ln>
                  <a:noFill/>
                </a:ln>
                <a:solidFill>
                  <a:schemeClr val="tx2"/>
                </a:solidFill>
                <a:effectLst/>
                <a:latin typeface="Arial" pitchFamily="34" charset="0"/>
                <a:ea typeface="Times New Roman" pitchFamily="18" charset="0"/>
              </a:rPr>
              <a:t> them again</a:t>
            </a:r>
            <a:r>
              <a:rPr lang="en-US" sz="4000" b="1" i="1" smtClean="0">
                <a:solidFill>
                  <a:schemeClr val="tx2"/>
                </a:solidFill>
                <a:latin typeface="Arial" pitchFamily="34" charset="0"/>
                <a:ea typeface="Times New Roman" pitchFamily="18" charset="0"/>
              </a:rPr>
              <a:t>. Mr Holland </a:t>
            </a:r>
            <a:r>
              <a:rPr lang="en-US" sz="4000" b="1" i="1" u="sng" smtClean="0">
                <a:solidFill>
                  <a:srgbClr val="FFFF00"/>
                </a:solidFill>
                <a:latin typeface="Arial" pitchFamily="34" charset="0"/>
                <a:ea typeface="Times New Roman" pitchFamily="18" charset="0"/>
              </a:rPr>
              <a:t>did</a:t>
            </a:r>
            <a:r>
              <a:rPr lang="en-US" sz="4000" b="1" i="1" smtClean="0">
                <a:solidFill>
                  <a:schemeClr val="tx2"/>
                </a:solidFill>
                <a:latin typeface="Arial" pitchFamily="34" charset="0"/>
                <a:ea typeface="Times New Roman" pitchFamily="18" charset="0"/>
              </a:rPr>
              <a:t> </a:t>
            </a:r>
            <a:r>
              <a:rPr lang="en-US" sz="4000" b="1" i="1" u="sng" smtClean="0">
                <a:solidFill>
                  <a:srgbClr val="FFFF00"/>
                </a:solidFill>
                <a:latin typeface="Arial" pitchFamily="34" charset="0"/>
                <a:ea typeface="Times New Roman" pitchFamily="18" charset="0"/>
              </a:rPr>
              <a:t>begin</a:t>
            </a:r>
            <a:r>
              <a:rPr lang="en-US" sz="4000" b="1" i="1" smtClean="0">
                <a:solidFill>
                  <a:schemeClr val="tx2"/>
                </a:solidFill>
                <a:latin typeface="Arial" pitchFamily="34" charset="0"/>
                <a:ea typeface="Times New Roman" pitchFamily="18" charset="0"/>
              </a:rPr>
              <a:t> to go to his office on his bicycle. </a:t>
            </a:r>
            <a:endParaRPr lang="ru-RU" sz="4000" b="1" i="1" smtClean="0">
              <a:solidFill>
                <a:schemeClr val="tx2"/>
              </a:solidFill>
              <a:latin typeface="Arial" pitchFamily="34" charset="0"/>
              <a:ea typeface="Times New Roman" pitchFamily="18" charset="0"/>
            </a:endParaRPr>
          </a:p>
          <a:p>
            <a:pPr lvl="0" indent="450850" algn="just" fontAlgn="base">
              <a:spcBef>
                <a:spcPct val="0"/>
              </a:spcBef>
              <a:spcAft>
                <a:spcPct val="0"/>
              </a:spcAft>
              <a:buFontTx/>
              <a:buChar char="•"/>
              <a:tabLst>
                <a:tab pos="908050" algn="l"/>
              </a:tabLst>
            </a:pPr>
            <a:r>
              <a:rPr lang="en-US" sz="4000" b="1" i="1" smtClean="0">
                <a:solidFill>
                  <a:schemeClr val="tx2"/>
                </a:solidFill>
                <a:latin typeface="Arial" pitchFamily="34" charset="0"/>
                <a:ea typeface="Times New Roman" pitchFamily="18" charset="0"/>
              </a:rPr>
              <a:t>When all the cars </a:t>
            </a:r>
            <a:r>
              <a:rPr lang="en-US" sz="4000" b="1" i="1" u="sng" smtClean="0">
                <a:solidFill>
                  <a:srgbClr val="FFFF00"/>
                </a:solidFill>
                <a:latin typeface="Arial" pitchFamily="34" charset="0"/>
                <a:ea typeface="Times New Roman" pitchFamily="18" charset="0"/>
              </a:rPr>
              <a:t>did</a:t>
            </a:r>
            <a:r>
              <a:rPr lang="en-US" sz="4000" b="1" i="1" smtClean="0">
                <a:solidFill>
                  <a:schemeClr val="tx2"/>
                </a:solidFill>
                <a:latin typeface="Arial" pitchFamily="34" charset="0"/>
                <a:ea typeface="Times New Roman" pitchFamily="18" charset="0"/>
              </a:rPr>
              <a:t> </a:t>
            </a:r>
            <a:r>
              <a:rPr lang="en-US" sz="4000" b="1" i="1" u="sng" smtClean="0">
                <a:solidFill>
                  <a:srgbClr val="FFFF00"/>
                </a:solidFill>
                <a:latin typeface="Arial" pitchFamily="34" charset="0"/>
                <a:ea typeface="Times New Roman" pitchFamily="18" charset="0"/>
              </a:rPr>
              <a:t>stop</a:t>
            </a:r>
            <a:r>
              <a:rPr lang="en-US" sz="4000" b="1" i="1" smtClean="0">
                <a:solidFill>
                  <a:schemeClr val="tx2"/>
                </a:solidFill>
                <a:latin typeface="Arial" pitchFamily="34" charset="0"/>
                <a:ea typeface="Times New Roman" pitchFamily="18" charset="0"/>
              </a:rPr>
              <a:t> at a red light, he </a:t>
            </a:r>
            <a:r>
              <a:rPr lang="en-US" sz="4000" b="1" i="1" u="sng" smtClean="0">
                <a:solidFill>
                  <a:srgbClr val="FFFF00"/>
                </a:solidFill>
                <a:latin typeface="Arial" pitchFamily="34" charset="0"/>
                <a:ea typeface="Times New Roman" pitchFamily="18" charset="0"/>
              </a:rPr>
              <a:t>did</a:t>
            </a:r>
            <a:r>
              <a:rPr lang="en-US" sz="4000" b="1" i="1" smtClean="0">
                <a:solidFill>
                  <a:schemeClr val="tx2"/>
                </a:solidFill>
                <a:latin typeface="Arial" pitchFamily="34" charset="0"/>
                <a:ea typeface="Times New Roman" pitchFamily="18" charset="0"/>
              </a:rPr>
              <a:t> </a:t>
            </a:r>
            <a:r>
              <a:rPr lang="en-US" sz="4000" b="1" i="1" u="sng" smtClean="0">
                <a:solidFill>
                  <a:srgbClr val="FFFF00"/>
                </a:solidFill>
                <a:latin typeface="Arial" pitchFamily="34" charset="0"/>
                <a:ea typeface="Times New Roman" pitchFamily="18" charset="0"/>
              </a:rPr>
              <a:t>go</a:t>
            </a:r>
            <a:r>
              <a:rPr lang="en-US" sz="4000" b="1" i="1" smtClean="0">
                <a:solidFill>
                  <a:schemeClr val="tx2"/>
                </a:solidFill>
                <a:latin typeface="Arial" pitchFamily="34" charset="0"/>
                <a:ea typeface="Times New Roman" pitchFamily="18" charset="0"/>
              </a:rPr>
              <a:t> past them.</a:t>
            </a:r>
            <a:endParaRPr kumimoji="0" lang="en-US" sz="4000" b="0" i="0" u="none" strike="noStrike" cap="none" normalizeH="0" baseline="0" smtClean="0">
              <a:ln>
                <a:noFill/>
              </a:ln>
              <a:solidFill>
                <a:schemeClr val="tx2"/>
              </a:solidFill>
              <a:effectLst/>
              <a:latin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anim calcmode="lin" valueType="num">
                                      <p:cBhvr>
                                        <p:cTn id="8" dur="2000" fill="hold"/>
                                        <p:tgtEl>
                                          <p:spTgt spid="2050"/>
                                        </p:tgtEl>
                                        <p:attrNameLst>
                                          <p:attrName>style.rotation</p:attrName>
                                        </p:attrNameLst>
                                      </p:cBhvr>
                                      <p:tavLst>
                                        <p:tav tm="0">
                                          <p:val>
                                            <p:fltVal val="720"/>
                                          </p:val>
                                        </p:tav>
                                        <p:tav tm="100000">
                                          <p:val>
                                            <p:fltVal val="0"/>
                                          </p:val>
                                        </p:tav>
                                      </p:tavLst>
                                    </p:anim>
                                    <p:anim calcmode="lin" valueType="num">
                                      <p:cBhvr>
                                        <p:cTn id="9" dur="2000" fill="hold"/>
                                        <p:tgtEl>
                                          <p:spTgt spid="2050"/>
                                        </p:tgtEl>
                                        <p:attrNameLst>
                                          <p:attrName>ppt_h</p:attrName>
                                        </p:attrNameLst>
                                      </p:cBhvr>
                                      <p:tavLst>
                                        <p:tav tm="0">
                                          <p:val>
                                            <p:fltVal val="0"/>
                                          </p:val>
                                        </p:tav>
                                        <p:tav tm="100000">
                                          <p:val>
                                            <p:strVal val="#ppt_h"/>
                                          </p:val>
                                        </p:tav>
                                      </p:tavLst>
                                    </p:anim>
                                    <p:anim calcmode="lin" valueType="num">
                                      <p:cBhvr>
                                        <p:cTn id="10" dur="2000" fill="hold"/>
                                        <p:tgtEl>
                                          <p:spTgt spid="205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114300" algn="l"/>
              </a:tabLst>
            </a:pPr>
            <a:r>
              <a:rPr kumimoji="0" lang="en-US" sz="4800" b="1" i="1" u="none" strike="noStrike" cap="none" normalizeH="0" baseline="0" smtClean="0">
                <a:ln>
                  <a:noFill/>
                </a:ln>
                <a:solidFill>
                  <a:schemeClr val="tx2"/>
                </a:solidFill>
                <a:effectLst/>
                <a:latin typeface="Arial" pitchFamily="34" charset="0"/>
                <a:ea typeface="Times New Roman" pitchFamily="18" charset="0"/>
              </a:rPr>
              <a:t>The tide </a:t>
            </a:r>
            <a:r>
              <a:rPr kumimoji="0" lang="en-US" sz="4800" b="1" i="1" u="sng" strike="noStrike" cap="none" normalizeH="0" baseline="0" smtClean="0">
                <a:ln>
                  <a:noFill/>
                </a:ln>
                <a:solidFill>
                  <a:srgbClr val="FFFF00"/>
                </a:solidFill>
                <a:effectLst/>
                <a:latin typeface="Arial" pitchFamily="34" charset="0"/>
                <a:ea typeface="Times New Roman" pitchFamily="18" charset="0"/>
              </a:rPr>
              <a:t>does</a:t>
            </a:r>
            <a:r>
              <a:rPr kumimoji="0" lang="en-US" sz="4800" b="1" i="1" u="none" strike="noStrike" cap="none" normalizeH="0" baseline="0" smtClean="0">
                <a:ln>
                  <a:noFill/>
                </a:ln>
                <a:solidFill>
                  <a:schemeClr val="tx1"/>
                </a:solidFill>
                <a:effectLst/>
                <a:latin typeface="Arial" pitchFamily="34" charset="0"/>
                <a:ea typeface="Times New Roman" pitchFamily="18" charset="0"/>
              </a:rPr>
              <a:t> </a:t>
            </a:r>
            <a:r>
              <a:rPr kumimoji="0" lang="en-US" sz="4800" b="1" i="1" u="sng" strike="noStrike" cap="none" normalizeH="0" baseline="0" smtClean="0">
                <a:ln>
                  <a:noFill/>
                </a:ln>
                <a:solidFill>
                  <a:srgbClr val="FFFF00"/>
                </a:solidFill>
                <a:effectLst/>
                <a:latin typeface="Arial" pitchFamily="34" charset="0"/>
                <a:ea typeface="Times New Roman" pitchFamily="18" charset="0"/>
              </a:rPr>
              <a:t>no</a:t>
            </a:r>
            <a:r>
              <a:rPr kumimoji="0" lang="en-US" sz="4800" b="1" i="1" u="none" strike="noStrike" cap="none" normalizeH="0" baseline="0" smtClean="0">
                <a:ln>
                  <a:noFill/>
                </a:ln>
                <a:solidFill>
                  <a:srgbClr val="FFFF00"/>
                </a:solidFill>
                <a:effectLst/>
                <a:latin typeface="Arial" pitchFamily="34" charset="0"/>
                <a:ea typeface="Times New Roman" pitchFamily="18" charset="0"/>
              </a:rPr>
              <a:t>t</a:t>
            </a:r>
            <a:r>
              <a:rPr kumimoji="0" lang="en-US" sz="4800" b="1" i="1" u="none" strike="noStrike" cap="none" normalizeH="0" baseline="0" smtClean="0">
                <a:ln>
                  <a:noFill/>
                </a:ln>
                <a:solidFill>
                  <a:schemeClr val="tx1"/>
                </a:solidFill>
                <a:effectLst/>
                <a:latin typeface="Arial" pitchFamily="34" charset="0"/>
                <a:ea typeface="Times New Roman" pitchFamily="18" charset="0"/>
              </a:rPr>
              <a:t> </a:t>
            </a:r>
            <a:r>
              <a:rPr kumimoji="0" lang="en-US" sz="4800" b="1" i="1" u="sng" strike="noStrike" cap="none" normalizeH="0" baseline="0" smtClean="0">
                <a:ln>
                  <a:noFill/>
                </a:ln>
                <a:solidFill>
                  <a:srgbClr val="FFFF00"/>
                </a:solidFill>
                <a:effectLst/>
                <a:latin typeface="Arial" pitchFamily="34" charset="0"/>
                <a:ea typeface="Times New Roman" pitchFamily="18" charset="0"/>
              </a:rPr>
              <a:t>turn</a:t>
            </a:r>
            <a:r>
              <a:rPr kumimoji="0" lang="en-US" sz="4800" b="1" i="1" u="none" strike="noStrike" cap="none" normalizeH="0" baseline="0" smtClean="0">
                <a:ln>
                  <a:noFill/>
                </a:ln>
                <a:solidFill>
                  <a:schemeClr val="tx1"/>
                </a:solidFill>
                <a:effectLst/>
                <a:latin typeface="Arial" pitchFamily="34" charset="0"/>
                <a:ea typeface="Times New Roman" pitchFamily="18" charset="0"/>
              </a:rPr>
              <a:t> </a:t>
            </a:r>
            <a:r>
              <a:rPr kumimoji="0" lang="en-US" sz="4800" b="1" i="1" u="none" strike="noStrike" cap="none" normalizeH="0" baseline="0" smtClean="0">
                <a:ln>
                  <a:noFill/>
                </a:ln>
                <a:solidFill>
                  <a:schemeClr val="tx2"/>
                </a:solidFill>
                <a:effectLst/>
                <a:latin typeface="Arial" pitchFamily="34" charset="0"/>
                <a:ea typeface="Times New Roman" pitchFamily="18" charset="0"/>
              </a:rPr>
              <a:t>the turbines. </a:t>
            </a:r>
            <a:endParaRPr kumimoji="0" lang="ru-RU" sz="4800" b="0" i="0" u="none" strike="noStrike" cap="none" normalizeH="0" baseline="0" smtClean="0">
              <a:ln>
                <a:noFill/>
              </a:ln>
              <a:solidFill>
                <a:schemeClr val="tx2"/>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114300" algn="l"/>
              </a:tabLst>
            </a:pPr>
            <a:r>
              <a:rPr kumimoji="0" lang="en-US" sz="4800" b="1" i="1" u="none" strike="noStrike" cap="none" normalizeH="0" baseline="0" smtClean="0">
                <a:ln>
                  <a:noFill/>
                </a:ln>
                <a:solidFill>
                  <a:schemeClr val="tx2"/>
                </a:solidFill>
                <a:effectLst/>
                <a:latin typeface="Arial" pitchFamily="34" charset="0"/>
                <a:ea typeface="Times New Roman" pitchFamily="18" charset="0"/>
              </a:rPr>
              <a:t>Rarely</a:t>
            </a:r>
            <a:r>
              <a:rPr kumimoji="0" lang="en-US" sz="4800" b="1" i="1" u="none" strike="noStrike" cap="none" normalizeH="0" baseline="0" smtClean="0">
                <a:ln>
                  <a:noFill/>
                </a:ln>
                <a:solidFill>
                  <a:schemeClr val="tx1"/>
                </a:solidFill>
                <a:effectLst/>
                <a:latin typeface="Arial" pitchFamily="34" charset="0"/>
                <a:ea typeface="Times New Roman" pitchFamily="18" charset="0"/>
              </a:rPr>
              <a:t> </a:t>
            </a:r>
            <a:r>
              <a:rPr kumimoji="0" lang="en-US" sz="4800" b="1" i="1" u="sng" strike="noStrike" cap="none" normalizeH="0" baseline="0" smtClean="0">
                <a:ln>
                  <a:noFill/>
                </a:ln>
                <a:solidFill>
                  <a:srgbClr val="FFFF00"/>
                </a:solidFill>
                <a:effectLst/>
                <a:latin typeface="Arial" pitchFamily="34" charset="0"/>
                <a:ea typeface="Times New Roman" pitchFamily="18" charset="0"/>
              </a:rPr>
              <a:t>does</a:t>
            </a:r>
            <a:r>
              <a:rPr kumimoji="0" lang="en-US" sz="4800" b="1" i="1" u="none" strike="noStrike" cap="none" normalizeH="0" baseline="0" smtClean="0">
                <a:ln>
                  <a:noFill/>
                </a:ln>
                <a:solidFill>
                  <a:schemeClr val="tx1"/>
                </a:solidFill>
                <a:effectLst/>
                <a:latin typeface="Arial" pitchFamily="34" charset="0"/>
                <a:ea typeface="Times New Roman" pitchFamily="18" charset="0"/>
              </a:rPr>
              <a:t> </a:t>
            </a:r>
            <a:r>
              <a:rPr kumimoji="0" lang="en-US" sz="4800" b="1" i="1" u="none" strike="noStrike" cap="none" normalizeH="0" baseline="0" smtClean="0">
                <a:ln>
                  <a:noFill/>
                </a:ln>
                <a:solidFill>
                  <a:schemeClr val="tx2"/>
                </a:solidFill>
                <a:effectLst/>
                <a:latin typeface="Arial" pitchFamily="34" charset="0"/>
                <a:ea typeface="Times New Roman" pitchFamily="18" charset="0"/>
              </a:rPr>
              <a:t>it</a:t>
            </a:r>
            <a:r>
              <a:rPr kumimoji="0" lang="en-US" sz="4800" b="1" i="1" u="none" strike="noStrike" cap="none" normalizeH="0" baseline="0" smtClean="0">
                <a:ln>
                  <a:noFill/>
                </a:ln>
                <a:solidFill>
                  <a:schemeClr val="tx1"/>
                </a:solidFill>
                <a:effectLst/>
                <a:latin typeface="Arial" pitchFamily="34" charset="0"/>
                <a:ea typeface="Times New Roman" pitchFamily="18" charset="0"/>
              </a:rPr>
              <a:t> </a:t>
            </a:r>
            <a:r>
              <a:rPr kumimoji="0" lang="en-US" sz="4800" b="1" i="1" u="sng" strike="noStrike" cap="none" normalizeH="0" baseline="0" smtClean="0">
                <a:ln>
                  <a:noFill/>
                </a:ln>
                <a:solidFill>
                  <a:schemeClr val="tx1"/>
                </a:solidFill>
                <a:effectLst/>
                <a:latin typeface="Arial" pitchFamily="34" charset="0"/>
                <a:ea typeface="Times New Roman" pitchFamily="18" charset="0"/>
              </a:rPr>
              <a:t>turn</a:t>
            </a:r>
            <a:r>
              <a:rPr kumimoji="0" lang="en-US" sz="4800" b="1" i="1" u="none" strike="noStrike" cap="none" normalizeH="0" baseline="0" smtClean="0">
                <a:ln>
                  <a:noFill/>
                </a:ln>
                <a:solidFill>
                  <a:schemeClr val="tx1"/>
                </a:solidFill>
                <a:effectLst/>
                <a:latin typeface="Arial" pitchFamily="34" charset="0"/>
                <a:ea typeface="Times New Roman" pitchFamily="18" charset="0"/>
              </a:rPr>
              <a:t> </a:t>
            </a:r>
            <a:r>
              <a:rPr kumimoji="0" lang="en-US" sz="4800" b="1" i="1" u="none" strike="noStrike" cap="none" normalizeH="0" baseline="0" smtClean="0">
                <a:ln>
                  <a:noFill/>
                </a:ln>
                <a:solidFill>
                  <a:schemeClr val="tx2"/>
                </a:solidFill>
                <a:effectLst/>
                <a:latin typeface="Arial" pitchFamily="34" charset="0"/>
                <a:ea typeface="Times New Roman" pitchFamily="18" charset="0"/>
              </a:rPr>
              <a:t>the wheels. </a:t>
            </a:r>
            <a:endParaRPr kumimoji="0" lang="ru-RU" sz="4800" b="0" i="0" u="none" strike="noStrike" cap="none" normalizeH="0" baseline="0" smtClean="0">
              <a:ln>
                <a:noFill/>
              </a:ln>
              <a:solidFill>
                <a:schemeClr val="tx2"/>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114300" algn="l"/>
              </a:tabLst>
            </a:pPr>
            <a:r>
              <a:rPr kumimoji="0" lang="en-US" sz="4800" b="1" i="1" u="none" strike="noStrike" cap="none" normalizeH="0" baseline="0" smtClean="0">
                <a:ln>
                  <a:noFill/>
                </a:ln>
                <a:solidFill>
                  <a:schemeClr val="tx2"/>
                </a:solidFill>
                <a:effectLst/>
                <a:latin typeface="Arial" pitchFamily="34" charset="0"/>
                <a:ea typeface="Times New Roman" pitchFamily="18" charset="0"/>
              </a:rPr>
              <a:t>Where </a:t>
            </a:r>
            <a:r>
              <a:rPr kumimoji="0" lang="en-US" sz="4800" b="1" i="1" u="sng" strike="noStrike" cap="none" normalizeH="0" baseline="0" smtClean="0">
                <a:ln>
                  <a:noFill/>
                </a:ln>
                <a:solidFill>
                  <a:srgbClr val="FFFF00"/>
                </a:solidFill>
                <a:effectLst/>
                <a:latin typeface="Arial" pitchFamily="34" charset="0"/>
                <a:ea typeface="Times New Roman" pitchFamily="18" charset="0"/>
              </a:rPr>
              <a:t>does</a:t>
            </a:r>
            <a:r>
              <a:rPr kumimoji="0" lang="en-US" sz="4800" b="1" i="1" u="none" strike="noStrike" cap="none" normalizeH="0" baseline="0" smtClean="0">
                <a:ln>
                  <a:noFill/>
                </a:ln>
                <a:solidFill>
                  <a:schemeClr val="tx2"/>
                </a:solidFill>
                <a:effectLst/>
                <a:latin typeface="Arial" pitchFamily="34" charset="0"/>
                <a:ea typeface="Times New Roman" pitchFamily="18" charset="0"/>
              </a:rPr>
              <a:t> it </a:t>
            </a:r>
            <a:r>
              <a:rPr kumimoji="0" lang="en-US" sz="4800" b="1" i="1" u="sng" strike="noStrike" cap="none" normalizeH="0" baseline="0" smtClean="0">
                <a:ln>
                  <a:noFill/>
                </a:ln>
                <a:solidFill>
                  <a:srgbClr val="FFFF00"/>
                </a:solidFill>
                <a:effectLst/>
                <a:latin typeface="Arial" pitchFamily="34" charset="0"/>
                <a:ea typeface="Times New Roman" pitchFamily="18" charset="0"/>
              </a:rPr>
              <a:t>run</a:t>
            </a:r>
            <a:r>
              <a:rPr kumimoji="0" lang="en-US" sz="4800" b="1" i="1" u="none" strike="noStrike" cap="none" normalizeH="0" baseline="0" smtClean="0">
                <a:ln>
                  <a:noFill/>
                </a:ln>
                <a:solidFill>
                  <a:schemeClr val="tx2"/>
                </a:solidFill>
                <a:effectLst/>
                <a:latin typeface="Arial" pitchFamily="34" charset="0"/>
                <a:ea typeface="Times New Roman" pitchFamily="18" charset="0"/>
              </a:rPr>
              <a:t>? </a:t>
            </a:r>
            <a:endParaRPr kumimoji="0" lang="ru-RU" sz="4800" b="0" i="0" u="none" strike="noStrike" cap="none" normalizeH="0" baseline="0" smtClean="0">
              <a:ln>
                <a:noFill/>
              </a:ln>
              <a:solidFill>
                <a:schemeClr val="tx2"/>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114300" algn="l"/>
              </a:tabLst>
            </a:pPr>
            <a:r>
              <a:rPr kumimoji="0" lang="en-US" sz="4800" b="1" i="1" u="none" strike="noStrike" cap="none" normalizeH="0" baseline="0" smtClean="0">
                <a:ln>
                  <a:noFill/>
                </a:ln>
                <a:solidFill>
                  <a:schemeClr val="tx2"/>
                </a:solidFill>
                <a:effectLst/>
                <a:latin typeface="Arial" pitchFamily="34" charset="0"/>
                <a:ea typeface="Times New Roman" pitchFamily="18" charset="0"/>
              </a:rPr>
              <a:t>He </a:t>
            </a:r>
            <a:r>
              <a:rPr kumimoji="0" lang="en-US" sz="4800" b="1" i="1" u="sng" strike="noStrike" cap="none" normalizeH="0" baseline="0" smtClean="0">
                <a:ln>
                  <a:noFill/>
                </a:ln>
                <a:solidFill>
                  <a:srgbClr val="FFFF00"/>
                </a:solidFill>
                <a:effectLst/>
                <a:latin typeface="Arial" pitchFamily="34" charset="0"/>
                <a:ea typeface="Times New Roman" pitchFamily="18" charset="0"/>
              </a:rPr>
              <a:t>did</a:t>
            </a:r>
            <a:r>
              <a:rPr kumimoji="0" lang="en-US" sz="4800" b="1" i="1" u="none" strike="noStrike" cap="none" normalizeH="0" baseline="0" smtClean="0">
                <a:ln>
                  <a:noFill/>
                </a:ln>
                <a:solidFill>
                  <a:schemeClr val="tx2"/>
                </a:solidFill>
                <a:effectLst/>
                <a:latin typeface="Arial" pitchFamily="34" charset="0"/>
                <a:ea typeface="Times New Roman" pitchFamily="18" charset="0"/>
              </a:rPr>
              <a:t> </a:t>
            </a:r>
            <a:r>
              <a:rPr kumimoji="0" lang="en-US" sz="4800" b="1" i="1" u="sng" strike="noStrike" cap="none" normalizeH="0" baseline="0" smtClean="0">
                <a:ln>
                  <a:noFill/>
                </a:ln>
                <a:solidFill>
                  <a:srgbClr val="FFFF00"/>
                </a:solidFill>
                <a:effectLst/>
                <a:latin typeface="Arial" pitchFamily="34" charset="0"/>
                <a:ea typeface="Times New Roman" pitchFamily="18" charset="0"/>
              </a:rPr>
              <a:t>stop</a:t>
            </a:r>
            <a:r>
              <a:rPr kumimoji="0" lang="en-US" sz="4800" b="1" i="1" u="none" strike="noStrike" cap="none" normalizeH="0" baseline="0" smtClean="0">
                <a:ln>
                  <a:noFill/>
                </a:ln>
                <a:solidFill>
                  <a:schemeClr val="tx2"/>
                </a:solidFill>
                <a:effectLst/>
                <a:latin typeface="Arial" pitchFamily="34" charset="0"/>
                <a:ea typeface="Times New Roman" pitchFamily="18" charset="0"/>
              </a:rPr>
              <a:t> at the red light. </a:t>
            </a:r>
            <a:endParaRPr kumimoji="0" lang="en-US" sz="4800" b="0" i="0" u="none" strike="noStrike" cap="none" normalizeH="0" baseline="0" smtClean="0">
              <a:ln>
                <a:noFill/>
              </a:ln>
              <a:solidFill>
                <a:schemeClr val="tx2"/>
              </a:solidFill>
              <a:effectLst/>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5000" fill="hold"/>
                                        <p:tgtEl>
                                          <p:spTgt spid="1025"/>
                                        </p:tgtEl>
                                        <p:attrNameLst>
                                          <p:attrName>ppt_w</p:attrName>
                                        </p:attrNameLst>
                                      </p:cBhvr>
                                      <p:tavLst>
                                        <p:tav tm="0" fmla="#ppt_w*sin(2.5*pi*$)">
                                          <p:val>
                                            <p:fltVal val="0"/>
                                          </p:val>
                                        </p:tav>
                                        <p:tav tm="100000">
                                          <p:val>
                                            <p:fltVal val="1"/>
                                          </p:val>
                                        </p:tav>
                                      </p:tavLst>
                                    </p:anim>
                                    <p:anim calcmode="lin" valueType="num">
                                      <p:cBhvr>
                                        <p:cTn id="8" dur="5000" fill="hold"/>
                                        <p:tgtEl>
                                          <p:spTgt spid="10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642918"/>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tabLst>
                <a:tab pos="908050" algn="l"/>
              </a:tabLst>
            </a:pPr>
            <a:r>
              <a:rPr kumimoji="0" lang="en-US" sz="3200" b="1" i="1" u="none" strike="noStrike" cap="none" normalizeH="0" baseline="0" smtClean="0">
                <a:ln>
                  <a:noFill/>
                </a:ln>
                <a:solidFill>
                  <a:srgbClr val="FFFF00"/>
                </a:solidFill>
                <a:effectLst/>
                <a:latin typeface="Arial" pitchFamily="34" charset="0"/>
                <a:ea typeface="Times New Roman" pitchFamily="18" charset="0"/>
              </a:rPr>
              <a:t>I ate my lunch when John came in.</a:t>
            </a:r>
            <a:endParaRPr kumimoji="0" lang="en-US" sz="3200" b="0" i="0" u="none" strike="noStrike" cap="none" normalizeH="0" baseline="0" smtClean="0">
              <a:ln>
                <a:noFill/>
              </a:ln>
              <a:solidFill>
                <a:srgbClr val="FFFF00"/>
              </a:solidFill>
              <a:effectLst/>
              <a:latin typeface="Arial" pitchFamily="34" charset="0"/>
            </a:endParaRPr>
          </a:p>
        </p:txBody>
      </p:sp>
      <p:sp>
        <p:nvSpPr>
          <p:cNvPr id="33794" name="Rectangle 2"/>
          <p:cNvSpPr>
            <a:spLocks noChangeArrowheads="1"/>
          </p:cNvSpPr>
          <p:nvPr/>
        </p:nvSpPr>
        <p:spPr bwMode="auto">
          <a:xfrm>
            <a:off x="0" y="1841242"/>
            <a:ext cx="9144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Char char="•"/>
              <a:tabLst>
                <a:tab pos="908050" algn="l"/>
              </a:tabLst>
            </a:pPr>
            <a:r>
              <a:rPr kumimoji="0" lang="en-US" sz="3200" b="1" i="1" u="none" strike="noStrike" cap="none" normalizeH="0" baseline="0" dirty="0" smtClean="0">
                <a:ln>
                  <a:noFill/>
                </a:ln>
                <a:solidFill>
                  <a:schemeClr val="tx2"/>
                </a:solidFill>
                <a:effectLst/>
                <a:latin typeface="Arial" pitchFamily="34" charset="0"/>
                <a:ea typeface="Times New Roman" pitchFamily="18" charset="0"/>
              </a:rPr>
              <a:t>I ate my lunch when John came in.</a:t>
            </a:r>
            <a:endParaRPr kumimoji="0" lang="ru-RU" sz="3200" b="0" i="0" u="none" strike="noStrike" cap="none" normalizeH="0" baseline="0" dirty="0" smtClean="0">
              <a:ln>
                <a:noFill/>
              </a:ln>
              <a:solidFill>
                <a:schemeClr val="tx2"/>
              </a:solidFill>
              <a:effectLst/>
              <a:latin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908050" algn="l"/>
              </a:tabLst>
            </a:pPr>
            <a:r>
              <a:rPr kumimoji="0" lang="en-US" sz="3200" b="0" i="0" u="none" strike="noStrike" cap="none" normalizeH="0" baseline="0" dirty="0" smtClean="0">
                <a:ln>
                  <a:noFill/>
                </a:ln>
                <a:solidFill>
                  <a:schemeClr val="tx2"/>
                </a:solidFill>
                <a:effectLst/>
                <a:latin typeface="Arial" pitchFamily="34" charset="0"/>
                <a:ea typeface="Times New Roman" pitchFamily="18" charset="0"/>
              </a:rPr>
              <a:t>There are </a:t>
            </a:r>
            <a:r>
              <a:rPr kumimoji="0" lang="en-US" sz="3200" b="0" i="1" u="none" strike="noStrike" cap="none" normalizeH="0" baseline="0" dirty="0" smtClean="0">
                <a:ln>
                  <a:noFill/>
                </a:ln>
                <a:solidFill>
                  <a:srgbClr val="FFFF00"/>
                </a:solidFill>
                <a:effectLst/>
                <a:latin typeface="Arial" pitchFamily="34" charset="0"/>
                <a:ea typeface="Times New Roman" pitchFamily="18" charset="0"/>
              </a:rPr>
              <a:t>two</a:t>
            </a:r>
            <a:r>
              <a:rPr kumimoji="0" lang="en-US" sz="3200" b="0" i="0" u="none" strike="noStrike" cap="none" normalizeH="0" baseline="0" dirty="0" smtClean="0">
                <a:ln>
                  <a:noFill/>
                </a:ln>
                <a:solidFill>
                  <a:schemeClr val="tx2"/>
                </a:solidFill>
                <a:effectLst/>
                <a:latin typeface="Arial" pitchFamily="34" charset="0"/>
                <a:ea typeface="Times New Roman" pitchFamily="18" charset="0"/>
              </a:rPr>
              <a:t> events in this sentence expressed by </a:t>
            </a:r>
            <a:r>
              <a:rPr kumimoji="0" lang="en-US" sz="3200" b="0" i="1" u="none" strike="noStrike" cap="none" normalizeH="0" baseline="0" dirty="0" smtClean="0">
                <a:ln>
                  <a:noFill/>
                </a:ln>
                <a:solidFill>
                  <a:srgbClr val="FFFF00"/>
                </a:solidFill>
                <a:effectLst/>
                <a:latin typeface="Arial" pitchFamily="34" charset="0"/>
                <a:ea typeface="Times New Roman" pitchFamily="18" charset="0"/>
              </a:rPr>
              <a:t>two</a:t>
            </a:r>
            <a:r>
              <a:rPr kumimoji="0" lang="en-US" sz="3200" b="0" i="0" u="none" strike="noStrike" cap="none" normalizeH="0" baseline="0" dirty="0" smtClean="0">
                <a:ln>
                  <a:noFill/>
                </a:ln>
                <a:solidFill>
                  <a:schemeClr val="tx2"/>
                </a:solidFill>
                <a:effectLst/>
                <a:latin typeface="Arial" pitchFamily="34" charset="0"/>
                <a:ea typeface="Times New Roman" pitchFamily="18" charset="0"/>
              </a:rPr>
              <a:t> Simple verbs. One event follows the other.</a:t>
            </a:r>
            <a:endParaRPr kumimoji="0" lang="ru-RU" sz="3200" b="0" i="0" u="none" strike="noStrike" cap="none" normalizeH="0" baseline="0" dirty="0" smtClean="0">
              <a:ln>
                <a:noFill/>
              </a:ln>
              <a:solidFill>
                <a:schemeClr val="tx2"/>
              </a:solidFill>
              <a:effectLst/>
              <a:latin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908050" algn="l"/>
              </a:tabLst>
            </a:pPr>
            <a:r>
              <a:rPr kumimoji="0" lang="en-US" sz="3200" b="0" i="0" u="none" strike="noStrike" cap="none" normalizeH="0" baseline="0" dirty="0" smtClean="0">
                <a:ln>
                  <a:noFill/>
                </a:ln>
                <a:solidFill>
                  <a:schemeClr val="tx2"/>
                </a:solidFill>
                <a:effectLst/>
                <a:latin typeface="Arial" pitchFamily="34" charset="0"/>
                <a:ea typeface="Times New Roman" pitchFamily="18" charset="0"/>
              </a:rPr>
              <a:t>Let us take our example and change the tense in one verb. </a:t>
            </a:r>
            <a:endParaRPr kumimoji="0" lang="ru-RU" sz="3200" b="0" i="0" u="none" strike="noStrike" cap="none" normalizeH="0" baseline="0" dirty="0" smtClean="0">
              <a:ln>
                <a:noFill/>
              </a:ln>
              <a:solidFill>
                <a:schemeClr val="tx2"/>
              </a:solidFill>
              <a:effectLst/>
              <a:latin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Char char="•"/>
              <a:tabLst>
                <a:tab pos="908050" algn="l"/>
              </a:tabLst>
            </a:pPr>
            <a:r>
              <a:rPr kumimoji="0" lang="en-US" sz="3200" b="1" i="1" u="none" strike="noStrike" cap="none" normalizeH="0" baseline="0" dirty="0" smtClean="0">
                <a:ln>
                  <a:noFill/>
                </a:ln>
                <a:solidFill>
                  <a:schemeClr val="tx2"/>
                </a:solidFill>
                <a:effectLst/>
                <a:latin typeface="Arial" pitchFamily="34" charset="0"/>
                <a:ea typeface="Times New Roman" pitchFamily="18" charset="0"/>
              </a:rPr>
              <a:t>I</a:t>
            </a:r>
            <a:r>
              <a:rPr kumimoji="0" lang="en-US" sz="3200" b="1" i="1" u="none" strike="noStrike" cap="none" normalizeH="0" baseline="0" dirty="0" smtClean="0">
                <a:ln>
                  <a:noFill/>
                </a:ln>
                <a:solidFill>
                  <a:srgbClr val="FFFF00"/>
                </a:solidFill>
                <a:effectLst/>
                <a:latin typeface="Arial" pitchFamily="34" charset="0"/>
                <a:ea typeface="Times New Roman" pitchFamily="18" charset="0"/>
              </a:rPr>
              <a:t> </a:t>
            </a:r>
            <a:r>
              <a:rPr kumimoji="0" lang="en-US" sz="3200" b="1" i="1" u="sng" strike="noStrike" cap="none" normalizeH="0" baseline="0" dirty="0" smtClean="0">
                <a:ln>
                  <a:noFill/>
                </a:ln>
                <a:solidFill>
                  <a:srgbClr val="FFFF00"/>
                </a:solidFill>
                <a:effectLst/>
                <a:latin typeface="Arial" pitchFamily="34" charset="0"/>
                <a:ea typeface="Times New Roman" pitchFamily="18" charset="0"/>
              </a:rPr>
              <a:t>was</a:t>
            </a:r>
            <a:r>
              <a:rPr kumimoji="0" lang="en-US" sz="3200" b="1" i="1" strike="noStrike" cap="none" normalizeH="0" baseline="0" dirty="0" smtClean="0">
                <a:ln>
                  <a:noFill/>
                </a:ln>
                <a:solidFill>
                  <a:srgbClr val="FFFF00"/>
                </a:solidFill>
                <a:effectLst/>
                <a:latin typeface="Arial" pitchFamily="34" charset="0"/>
                <a:ea typeface="Times New Roman" pitchFamily="18" charset="0"/>
              </a:rPr>
              <a:t> </a:t>
            </a:r>
            <a:r>
              <a:rPr kumimoji="0" lang="en-US" sz="3200" b="1" i="1" u="sng" strike="noStrike" cap="none" normalizeH="0" baseline="0" dirty="0" smtClean="0">
                <a:ln>
                  <a:noFill/>
                </a:ln>
                <a:solidFill>
                  <a:srgbClr val="FFFF00"/>
                </a:solidFill>
                <a:effectLst/>
                <a:latin typeface="Arial" pitchFamily="34" charset="0"/>
                <a:ea typeface="Times New Roman" pitchFamily="18" charset="0"/>
              </a:rPr>
              <a:t>eating</a:t>
            </a:r>
            <a:r>
              <a:rPr kumimoji="0" lang="en-US" sz="3200" b="1" i="1" u="none" strike="noStrike" cap="none" normalizeH="0" baseline="0" dirty="0" smtClean="0">
                <a:ln>
                  <a:noFill/>
                </a:ln>
                <a:solidFill>
                  <a:schemeClr val="tx2"/>
                </a:solidFill>
                <a:effectLst/>
                <a:latin typeface="Arial" pitchFamily="34" charset="0"/>
                <a:ea typeface="Times New Roman" pitchFamily="18" charset="0"/>
              </a:rPr>
              <a:t> lunch when John came in.</a:t>
            </a:r>
            <a:endParaRPr kumimoji="0" lang="en-US" sz="3200" b="0" i="0" u="none" strike="noStrike" cap="none" normalizeH="0" baseline="0" dirty="0" smtClean="0">
              <a:ln>
                <a:noFill/>
              </a:ln>
              <a:solidFill>
                <a:schemeClr val="tx2"/>
              </a:solidFill>
              <a:effectLst/>
              <a:latin typeface="Arial" pitchFamily="34" charset="0"/>
              <a:ea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908050" algn="l"/>
              </a:tabLst>
            </a:pPr>
            <a:r>
              <a:rPr kumimoji="0" lang="en-US" sz="3200" b="0" i="0" u="none" strike="noStrike" cap="none" normalizeH="0" baseline="0" dirty="0" smtClean="0">
                <a:ln>
                  <a:noFill/>
                </a:ln>
                <a:solidFill>
                  <a:schemeClr val="tx2"/>
                </a:solidFill>
                <a:effectLst/>
                <a:latin typeface="Arial" pitchFamily="34" charset="0"/>
                <a:ea typeface="Times New Roman" pitchFamily="18" charset="0"/>
              </a:rPr>
              <a:t>Here we have only </a:t>
            </a:r>
            <a:r>
              <a:rPr kumimoji="0" lang="en-US" sz="3200" b="0" i="0" u="sng" strike="noStrike" cap="none" normalizeH="0" baseline="0" dirty="0" smtClean="0">
                <a:ln>
                  <a:noFill/>
                </a:ln>
                <a:solidFill>
                  <a:srgbClr val="FFFF00"/>
                </a:solidFill>
                <a:effectLst/>
                <a:latin typeface="Arial" pitchFamily="34" charset="0"/>
                <a:ea typeface="Times New Roman" pitchFamily="18" charset="0"/>
              </a:rPr>
              <a:t>one</a:t>
            </a:r>
            <a:r>
              <a:rPr kumimoji="0" lang="en-US" sz="3200" b="0" i="0" u="none" strike="noStrike" cap="none" normalizeH="0" baseline="0" dirty="0" smtClean="0">
                <a:ln>
                  <a:noFill/>
                </a:ln>
                <a:solidFill>
                  <a:schemeClr val="tx2"/>
                </a:solidFill>
                <a:effectLst/>
                <a:latin typeface="Arial" pitchFamily="34" charset="0"/>
                <a:ea typeface="Times New Roman" pitchFamily="18" charset="0"/>
              </a:rPr>
              <a:t> event: </a:t>
            </a:r>
            <a:r>
              <a:rPr kumimoji="0" lang="en-US" sz="3200" b="0" i="1" u="none" strike="noStrike" cap="none" normalizeH="0" baseline="0" dirty="0" smtClean="0">
                <a:ln>
                  <a:noFill/>
                </a:ln>
                <a:solidFill>
                  <a:srgbClr val="FFFF00"/>
                </a:solidFill>
                <a:effectLst/>
                <a:latin typeface="Arial" pitchFamily="34" charset="0"/>
                <a:ea typeface="Times New Roman" pitchFamily="18" charset="0"/>
              </a:rPr>
              <a:t>John came in</a:t>
            </a:r>
            <a:r>
              <a:rPr kumimoji="0" lang="en-US" sz="3200" b="0" i="1" u="none" strike="noStrike" cap="none" normalizeH="0" baseline="0" dirty="0" smtClean="0">
                <a:ln>
                  <a:noFill/>
                </a:ln>
                <a:solidFill>
                  <a:schemeClr val="tx2"/>
                </a:solidFill>
                <a:effectLst/>
                <a:latin typeface="Arial" pitchFamily="34" charset="0"/>
                <a:ea typeface="Times New Roman" pitchFamily="18" charset="0"/>
              </a:rPr>
              <a:t>, </a:t>
            </a:r>
            <a:r>
              <a:rPr kumimoji="0" lang="en-US" sz="3200" b="0" i="0" u="none" strike="noStrike" cap="none" normalizeH="0" baseline="0" dirty="0" smtClean="0">
                <a:ln>
                  <a:noFill/>
                </a:ln>
                <a:solidFill>
                  <a:schemeClr val="tx2"/>
                </a:solidFill>
                <a:effectLst/>
                <a:latin typeface="Arial" pitchFamily="34" charset="0"/>
                <a:ea typeface="Times New Roman" pitchFamily="18" charset="0"/>
              </a:rPr>
              <a:t>because the Continuous describes a person’s state at the moment. </a:t>
            </a:r>
            <a:endParaRPr kumimoji="0" lang="en-US" sz="3200" b="0" i="0" u="none" strike="noStrike" cap="none" normalizeH="0" baseline="0" dirty="0" smtClean="0">
              <a:ln>
                <a:noFill/>
              </a:ln>
              <a:solidFill>
                <a:schemeClr val="tx2"/>
              </a:solidFill>
              <a:effectLst/>
              <a:latin typeface="Arial" pitchFamily="34"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3793"/>
                                        </p:tgtEl>
                                        <p:attrNameLst>
                                          <p:attrName>style.visibility</p:attrName>
                                        </p:attrNameLst>
                                      </p:cBhvr>
                                      <p:to>
                                        <p:strVal val="visible"/>
                                      </p:to>
                                    </p:set>
                                    <p:anim calcmode="lin" valueType="num">
                                      <p:cBhvr>
                                        <p:cTn id="7" dur="1000" fill="hold"/>
                                        <p:tgtEl>
                                          <p:spTgt spid="33793"/>
                                        </p:tgtEl>
                                        <p:attrNameLst>
                                          <p:attrName>ppt_w</p:attrName>
                                        </p:attrNameLst>
                                      </p:cBhvr>
                                      <p:tavLst>
                                        <p:tav tm="0">
                                          <p:val>
                                            <p:fltVal val="0"/>
                                          </p:val>
                                        </p:tav>
                                        <p:tav tm="100000">
                                          <p:val>
                                            <p:strVal val="#ppt_w"/>
                                          </p:val>
                                        </p:tav>
                                      </p:tavLst>
                                    </p:anim>
                                    <p:anim calcmode="lin" valueType="num">
                                      <p:cBhvr>
                                        <p:cTn id="8" dur="1000" fill="hold"/>
                                        <p:tgtEl>
                                          <p:spTgt spid="33793"/>
                                        </p:tgtEl>
                                        <p:attrNameLst>
                                          <p:attrName>ppt_h</p:attrName>
                                        </p:attrNameLst>
                                      </p:cBhvr>
                                      <p:tavLst>
                                        <p:tav tm="0">
                                          <p:val>
                                            <p:fltVal val="0"/>
                                          </p:val>
                                        </p:tav>
                                        <p:tav tm="100000">
                                          <p:val>
                                            <p:strVal val="#ppt_h"/>
                                          </p:val>
                                        </p:tav>
                                      </p:tavLst>
                                    </p:anim>
                                    <p:anim calcmode="lin" valueType="num">
                                      <p:cBhvr>
                                        <p:cTn id="9" dur="1000" fill="hold"/>
                                        <p:tgtEl>
                                          <p:spTgt spid="33793"/>
                                        </p:tgtEl>
                                        <p:attrNameLst>
                                          <p:attrName>style.rotation</p:attrName>
                                        </p:attrNameLst>
                                      </p:cBhvr>
                                      <p:tavLst>
                                        <p:tav tm="0">
                                          <p:val>
                                            <p:fltVal val="90"/>
                                          </p:val>
                                        </p:tav>
                                        <p:tav tm="100000">
                                          <p:val>
                                            <p:fltVal val="0"/>
                                          </p:val>
                                        </p:tav>
                                      </p:tavLst>
                                    </p:anim>
                                    <p:animEffect transition="in" filter="fade">
                                      <p:cBhvr>
                                        <p:cTn id="10" dur="1000"/>
                                        <p:tgtEl>
                                          <p:spTgt spid="33793"/>
                                        </p:tgtEl>
                                      </p:cBhvr>
                                    </p:animEffect>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33794"/>
                                        </p:tgtEl>
                                        <p:attrNameLst>
                                          <p:attrName>style.visibility</p:attrName>
                                        </p:attrNameLst>
                                      </p:cBhvr>
                                      <p:to>
                                        <p:strVal val="visible"/>
                                      </p:to>
                                    </p:set>
                                    <p:anim calcmode="lin" valueType="num">
                                      <p:cBhvr>
                                        <p:cTn id="15" dur="500" fill="hold"/>
                                        <p:tgtEl>
                                          <p:spTgt spid="33794"/>
                                        </p:tgtEl>
                                        <p:attrNameLst>
                                          <p:attrName>ppt_w</p:attrName>
                                        </p:attrNameLst>
                                      </p:cBhvr>
                                      <p:tavLst>
                                        <p:tav tm="0">
                                          <p:val>
                                            <p:strVal val="#ppt_w*0.05"/>
                                          </p:val>
                                        </p:tav>
                                        <p:tav tm="100000">
                                          <p:val>
                                            <p:strVal val="#ppt_w"/>
                                          </p:val>
                                        </p:tav>
                                      </p:tavLst>
                                    </p:anim>
                                    <p:anim calcmode="lin" valueType="num">
                                      <p:cBhvr>
                                        <p:cTn id="16" dur="500" fill="hold"/>
                                        <p:tgtEl>
                                          <p:spTgt spid="33794"/>
                                        </p:tgtEl>
                                        <p:attrNameLst>
                                          <p:attrName>ppt_h</p:attrName>
                                        </p:attrNameLst>
                                      </p:cBhvr>
                                      <p:tavLst>
                                        <p:tav tm="0">
                                          <p:val>
                                            <p:strVal val="#ppt_h"/>
                                          </p:val>
                                        </p:tav>
                                        <p:tav tm="100000">
                                          <p:val>
                                            <p:strVal val="#ppt_h"/>
                                          </p:val>
                                        </p:tav>
                                      </p:tavLst>
                                    </p:anim>
                                    <p:anim calcmode="lin" valueType="num">
                                      <p:cBhvr>
                                        <p:cTn id="17" dur="500" fill="hold"/>
                                        <p:tgtEl>
                                          <p:spTgt spid="33794"/>
                                        </p:tgtEl>
                                        <p:attrNameLst>
                                          <p:attrName>ppt_x</p:attrName>
                                        </p:attrNameLst>
                                      </p:cBhvr>
                                      <p:tavLst>
                                        <p:tav tm="0">
                                          <p:val>
                                            <p:strVal val="#ppt_x-.2"/>
                                          </p:val>
                                        </p:tav>
                                        <p:tav tm="100000">
                                          <p:val>
                                            <p:strVal val="#ppt_x"/>
                                          </p:val>
                                        </p:tav>
                                      </p:tavLst>
                                    </p:anim>
                                    <p:anim calcmode="lin" valueType="num">
                                      <p:cBhvr>
                                        <p:cTn id="18" dur="500" fill="hold"/>
                                        <p:tgtEl>
                                          <p:spTgt spid="33794"/>
                                        </p:tgtEl>
                                        <p:attrNameLst>
                                          <p:attrName>ppt_y</p:attrName>
                                        </p:attrNameLst>
                                      </p:cBhvr>
                                      <p:tavLst>
                                        <p:tav tm="0">
                                          <p:val>
                                            <p:strVal val="#ppt_y"/>
                                          </p:val>
                                        </p:tav>
                                        <p:tav tm="100000">
                                          <p:val>
                                            <p:strVal val="#ppt_y"/>
                                          </p:val>
                                        </p:tav>
                                      </p:tavLst>
                                    </p:anim>
                                    <p:animEffect transition="in" filter="fade">
                                      <p:cBhvr>
                                        <p:cTn id="19" dur="5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P spid="3379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0" y="857232"/>
            <a:ext cx="91440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Char char="•"/>
              <a:tabLst>
                <a:tab pos="908050" algn="l"/>
              </a:tabLst>
            </a:pPr>
            <a:r>
              <a:rPr kumimoji="0" lang="en-US" sz="6000" b="1" i="1" u="none" strike="noStrike" cap="none" normalizeH="0" baseline="0" smtClean="0">
                <a:ln>
                  <a:noFill/>
                </a:ln>
                <a:solidFill>
                  <a:schemeClr val="tx2"/>
                </a:solidFill>
                <a:effectLst/>
                <a:latin typeface="Arial" pitchFamily="34" charset="0"/>
                <a:ea typeface="Times New Roman" pitchFamily="18" charset="0"/>
              </a:rPr>
              <a:t>Look, he is smoking! But he never smokes! Oh I’m sorry! He is just holding a pencil in his mouth. </a:t>
            </a:r>
            <a:endParaRPr kumimoji="0" lang="en-US" sz="6000" b="0" i="0" u="none" strike="noStrike" cap="none" normalizeH="0" baseline="0" smtClean="0">
              <a:ln>
                <a:noFill/>
              </a:ln>
              <a:solidFill>
                <a:schemeClr val="tx2"/>
              </a:solidFill>
              <a:effectLst/>
              <a:latin typeface="Arial" pitchFamily="34" charset="0"/>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 calcmode="lin" valueType="num">
                                      <p:cBhvr>
                                        <p:cTn id="7" dur="1000" fill="hold"/>
                                        <p:tgtEl>
                                          <p:spTgt spid="32769"/>
                                        </p:tgtEl>
                                        <p:attrNameLst>
                                          <p:attrName>ppt_x</p:attrName>
                                        </p:attrNameLst>
                                      </p:cBhvr>
                                      <p:tavLst>
                                        <p:tav tm="0">
                                          <p:val>
                                            <p:strVal val="#ppt_x-.2"/>
                                          </p:val>
                                        </p:tav>
                                        <p:tav tm="100000">
                                          <p:val>
                                            <p:strVal val="#ppt_x"/>
                                          </p:val>
                                        </p:tav>
                                      </p:tavLst>
                                    </p:anim>
                                    <p:anim calcmode="lin" valueType="num">
                                      <p:cBhvr>
                                        <p:cTn id="8" dur="1000" fill="hold"/>
                                        <p:tgtEl>
                                          <p:spTgt spid="32769"/>
                                        </p:tgtEl>
                                        <p:attrNameLst>
                                          <p:attrName>ppt_y</p:attrName>
                                        </p:attrNameLst>
                                      </p:cBhvr>
                                      <p:tavLst>
                                        <p:tav tm="0">
                                          <p:val>
                                            <p:strVal val="#ppt_y"/>
                                          </p:val>
                                        </p:tav>
                                        <p:tav tm="100000">
                                          <p:val>
                                            <p:strVal val="#ppt_y"/>
                                          </p:val>
                                        </p:tav>
                                      </p:tavLst>
                                    </p:anim>
                                    <p:animEffect transition="in" filter="wipe(right)" prLst="gradientSize: 0.1">
                                      <p:cBhvr>
                                        <p:cTn id="9" dur="1000"/>
                                        <p:tgtEl>
                                          <p:spTgt spid="327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5417"/>
            <a:ext cx="9144000" cy="68634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Char char="•"/>
              <a:tabLst>
                <a:tab pos="908050" algn="l"/>
              </a:tabLst>
            </a:pPr>
            <a:r>
              <a:rPr kumimoji="0" lang="en-US" sz="4400" b="1" i="1" u="none" strike="noStrike" cap="none" normalizeH="0" baseline="0" smtClean="0">
                <a:ln>
                  <a:noFill/>
                </a:ln>
                <a:solidFill>
                  <a:schemeClr val="tx2"/>
                </a:solidFill>
                <a:effectLst/>
                <a:latin typeface="Arial" pitchFamily="34" charset="0"/>
                <a:ea typeface="Times New Roman" pitchFamily="18" charset="0"/>
              </a:rPr>
              <a:t> I am having a party on</a:t>
            </a:r>
            <a:r>
              <a:rPr kumimoji="0" lang="ru-RU" sz="4400" b="1" i="1" u="none" strike="noStrike" cap="none" normalizeH="0" smtClean="0">
                <a:ln>
                  <a:noFill/>
                </a:ln>
                <a:solidFill>
                  <a:schemeClr val="tx2"/>
                </a:solidFill>
                <a:effectLst/>
                <a:latin typeface="Arial" pitchFamily="34" charset="0"/>
                <a:ea typeface="Times New Roman" pitchFamily="18" charset="0"/>
              </a:rPr>
              <a:t> 1 </a:t>
            </a:r>
            <a:r>
              <a:rPr kumimoji="0" lang="en-US" sz="4400" b="1" i="1" u="none" strike="noStrike" cap="none" normalizeH="0" baseline="0" smtClean="0">
                <a:ln>
                  <a:noFill/>
                </a:ln>
                <a:solidFill>
                  <a:schemeClr val="tx2"/>
                </a:solidFill>
                <a:effectLst/>
                <a:latin typeface="Arial" pitchFamily="34" charset="0"/>
                <a:ea typeface="Times New Roman" pitchFamily="18" charset="0"/>
              </a:rPr>
              <a:t>October (I am inviting people, buying food).</a:t>
            </a:r>
            <a:endParaRPr kumimoji="0" lang="ru-RU" sz="4400" b="0" i="0" u="none" strike="noStrike" cap="none" normalizeH="0" baseline="0" smtClean="0">
              <a:ln>
                <a:noFill/>
              </a:ln>
              <a:solidFill>
                <a:schemeClr val="tx2"/>
              </a:solidFill>
              <a:effectLst/>
              <a:latin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908050" algn="l"/>
              </a:tabLst>
            </a:pPr>
            <a:r>
              <a:rPr kumimoji="0" lang="en-US" sz="4400" b="1" i="1" u="none" strike="noStrike" cap="none" normalizeH="0" baseline="0" smtClean="0">
                <a:ln>
                  <a:noFill/>
                </a:ln>
                <a:solidFill>
                  <a:schemeClr val="tx2"/>
                </a:solidFill>
                <a:effectLst/>
                <a:latin typeface="Arial" pitchFamily="34" charset="0"/>
                <a:ea typeface="Times New Roman" pitchFamily="18" charset="0"/>
              </a:rPr>
              <a:t>The party starts at 8.</a:t>
            </a:r>
            <a:endParaRPr kumimoji="0" lang="ru-RU" sz="4400" b="0" i="0" u="none" strike="noStrike" cap="none" normalizeH="0" baseline="0" smtClean="0">
              <a:ln>
                <a:noFill/>
              </a:ln>
              <a:solidFill>
                <a:schemeClr val="tx2"/>
              </a:solidFill>
              <a:effectLst/>
              <a:latin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908050" algn="l"/>
              </a:tabLst>
            </a:pPr>
            <a:r>
              <a:rPr kumimoji="0" lang="en-US" sz="4400" b="1" i="1" u="none" strike="noStrike" cap="none" normalizeH="0" baseline="0" smtClean="0">
                <a:ln>
                  <a:noFill/>
                </a:ln>
                <a:solidFill>
                  <a:schemeClr val="tx2"/>
                </a:solidFill>
                <a:effectLst/>
                <a:latin typeface="Arial" pitchFamily="34" charset="0"/>
                <a:ea typeface="Times New Roman" pitchFamily="18" charset="0"/>
              </a:rPr>
              <a:t>Mum is arriving on Monday. (She has bought the ticket, she is packing).</a:t>
            </a:r>
            <a:endParaRPr kumimoji="0" lang="ru-RU" sz="4400" b="0" i="0" u="none" strike="noStrike" cap="none" normalizeH="0" baseline="0" smtClean="0">
              <a:ln>
                <a:noFill/>
              </a:ln>
              <a:solidFill>
                <a:schemeClr val="tx2"/>
              </a:solidFill>
              <a:effectLst/>
              <a:latin typeface="Arial" pitchFamily="34" charset="0"/>
            </a:endParaRPr>
          </a:p>
          <a:p>
            <a:pPr marL="0" marR="0" lvl="0" indent="450850" defTabSz="914400" rtl="0" eaLnBrk="0" fontAlgn="base" latinLnBrk="0" hangingPunct="0">
              <a:lnSpc>
                <a:spcPct val="100000"/>
              </a:lnSpc>
              <a:spcBef>
                <a:spcPct val="0"/>
              </a:spcBef>
              <a:spcAft>
                <a:spcPct val="0"/>
              </a:spcAft>
              <a:buClrTx/>
              <a:buSzTx/>
              <a:buFontTx/>
              <a:buChar char="•"/>
              <a:tabLst>
                <a:tab pos="908050" algn="l"/>
              </a:tabLst>
            </a:pPr>
            <a:r>
              <a:rPr kumimoji="0" lang="en-US" sz="4400" b="1" i="1" u="none" strike="noStrike" cap="none" normalizeH="0" baseline="0" smtClean="0">
                <a:ln>
                  <a:noFill/>
                </a:ln>
                <a:solidFill>
                  <a:schemeClr val="tx2"/>
                </a:solidFill>
                <a:effectLst/>
                <a:latin typeface="Arial" pitchFamily="34" charset="0"/>
                <a:ea typeface="Times New Roman" pitchFamily="18" charset="0"/>
              </a:rPr>
              <a:t>Her train arrives at 11. (The train is not preparing. It always arrives at 11)</a:t>
            </a:r>
            <a:r>
              <a:rPr kumimoji="0" lang="en-US" sz="1600" b="1" i="1" u="none" strike="noStrike" cap="none" normalizeH="0" baseline="0" smtClean="0">
                <a:ln>
                  <a:noFill/>
                </a:ln>
                <a:solidFill>
                  <a:schemeClr val="tx1"/>
                </a:solidFill>
                <a:effectLst/>
                <a:latin typeface="Arial" pitchFamily="34" charset="0"/>
                <a:ea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1745"/>
                                        </p:tgtEl>
                                        <p:attrNameLst>
                                          <p:attrName>style.visibility</p:attrName>
                                        </p:attrNameLst>
                                      </p:cBhvr>
                                      <p:to>
                                        <p:strVal val="visible"/>
                                      </p:to>
                                    </p:set>
                                    <p:animEffect transition="in" filter="wedge">
                                      <p:cBhvr>
                                        <p:cTn id="7" dur="2000"/>
                                        <p:tgtEl>
                                          <p:spTgt spid="31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2246769"/>
          </a:xfrm>
          <a:prstGeom prst="rect">
            <a:avLst/>
          </a:prstGeom>
        </p:spPr>
        <p:txBody>
          <a:bodyPr wrap="square">
            <a:spAutoFit/>
          </a:bodyPr>
          <a:lstStyle/>
          <a:p>
            <a:pPr algn="ctr"/>
            <a:r>
              <a:rPr lang="en-US" sz="2800" i="1" smtClean="0">
                <a:solidFill>
                  <a:schemeClr val="tx2"/>
                </a:solidFill>
                <a:latin typeface="Arial" pitchFamily="34" charset="0"/>
                <a:cs typeface="Arial" pitchFamily="34" charset="0"/>
              </a:rPr>
              <a:t>I </a:t>
            </a:r>
            <a:r>
              <a:rPr lang="en-US" sz="2800" i="1" u="sng" smtClean="0">
                <a:solidFill>
                  <a:srgbClr val="FFFF00"/>
                </a:solidFill>
                <a:latin typeface="Arial" pitchFamily="34" charset="0"/>
                <a:cs typeface="Arial" pitchFamily="34" charset="0"/>
              </a:rPr>
              <a:t>had</a:t>
            </a:r>
            <a:r>
              <a:rPr lang="en-US" sz="2800" i="1" smtClean="0">
                <a:solidFill>
                  <a:schemeClr val="tx2"/>
                </a:solidFill>
                <a:latin typeface="Arial" pitchFamily="34" charset="0"/>
                <a:cs typeface="Arial" pitchFamily="34" charset="0"/>
              </a:rPr>
              <a:t> </a:t>
            </a:r>
            <a:r>
              <a:rPr lang="en-US" sz="2800" i="1" u="sng" smtClean="0">
                <a:solidFill>
                  <a:srgbClr val="FFFF00"/>
                </a:solidFill>
                <a:latin typeface="Arial" pitchFamily="34" charset="0"/>
                <a:cs typeface="Arial" pitchFamily="34" charset="0"/>
              </a:rPr>
              <a:t>eaten</a:t>
            </a:r>
            <a:r>
              <a:rPr lang="en-US" sz="2800" i="1" smtClean="0">
                <a:solidFill>
                  <a:schemeClr val="tx2"/>
                </a:solidFill>
                <a:latin typeface="Arial" pitchFamily="34" charset="0"/>
                <a:cs typeface="Arial" pitchFamily="34" charset="0"/>
              </a:rPr>
              <a:t> my lunch when John </a:t>
            </a:r>
            <a:r>
              <a:rPr lang="en-US" sz="2800" i="1" u="sng" smtClean="0">
                <a:solidFill>
                  <a:srgbClr val="FFFF00"/>
                </a:solidFill>
                <a:latin typeface="Arial" pitchFamily="34" charset="0"/>
                <a:cs typeface="Arial" pitchFamily="34" charset="0"/>
              </a:rPr>
              <a:t>came</a:t>
            </a:r>
            <a:r>
              <a:rPr lang="en-US" sz="2800" i="1" smtClean="0">
                <a:solidFill>
                  <a:schemeClr val="tx2"/>
                </a:solidFill>
                <a:latin typeface="Arial" pitchFamily="34" charset="0"/>
                <a:cs typeface="Arial" pitchFamily="34" charset="0"/>
              </a:rPr>
              <a:t> in.</a:t>
            </a:r>
            <a:r>
              <a:rPr lang="en-US" sz="2800" smtClean="0">
                <a:solidFill>
                  <a:schemeClr val="tx2"/>
                </a:solidFill>
                <a:latin typeface="Arial" pitchFamily="34" charset="0"/>
                <a:cs typeface="Arial" pitchFamily="34" charset="0"/>
              </a:rPr>
              <a:t> Again we get </a:t>
            </a:r>
            <a:r>
              <a:rPr lang="en-US" sz="2800" i="1" smtClean="0">
                <a:solidFill>
                  <a:schemeClr val="tx2"/>
                </a:solidFill>
                <a:latin typeface="Arial" pitchFamily="34" charset="0"/>
                <a:cs typeface="Arial" pitchFamily="34" charset="0"/>
              </a:rPr>
              <a:t>one</a:t>
            </a:r>
            <a:r>
              <a:rPr lang="en-US" sz="2800" smtClean="0">
                <a:solidFill>
                  <a:schemeClr val="tx2"/>
                </a:solidFill>
                <a:latin typeface="Arial" pitchFamily="34" charset="0"/>
                <a:cs typeface="Arial" pitchFamily="34" charset="0"/>
              </a:rPr>
              <a:t> event instead of two, the one expressed with the Simple verb: </a:t>
            </a:r>
            <a:r>
              <a:rPr lang="en-US" sz="2800" i="1" smtClean="0">
                <a:solidFill>
                  <a:srgbClr val="FFFF00"/>
                </a:solidFill>
                <a:latin typeface="Arial" pitchFamily="34" charset="0"/>
                <a:cs typeface="Arial" pitchFamily="34" charset="0"/>
              </a:rPr>
              <a:t>John</a:t>
            </a:r>
            <a:r>
              <a:rPr lang="en-US" sz="2800" i="1" smtClean="0">
                <a:solidFill>
                  <a:schemeClr val="tx2"/>
                </a:solidFill>
                <a:latin typeface="Arial" pitchFamily="34" charset="0"/>
                <a:cs typeface="Arial" pitchFamily="34" charset="0"/>
              </a:rPr>
              <a:t> </a:t>
            </a:r>
            <a:r>
              <a:rPr lang="en-US" sz="2800" i="1" smtClean="0">
                <a:solidFill>
                  <a:srgbClr val="FFFF00"/>
                </a:solidFill>
                <a:latin typeface="Arial" pitchFamily="34" charset="0"/>
                <a:cs typeface="Arial" pitchFamily="34" charset="0"/>
              </a:rPr>
              <a:t>came</a:t>
            </a:r>
            <a:r>
              <a:rPr lang="en-US" sz="2800" i="1" smtClean="0">
                <a:solidFill>
                  <a:schemeClr val="tx2"/>
                </a:solidFill>
                <a:latin typeface="Arial" pitchFamily="34" charset="0"/>
                <a:cs typeface="Arial" pitchFamily="34" charset="0"/>
              </a:rPr>
              <a:t> </a:t>
            </a:r>
            <a:r>
              <a:rPr lang="en-US" sz="2800" i="1" smtClean="0">
                <a:solidFill>
                  <a:srgbClr val="FFFF00"/>
                </a:solidFill>
                <a:latin typeface="Arial" pitchFamily="34" charset="0"/>
                <a:cs typeface="Arial" pitchFamily="34" charset="0"/>
              </a:rPr>
              <a:t>in</a:t>
            </a:r>
            <a:r>
              <a:rPr lang="en-US" sz="2800" i="1" smtClean="0">
                <a:solidFill>
                  <a:schemeClr val="tx2"/>
                </a:solidFill>
                <a:latin typeface="Arial" pitchFamily="34" charset="0"/>
                <a:cs typeface="Arial" pitchFamily="34" charset="0"/>
              </a:rPr>
              <a:t>.</a:t>
            </a:r>
            <a:r>
              <a:rPr lang="en-US" sz="2800" smtClean="0">
                <a:solidFill>
                  <a:schemeClr val="tx2"/>
                </a:solidFill>
                <a:latin typeface="Arial" pitchFamily="34" charset="0"/>
                <a:cs typeface="Arial" pitchFamily="34" charset="0"/>
              </a:rPr>
              <a:t> As to the lunch - I </a:t>
            </a:r>
            <a:r>
              <a:rPr lang="en-US" sz="2800" i="1" u="sng" smtClean="0">
                <a:solidFill>
                  <a:srgbClr val="FFFF00"/>
                </a:solidFill>
                <a:latin typeface="Arial" pitchFamily="34" charset="0"/>
                <a:cs typeface="Arial" pitchFamily="34" charset="0"/>
              </a:rPr>
              <a:t>had</a:t>
            </a:r>
            <a:r>
              <a:rPr lang="en-US" sz="2800" smtClean="0">
                <a:solidFill>
                  <a:schemeClr val="tx2"/>
                </a:solidFill>
                <a:latin typeface="Arial" pitchFamily="34" charset="0"/>
                <a:cs typeface="Arial" pitchFamily="34" charset="0"/>
              </a:rPr>
              <a:t> no lunch  at the time when he came</a:t>
            </a:r>
            <a:r>
              <a:rPr lang="en-US" sz="2800" smtClean="0"/>
              <a:t>.</a:t>
            </a:r>
            <a:r>
              <a:rPr lang="en-US" sz="2800" smtClean="0">
                <a:solidFill>
                  <a:schemeClr val="tx2"/>
                </a:solidFill>
              </a:rPr>
              <a:t> The Continuous tense takes us nowhere. The Perfect looks backwards:</a:t>
            </a:r>
            <a:endParaRPr lang="ru-RU" sz="2800"/>
          </a:p>
        </p:txBody>
      </p:sp>
      <p:graphicFrame>
        <p:nvGraphicFramePr>
          <p:cNvPr id="3" name="Таблица 2"/>
          <p:cNvGraphicFramePr>
            <a:graphicFrameLocks noGrp="1"/>
          </p:cNvGraphicFramePr>
          <p:nvPr/>
        </p:nvGraphicFramePr>
        <p:xfrm>
          <a:off x="0" y="2214554"/>
          <a:ext cx="9144000" cy="487680"/>
        </p:xfrm>
        <a:graphic>
          <a:graphicData uri="http://schemas.openxmlformats.org/drawingml/2006/table">
            <a:tbl>
              <a:tblPr/>
              <a:tblGrid>
                <a:gridCol w="3047218"/>
                <a:gridCol w="3048391"/>
                <a:gridCol w="3048391"/>
              </a:tblGrid>
              <a:tr h="0">
                <a:tc>
                  <a:txBody>
                    <a:bodyPr/>
                    <a:lstStyle/>
                    <a:p>
                      <a:pPr algn="ctr">
                        <a:spcAft>
                          <a:spcPts val="0"/>
                        </a:spcAft>
                      </a:pPr>
                      <a:r>
                        <a:rPr lang="en-US" sz="3200">
                          <a:solidFill>
                            <a:schemeClr val="tx2"/>
                          </a:solidFill>
                          <a:latin typeface="Times New Roman"/>
                          <a:ea typeface="Times New Roman"/>
                        </a:rPr>
                        <a:t>He came</a:t>
                      </a:r>
                      <a:endParaRPr lang="ru-RU" sz="3200">
                        <a:solidFill>
                          <a:schemeClr val="tx2"/>
                        </a:solidFill>
                        <a:latin typeface="Times New Roman"/>
                        <a:ea typeface="Times New Roman"/>
                      </a:endParaRPr>
                    </a:p>
                  </a:txBody>
                  <a:tcPr marL="68580" marR="68580" marT="0" marB="0">
                    <a:lnL>
                      <a:noFill/>
                    </a:lnL>
                    <a:lnR>
                      <a:noFill/>
                    </a:lnR>
                    <a:lnT>
                      <a:noFill/>
                    </a:lnT>
                    <a:lnB>
                      <a:noFill/>
                    </a:lnB>
                  </a:tcPr>
                </a:tc>
                <a:tc>
                  <a:txBody>
                    <a:bodyPr/>
                    <a:lstStyle/>
                    <a:p>
                      <a:pPr algn="ctr">
                        <a:spcAft>
                          <a:spcPts val="0"/>
                        </a:spcAft>
                      </a:pPr>
                      <a:r>
                        <a:rPr lang="en-US" sz="3200" b="0">
                          <a:solidFill>
                            <a:schemeClr val="tx2"/>
                          </a:solidFill>
                          <a:latin typeface="Times New Roman"/>
                          <a:ea typeface="Times New Roman"/>
                        </a:rPr>
                        <a:t>He</a:t>
                      </a:r>
                      <a:r>
                        <a:rPr lang="en-US" sz="3200" b="1">
                          <a:solidFill>
                            <a:schemeClr val="tx2"/>
                          </a:solidFill>
                          <a:latin typeface="Times New Roman"/>
                          <a:ea typeface="Times New Roman"/>
                        </a:rPr>
                        <a:t> </a:t>
                      </a:r>
                      <a:r>
                        <a:rPr lang="en-US" sz="3200" b="0">
                          <a:solidFill>
                            <a:schemeClr val="tx2"/>
                          </a:solidFill>
                          <a:latin typeface="Times New Roman"/>
                          <a:ea typeface="Times New Roman"/>
                        </a:rPr>
                        <a:t>saw</a:t>
                      </a:r>
                      <a:endParaRPr lang="ru-RU" sz="3200" b="0">
                        <a:solidFill>
                          <a:schemeClr val="tx2"/>
                        </a:solidFill>
                        <a:latin typeface="Times New Roman"/>
                        <a:ea typeface="Times New Roman"/>
                      </a:endParaRPr>
                    </a:p>
                  </a:txBody>
                  <a:tcPr marL="68580" marR="68580" marT="0" marB="0">
                    <a:lnL>
                      <a:noFill/>
                    </a:lnL>
                    <a:lnR>
                      <a:noFill/>
                    </a:lnR>
                    <a:lnT>
                      <a:noFill/>
                    </a:lnT>
                    <a:lnB>
                      <a:noFill/>
                    </a:lnB>
                  </a:tcPr>
                </a:tc>
                <a:tc>
                  <a:txBody>
                    <a:bodyPr/>
                    <a:lstStyle/>
                    <a:p>
                      <a:pPr algn="ctr">
                        <a:spcAft>
                          <a:spcPts val="0"/>
                        </a:spcAft>
                      </a:pPr>
                      <a:r>
                        <a:rPr lang="en-US" sz="3200">
                          <a:solidFill>
                            <a:schemeClr val="tx2"/>
                          </a:solidFill>
                          <a:latin typeface="Times New Roman"/>
                          <a:ea typeface="Times New Roman"/>
                        </a:rPr>
                        <a:t>He</a:t>
                      </a:r>
                      <a:r>
                        <a:rPr lang="en-US" sz="3200">
                          <a:latin typeface="Times New Roman"/>
                          <a:ea typeface="Times New Roman"/>
                        </a:rPr>
                        <a:t> </a:t>
                      </a:r>
                      <a:r>
                        <a:rPr lang="en-US" sz="3200">
                          <a:solidFill>
                            <a:schemeClr val="tx2"/>
                          </a:solidFill>
                          <a:latin typeface="Times New Roman"/>
                          <a:ea typeface="Times New Roman"/>
                        </a:rPr>
                        <a:t>conquered</a:t>
                      </a:r>
                      <a:endParaRPr lang="ru-RU" sz="3200">
                        <a:solidFill>
                          <a:schemeClr val="tx2"/>
                        </a:solidFill>
                        <a:latin typeface="Times New Roman"/>
                        <a:ea typeface="Times New Roman"/>
                      </a:endParaRPr>
                    </a:p>
                  </a:txBody>
                  <a:tcPr marL="68580" marR="6858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0" y="2786058"/>
          <a:ext cx="9144000" cy="1365892"/>
        </p:xfrm>
        <a:graphic>
          <a:graphicData uri="http://schemas.openxmlformats.org/drawingml/2006/table">
            <a:tbl>
              <a:tblPr/>
              <a:tblGrid>
                <a:gridCol w="2285536"/>
                <a:gridCol w="2285536"/>
                <a:gridCol w="2286464"/>
                <a:gridCol w="2286464"/>
              </a:tblGrid>
              <a:tr h="682946">
                <a:tc>
                  <a:txBody>
                    <a:bodyPr/>
                    <a:lstStyle/>
                    <a:p>
                      <a:pPr algn="just">
                        <a:lnSpc>
                          <a:spcPct val="150000"/>
                        </a:lnSpc>
                        <a:spcAft>
                          <a:spcPts val="0"/>
                        </a:spcAft>
                      </a:pPr>
                      <a:endParaRPr lang="en-US" sz="1600">
                        <a:latin typeface="Times New Roman"/>
                        <a:ea typeface="Times New Roman"/>
                      </a:endParaRPr>
                    </a:p>
                  </a:txBody>
                  <a:tcPr marL="66812" marR="66812" marT="0" marB="0">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1600">
                        <a:latin typeface="Times New Roman"/>
                        <a:ea typeface="Times New Roman"/>
                      </a:endParaRPr>
                    </a:p>
                  </a:txBody>
                  <a:tcPr marL="66812" marR="66812"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1600">
                        <a:latin typeface="Times New Roman"/>
                        <a:ea typeface="Times New Roman"/>
                      </a:endParaRPr>
                    </a:p>
                  </a:txBody>
                  <a:tcPr marL="66812" marR="66812"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1600">
                        <a:latin typeface="Times New Roman"/>
                        <a:ea typeface="Times New Roman"/>
                      </a:endParaRPr>
                    </a:p>
                  </a:txBody>
                  <a:tcPr marL="66812" marR="66812" marT="0" marB="0">
                    <a:lnL w="38100" cap="flat" cmpd="sng" algn="ctr">
                      <a:solidFill>
                        <a:srgbClr val="000000"/>
                      </a:solidFill>
                      <a:prstDash val="solid"/>
                      <a:round/>
                      <a:headEnd type="none" w="med" len="med"/>
                      <a:tailEnd type="none" w="med" len="med"/>
                    </a:lnL>
                    <a:lnR>
                      <a:noFill/>
                    </a:lnR>
                    <a:lnT>
                      <a:noFill/>
                    </a:lnT>
                    <a:lnB w="38100" cap="flat" cmpd="sng" algn="ctr">
                      <a:solidFill>
                        <a:srgbClr val="000000"/>
                      </a:solidFill>
                      <a:prstDash val="solid"/>
                      <a:round/>
                      <a:headEnd type="none" w="med" len="med"/>
                      <a:tailEnd type="none" w="med" len="med"/>
                    </a:lnB>
                  </a:tcPr>
                </a:tc>
              </a:tr>
              <a:tr h="682946">
                <a:tc>
                  <a:txBody>
                    <a:bodyPr/>
                    <a:lstStyle/>
                    <a:p>
                      <a:pPr algn="just">
                        <a:lnSpc>
                          <a:spcPct val="150000"/>
                        </a:lnSpc>
                        <a:spcAft>
                          <a:spcPts val="0"/>
                        </a:spcAft>
                      </a:pPr>
                      <a:endParaRPr lang="en-US" sz="1600">
                        <a:latin typeface="Times New Roman"/>
                        <a:ea typeface="Times New Roman"/>
                      </a:endParaRPr>
                    </a:p>
                  </a:txBody>
                  <a:tcPr marL="66812" marR="66812" marT="0" marB="0">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a:txBody>
                    <a:bodyPr/>
                    <a:lstStyle/>
                    <a:p>
                      <a:pPr algn="just">
                        <a:lnSpc>
                          <a:spcPct val="150000"/>
                        </a:lnSpc>
                        <a:spcAft>
                          <a:spcPts val="0"/>
                        </a:spcAft>
                      </a:pPr>
                      <a:endParaRPr lang="en-US" sz="1600">
                        <a:latin typeface="Times New Roman"/>
                        <a:ea typeface="Times New Roman"/>
                      </a:endParaRPr>
                    </a:p>
                  </a:txBody>
                  <a:tcPr marL="66812" marR="66812"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a:txBody>
                    <a:bodyPr/>
                    <a:lstStyle/>
                    <a:p>
                      <a:pPr algn="just">
                        <a:lnSpc>
                          <a:spcPct val="150000"/>
                        </a:lnSpc>
                        <a:spcAft>
                          <a:spcPts val="0"/>
                        </a:spcAft>
                      </a:pPr>
                      <a:endParaRPr lang="en-US" sz="1600">
                        <a:latin typeface="Times New Roman"/>
                        <a:ea typeface="Times New Roman"/>
                      </a:endParaRPr>
                    </a:p>
                  </a:txBody>
                  <a:tcPr marL="66812" marR="66812"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a:txBody>
                    <a:bodyPr/>
                    <a:lstStyle/>
                    <a:p>
                      <a:pPr algn="just">
                        <a:lnSpc>
                          <a:spcPct val="150000"/>
                        </a:lnSpc>
                        <a:spcAft>
                          <a:spcPts val="0"/>
                        </a:spcAft>
                      </a:pPr>
                      <a:endParaRPr lang="en-US" sz="1600">
                        <a:latin typeface="Times New Roman"/>
                        <a:ea typeface="Times New Roman"/>
                      </a:endParaRPr>
                    </a:p>
                  </a:txBody>
                  <a:tcPr marL="66812" marR="66812" marT="0" marB="0">
                    <a:lnL w="38100" cap="flat" cmpd="sng" algn="ctr">
                      <a:solidFill>
                        <a:srgbClr val="000000"/>
                      </a:solidFill>
                      <a:prstDash val="solid"/>
                      <a:round/>
                      <a:headEnd type="none" w="med" len="med"/>
                      <a:tailEnd type="none" w="med" len="med"/>
                    </a:lnL>
                    <a:lnR>
                      <a:noFill/>
                    </a:lnR>
                    <a:lnT w="38100" cap="flat" cmpd="sng" algn="ctr">
                      <a:solidFill>
                        <a:srgbClr val="000000"/>
                      </a:solidFill>
                      <a:prstDash val="solid"/>
                      <a:round/>
                      <a:headEnd type="none" w="med" len="med"/>
                      <a:tailEnd type="none" w="med" len="med"/>
                    </a:lnT>
                    <a:lnB>
                      <a:noFill/>
                    </a:lnB>
                  </a:tcPr>
                </a:tc>
              </a:tr>
            </a:tbl>
          </a:graphicData>
        </a:graphic>
      </p:graphicFrame>
      <p:graphicFrame>
        <p:nvGraphicFramePr>
          <p:cNvPr id="5" name="Таблица 4"/>
          <p:cNvGraphicFramePr>
            <a:graphicFrameLocks noGrp="1"/>
          </p:cNvGraphicFramePr>
          <p:nvPr/>
        </p:nvGraphicFramePr>
        <p:xfrm>
          <a:off x="0" y="4143380"/>
          <a:ext cx="9144000" cy="857256"/>
        </p:xfrm>
        <a:graphic>
          <a:graphicData uri="http://schemas.openxmlformats.org/drawingml/2006/table">
            <a:tbl>
              <a:tblPr/>
              <a:tblGrid>
                <a:gridCol w="959022"/>
                <a:gridCol w="1918103"/>
                <a:gridCol w="1027555"/>
                <a:gridCol w="1644088"/>
                <a:gridCol w="1027555"/>
                <a:gridCol w="2567677"/>
              </a:tblGrid>
              <a:tr h="857256">
                <a:tc>
                  <a:txBody>
                    <a:bodyPr/>
                    <a:lstStyle/>
                    <a:p>
                      <a:pPr algn="ctr">
                        <a:spcAft>
                          <a:spcPts val="0"/>
                        </a:spcAft>
                      </a:pPr>
                      <a:endParaRPr lang="en-US" sz="1500">
                        <a:highlight>
                          <a:srgbClr val="FFFF00"/>
                        </a:highlight>
                        <a:latin typeface="Times New Roman"/>
                        <a:ea typeface="Times New Roman"/>
                      </a:endParaRPr>
                    </a:p>
                  </a:txBody>
                  <a:tcPr marL="62972" marR="62972" marT="0" marB="0">
                    <a:lnL>
                      <a:noFill/>
                    </a:lnL>
                    <a:lnR>
                      <a:noFill/>
                    </a:lnR>
                    <a:lnT>
                      <a:noFill/>
                    </a:lnT>
                    <a:lnB>
                      <a:noFill/>
                    </a:lnB>
                  </a:tcPr>
                </a:tc>
                <a:tc>
                  <a:txBody>
                    <a:bodyPr/>
                    <a:lstStyle/>
                    <a:p>
                      <a:pPr algn="ctr">
                        <a:spcAft>
                          <a:spcPts val="0"/>
                        </a:spcAft>
                      </a:pPr>
                      <a:r>
                        <a:rPr lang="en-US" sz="3200">
                          <a:solidFill>
                            <a:schemeClr val="tx2"/>
                          </a:solidFill>
                          <a:latin typeface="Times New Roman"/>
                          <a:ea typeface="Times New Roman"/>
                        </a:rPr>
                        <a:t>He</a:t>
                      </a:r>
                      <a:r>
                        <a:rPr lang="en-US" sz="3200">
                          <a:latin typeface="Times New Roman"/>
                          <a:ea typeface="Times New Roman"/>
                        </a:rPr>
                        <a:t> </a:t>
                      </a:r>
                      <a:r>
                        <a:rPr lang="en-US" sz="3200">
                          <a:solidFill>
                            <a:schemeClr val="tx2"/>
                          </a:solidFill>
                          <a:latin typeface="Times New Roman"/>
                          <a:ea typeface="Times New Roman"/>
                        </a:rPr>
                        <a:t>came</a:t>
                      </a:r>
                      <a:endParaRPr lang="ru-RU" sz="3200">
                        <a:solidFill>
                          <a:schemeClr val="tx2"/>
                        </a:solidFill>
                        <a:latin typeface="Times New Roman"/>
                        <a:ea typeface="Times New Roman"/>
                      </a:endParaRPr>
                    </a:p>
                  </a:txBody>
                  <a:tcPr marL="62972" marR="62972" marT="0" marB="0">
                    <a:lnL>
                      <a:noFill/>
                    </a:lnL>
                    <a:lnR>
                      <a:noFill/>
                    </a:lnR>
                    <a:lnT>
                      <a:noFill/>
                    </a:lnT>
                    <a:lnB>
                      <a:noFill/>
                    </a:lnB>
                  </a:tcPr>
                </a:tc>
                <a:tc>
                  <a:txBody>
                    <a:bodyPr/>
                    <a:lstStyle/>
                    <a:p>
                      <a:pPr algn="ctr">
                        <a:spcAft>
                          <a:spcPts val="0"/>
                        </a:spcAft>
                      </a:pPr>
                      <a:endParaRPr lang="en-US" sz="3200">
                        <a:highlight>
                          <a:srgbClr val="FFFF00"/>
                        </a:highlight>
                        <a:latin typeface="Times New Roman"/>
                        <a:ea typeface="Times New Roman"/>
                      </a:endParaRPr>
                    </a:p>
                  </a:txBody>
                  <a:tcPr marL="62972" marR="62972" marT="0" marB="0">
                    <a:lnL>
                      <a:noFill/>
                    </a:lnL>
                    <a:lnR>
                      <a:noFill/>
                    </a:lnR>
                    <a:lnT>
                      <a:noFill/>
                    </a:lnT>
                    <a:lnB>
                      <a:noFill/>
                    </a:lnB>
                  </a:tcPr>
                </a:tc>
                <a:tc>
                  <a:txBody>
                    <a:bodyPr/>
                    <a:lstStyle/>
                    <a:p>
                      <a:pPr algn="ctr">
                        <a:spcAft>
                          <a:spcPts val="0"/>
                        </a:spcAft>
                      </a:pPr>
                      <a:r>
                        <a:rPr lang="en-US" sz="3200">
                          <a:solidFill>
                            <a:schemeClr val="tx2"/>
                          </a:solidFill>
                          <a:latin typeface="Times New Roman"/>
                          <a:ea typeface="Times New Roman"/>
                        </a:rPr>
                        <a:t>He</a:t>
                      </a:r>
                      <a:r>
                        <a:rPr lang="en-US" sz="3200">
                          <a:latin typeface="Times New Roman"/>
                          <a:ea typeface="Times New Roman"/>
                        </a:rPr>
                        <a:t> </a:t>
                      </a:r>
                      <a:r>
                        <a:rPr lang="en-US" sz="3200">
                          <a:solidFill>
                            <a:schemeClr val="tx2"/>
                          </a:solidFill>
                          <a:latin typeface="Times New Roman"/>
                          <a:ea typeface="Times New Roman"/>
                        </a:rPr>
                        <a:t>saw</a:t>
                      </a:r>
                      <a:endParaRPr lang="ru-RU" sz="3200">
                        <a:solidFill>
                          <a:schemeClr val="tx2"/>
                        </a:solidFill>
                        <a:latin typeface="Times New Roman"/>
                        <a:ea typeface="Times New Roman"/>
                      </a:endParaRPr>
                    </a:p>
                  </a:txBody>
                  <a:tcPr marL="62972" marR="62972" marT="0" marB="0">
                    <a:lnL>
                      <a:noFill/>
                    </a:lnL>
                    <a:lnR>
                      <a:noFill/>
                    </a:lnR>
                    <a:lnT>
                      <a:noFill/>
                    </a:lnT>
                    <a:lnB>
                      <a:noFill/>
                    </a:lnB>
                  </a:tcPr>
                </a:tc>
                <a:tc>
                  <a:txBody>
                    <a:bodyPr/>
                    <a:lstStyle/>
                    <a:p>
                      <a:pPr algn="ctr">
                        <a:spcAft>
                          <a:spcPts val="0"/>
                        </a:spcAft>
                      </a:pPr>
                      <a:endParaRPr lang="en-US" sz="3200">
                        <a:highlight>
                          <a:srgbClr val="FFFF00"/>
                        </a:highlight>
                        <a:latin typeface="Times New Roman"/>
                        <a:ea typeface="Times New Roman"/>
                      </a:endParaRPr>
                    </a:p>
                  </a:txBody>
                  <a:tcPr marL="62972" marR="62972" marT="0" marB="0">
                    <a:lnL>
                      <a:noFill/>
                    </a:lnL>
                    <a:lnR>
                      <a:noFill/>
                    </a:lnR>
                    <a:lnT>
                      <a:noFill/>
                    </a:lnT>
                    <a:lnB>
                      <a:noFill/>
                    </a:lnB>
                  </a:tcPr>
                </a:tc>
                <a:tc>
                  <a:txBody>
                    <a:bodyPr/>
                    <a:lstStyle/>
                    <a:p>
                      <a:pPr algn="ctr">
                        <a:spcAft>
                          <a:spcPts val="0"/>
                        </a:spcAft>
                      </a:pPr>
                      <a:r>
                        <a:rPr lang="en-US" sz="3200">
                          <a:solidFill>
                            <a:schemeClr val="tx2"/>
                          </a:solidFill>
                          <a:latin typeface="Times New Roman"/>
                          <a:ea typeface="Times New Roman"/>
                        </a:rPr>
                        <a:t>He</a:t>
                      </a:r>
                      <a:r>
                        <a:rPr lang="en-US" sz="3200">
                          <a:latin typeface="Times New Roman"/>
                          <a:ea typeface="Times New Roman"/>
                        </a:rPr>
                        <a:t> </a:t>
                      </a:r>
                      <a:r>
                        <a:rPr lang="en-US" sz="3200">
                          <a:solidFill>
                            <a:schemeClr val="tx2"/>
                          </a:solidFill>
                          <a:latin typeface="Times New Roman"/>
                          <a:ea typeface="Times New Roman"/>
                        </a:rPr>
                        <a:t>conquered</a:t>
                      </a:r>
                      <a:endParaRPr lang="ru-RU" sz="3200">
                        <a:solidFill>
                          <a:schemeClr val="tx2"/>
                        </a:solidFill>
                        <a:latin typeface="Times New Roman"/>
                        <a:ea typeface="Times New Roman"/>
                      </a:endParaRPr>
                    </a:p>
                  </a:txBody>
                  <a:tcPr marL="62972" marR="62972" marT="0" marB="0">
                    <a:lnL>
                      <a:noFill/>
                    </a:lnL>
                    <a:lnR>
                      <a:noFill/>
                    </a:lnR>
                    <a:lnT>
                      <a:noFill/>
                    </a:lnT>
                    <a:lnB>
                      <a:noFill/>
                    </a:lnB>
                  </a:tcPr>
                </a:tc>
              </a:tr>
            </a:tbl>
          </a:graphicData>
        </a:graphic>
      </p:graphicFrame>
      <p:sp>
        <p:nvSpPr>
          <p:cNvPr id="3072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30729" name="Rectangle 9"/>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5" name="Стрелка вправо 14"/>
          <p:cNvSpPr/>
          <p:nvPr/>
        </p:nvSpPr>
        <p:spPr>
          <a:xfrm>
            <a:off x="0" y="4286256"/>
            <a:ext cx="97840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право 15"/>
          <p:cNvSpPr/>
          <p:nvPr/>
        </p:nvSpPr>
        <p:spPr>
          <a:xfrm>
            <a:off x="3000364" y="4286256"/>
            <a:ext cx="97840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право 16"/>
          <p:cNvSpPr/>
          <p:nvPr/>
        </p:nvSpPr>
        <p:spPr>
          <a:xfrm>
            <a:off x="5572132" y="4286256"/>
            <a:ext cx="1000132" cy="500066"/>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право 18"/>
          <p:cNvSpPr/>
          <p:nvPr/>
        </p:nvSpPr>
        <p:spPr>
          <a:xfrm>
            <a:off x="3071802" y="2786058"/>
            <a:ext cx="97840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право 19"/>
          <p:cNvSpPr/>
          <p:nvPr/>
        </p:nvSpPr>
        <p:spPr>
          <a:xfrm>
            <a:off x="5286380" y="2786058"/>
            <a:ext cx="97840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право 20"/>
          <p:cNvSpPr/>
          <p:nvPr/>
        </p:nvSpPr>
        <p:spPr>
          <a:xfrm>
            <a:off x="7429520" y="2786058"/>
            <a:ext cx="97840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право 21"/>
          <p:cNvSpPr/>
          <p:nvPr/>
        </p:nvSpPr>
        <p:spPr>
          <a:xfrm>
            <a:off x="785786" y="2786058"/>
            <a:ext cx="978408"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746" name="Rectangle 2"/>
          <p:cNvSpPr>
            <a:spLocks noChangeArrowheads="1"/>
          </p:cNvSpPr>
          <p:nvPr/>
        </p:nvSpPr>
        <p:spPr bwMode="auto">
          <a:xfrm>
            <a:off x="0" y="5143512"/>
            <a:ext cx="91440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chemeClr val="tx2"/>
                </a:solidFill>
                <a:effectLst/>
                <a:latin typeface="Arial" pitchFamily="34" charset="0"/>
                <a:ea typeface="Times New Roman" pitchFamily="18" charset="0"/>
              </a:rPr>
              <a:t>The Continuous tense takes us nowhere. The Perfect looks backwards:</a:t>
            </a:r>
            <a:endParaRPr kumimoji="0" lang="ru-RU" sz="2800" b="0" i="0" u="none" strike="noStrike" cap="none" normalizeH="0" baseline="0" smtClean="0">
              <a:ln>
                <a:noFill/>
              </a:ln>
              <a:solidFill>
                <a:schemeClr val="tx2"/>
              </a:solidFill>
              <a:effectLst/>
              <a:latin typeface="Arial" pitchFamily="34" charset="0"/>
              <a:ea typeface="Times New Roman" pitchFamily="18" charset="0"/>
            </a:endParaRPr>
          </a:p>
          <a:p>
            <a:pPr lvl="0" indent="450850" fontAlgn="base">
              <a:spcBef>
                <a:spcPct val="0"/>
              </a:spcBef>
              <a:spcAft>
                <a:spcPct val="0"/>
              </a:spcAft>
            </a:pPr>
            <a:r>
              <a:rPr lang="en-US" sz="2800" i="1" smtClean="0">
                <a:solidFill>
                  <a:schemeClr val="tx2"/>
                </a:solidFill>
                <a:latin typeface="Arial" pitchFamily="34" charset="0"/>
                <a:ea typeface="Times New Roman" pitchFamily="18" charset="0"/>
              </a:rPr>
              <a:t>I had eaten my lunch </a:t>
            </a:r>
            <a:r>
              <a:rPr lang="en-US" sz="2800" smtClean="0">
                <a:solidFill>
                  <a:schemeClr val="tx2"/>
                </a:solidFill>
                <a:latin typeface="Arial" pitchFamily="34" charset="0"/>
                <a:ea typeface="Times New Roman" pitchFamily="18" charset="0"/>
              </a:rPr>
              <a:t>                              </a:t>
            </a:r>
            <a:r>
              <a:rPr lang="en-US" sz="2800" i="1" smtClean="0">
                <a:solidFill>
                  <a:schemeClr val="tx2"/>
                </a:solidFill>
                <a:latin typeface="Arial" pitchFamily="34" charset="0"/>
                <a:ea typeface="Times New Roman" pitchFamily="18" charset="0"/>
              </a:rPr>
              <a:t>John came in</a:t>
            </a:r>
            <a:endParaRPr kumimoji="0" lang="ru-RU" sz="1800" b="0" i="0" u="none" strike="noStrike" cap="none" normalizeH="0" baseline="0" smtClean="0">
              <a:ln>
                <a:noFill/>
              </a:ln>
              <a:solidFill>
                <a:schemeClr val="tx2"/>
              </a:solidFill>
              <a:effectLst/>
              <a:latin typeface="Arial" pitchFamily="34" charset="0"/>
            </a:endParaRPr>
          </a:p>
        </p:txBody>
      </p:sp>
      <p:sp>
        <p:nvSpPr>
          <p:cNvPr id="23" name="Стрелка вправо 22"/>
          <p:cNvSpPr/>
          <p:nvPr/>
        </p:nvSpPr>
        <p:spPr>
          <a:xfrm rot="10800000">
            <a:off x="4143372" y="6000768"/>
            <a:ext cx="2428892" cy="4846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8" presetClass="entr" presetSubtype="0" accel="10000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strVal val="#ppt_w*2.5"/>
                                          </p:val>
                                        </p:tav>
                                        <p:tav tm="100000">
                                          <p:val>
                                            <p:strVal val="#ppt_w"/>
                                          </p:val>
                                        </p:tav>
                                      </p:tavLst>
                                    </p:anim>
                                    <p:anim calcmode="lin" valueType="num">
                                      <p:cBhvr>
                                        <p:cTn id="15" dur="500" fill="hold"/>
                                        <p:tgtEl>
                                          <p:spTgt spid="3"/>
                                        </p:tgtEl>
                                        <p:attrNameLst>
                                          <p:attrName>ppt_h</p:attrName>
                                        </p:attrNameLst>
                                      </p:cBhvr>
                                      <p:tavLst>
                                        <p:tav tm="0">
                                          <p:val>
                                            <p:strVal val="#ppt_h*0.01"/>
                                          </p:val>
                                        </p:tav>
                                        <p:tav tm="100000">
                                          <p:val>
                                            <p:strVal val="#ppt_h"/>
                                          </p:val>
                                        </p:tav>
                                      </p:tavLst>
                                    </p:anim>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h+1"/>
                                          </p:val>
                                        </p:tav>
                                        <p:tav tm="100000">
                                          <p:val>
                                            <p:strVal val="#ppt_y"/>
                                          </p:val>
                                        </p:tav>
                                      </p:tavLst>
                                    </p:anim>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5"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770" decel="100000"/>
                                        <p:tgtEl>
                                          <p:spTgt spid="22"/>
                                        </p:tgtEl>
                                      </p:cBhvr>
                                    </p:animEffect>
                                    <p:animScale>
                                      <p:cBhvr>
                                        <p:cTn id="36" dur="770" decel="100000"/>
                                        <p:tgtEl>
                                          <p:spTgt spid="22"/>
                                        </p:tgtEl>
                                      </p:cBhvr>
                                      <p:from x="10000" y="10000"/>
                                      <p:to x="200000" y="450000"/>
                                    </p:animScale>
                                    <p:animScale>
                                      <p:cBhvr>
                                        <p:cTn id="37" dur="1230" accel="100000" fill="hold">
                                          <p:stCondLst>
                                            <p:cond delay="770"/>
                                          </p:stCondLst>
                                        </p:cTn>
                                        <p:tgtEl>
                                          <p:spTgt spid="22"/>
                                        </p:tgtEl>
                                      </p:cBhvr>
                                      <p:from x="200000" y="450000"/>
                                      <p:to x="100000" y="100000"/>
                                    </p:animScale>
                                    <p:set>
                                      <p:cBhvr>
                                        <p:cTn id="38" dur="770" fill="hold"/>
                                        <p:tgtEl>
                                          <p:spTgt spid="22"/>
                                        </p:tgtEl>
                                        <p:attrNameLst>
                                          <p:attrName>ppt_x</p:attrName>
                                        </p:attrNameLst>
                                      </p:cBhvr>
                                      <p:to>
                                        <p:strVal val="(0.5)"/>
                                      </p:to>
                                    </p:set>
                                    <p:anim from="(0.5)" to="(#ppt_x)" calcmode="lin" valueType="num">
                                      <p:cBhvr>
                                        <p:cTn id="39" dur="1230" accel="100000" fill="hold">
                                          <p:stCondLst>
                                            <p:cond delay="770"/>
                                          </p:stCondLst>
                                        </p:cTn>
                                        <p:tgtEl>
                                          <p:spTgt spid="22"/>
                                        </p:tgtEl>
                                        <p:attrNameLst>
                                          <p:attrName>ppt_x</p:attrName>
                                        </p:attrNameLst>
                                      </p:cBhvr>
                                    </p:anim>
                                    <p:set>
                                      <p:cBhvr>
                                        <p:cTn id="40" dur="770" fill="hold"/>
                                        <p:tgtEl>
                                          <p:spTgt spid="22"/>
                                        </p:tgtEl>
                                        <p:attrNameLst>
                                          <p:attrName>ppt_y</p:attrName>
                                        </p:attrNameLst>
                                      </p:cBhvr>
                                      <p:to>
                                        <p:strVal val="(#ppt_y+0.4)"/>
                                      </p:to>
                                    </p:set>
                                    <p:anim from="(#ppt_y+0.4)" to="(#ppt_y)" calcmode="lin" valueType="num">
                                      <p:cBhvr>
                                        <p:cTn id="41" dur="1230" accel="100000" fill="hold">
                                          <p:stCondLst>
                                            <p:cond delay="770"/>
                                          </p:stCondLst>
                                        </p:cTn>
                                        <p:tgtEl>
                                          <p:spTgt spid="22"/>
                                        </p:tgtEl>
                                        <p:attrNameLst>
                                          <p:attrName>ppt_y</p:attrName>
                                        </p:attrNameLst>
                                      </p:cBhvr>
                                    </p:anim>
                                  </p:childTnLst>
                                </p:cTn>
                              </p:par>
                            </p:childTnLst>
                          </p:cTn>
                        </p:par>
                      </p:childTnLst>
                    </p:cTn>
                  </p:par>
                  <p:par>
                    <p:cTn id="42" fill="hold">
                      <p:stCondLst>
                        <p:cond delay="indefinite"/>
                      </p:stCondLst>
                      <p:childTnLst>
                        <p:par>
                          <p:cTn id="43" fill="hold">
                            <p:stCondLst>
                              <p:cond delay="0"/>
                            </p:stCondLst>
                            <p:childTnLst>
                              <p:par>
                                <p:cTn id="44" presetID="5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770" decel="100000"/>
                                        <p:tgtEl>
                                          <p:spTgt spid="19"/>
                                        </p:tgtEl>
                                      </p:cBhvr>
                                    </p:animEffect>
                                    <p:animScale>
                                      <p:cBhvr>
                                        <p:cTn id="47" dur="770" decel="100000"/>
                                        <p:tgtEl>
                                          <p:spTgt spid="19"/>
                                        </p:tgtEl>
                                      </p:cBhvr>
                                      <p:from x="10000" y="10000"/>
                                      <p:to x="200000" y="450000"/>
                                    </p:animScale>
                                    <p:animScale>
                                      <p:cBhvr>
                                        <p:cTn id="48" dur="1230" accel="100000" fill="hold">
                                          <p:stCondLst>
                                            <p:cond delay="770"/>
                                          </p:stCondLst>
                                        </p:cTn>
                                        <p:tgtEl>
                                          <p:spTgt spid="19"/>
                                        </p:tgtEl>
                                      </p:cBhvr>
                                      <p:from x="200000" y="450000"/>
                                      <p:to x="100000" y="100000"/>
                                    </p:animScale>
                                    <p:set>
                                      <p:cBhvr>
                                        <p:cTn id="49" dur="770" fill="hold"/>
                                        <p:tgtEl>
                                          <p:spTgt spid="19"/>
                                        </p:tgtEl>
                                        <p:attrNameLst>
                                          <p:attrName>ppt_x</p:attrName>
                                        </p:attrNameLst>
                                      </p:cBhvr>
                                      <p:to>
                                        <p:strVal val="(0.5)"/>
                                      </p:to>
                                    </p:set>
                                    <p:anim from="(0.5)" to="(#ppt_x)" calcmode="lin" valueType="num">
                                      <p:cBhvr>
                                        <p:cTn id="50" dur="1230" accel="100000" fill="hold">
                                          <p:stCondLst>
                                            <p:cond delay="770"/>
                                          </p:stCondLst>
                                        </p:cTn>
                                        <p:tgtEl>
                                          <p:spTgt spid="19"/>
                                        </p:tgtEl>
                                        <p:attrNameLst>
                                          <p:attrName>ppt_x</p:attrName>
                                        </p:attrNameLst>
                                      </p:cBhvr>
                                    </p:anim>
                                    <p:set>
                                      <p:cBhvr>
                                        <p:cTn id="51" dur="770" fill="hold"/>
                                        <p:tgtEl>
                                          <p:spTgt spid="19"/>
                                        </p:tgtEl>
                                        <p:attrNameLst>
                                          <p:attrName>ppt_y</p:attrName>
                                        </p:attrNameLst>
                                      </p:cBhvr>
                                      <p:to>
                                        <p:strVal val="(#ppt_y+0.4)"/>
                                      </p:to>
                                    </p:set>
                                    <p:anim from="(#ppt_y+0.4)" to="(#ppt_y)" calcmode="lin" valueType="num">
                                      <p:cBhvr>
                                        <p:cTn id="52" dur="1230" accel="100000" fill="hold">
                                          <p:stCondLst>
                                            <p:cond delay="770"/>
                                          </p:stCondLst>
                                        </p:cTn>
                                        <p:tgtEl>
                                          <p:spTgt spid="19"/>
                                        </p:tgtEl>
                                        <p:attrNameLst>
                                          <p:attrName>ppt_y</p:attrName>
                                        </p:attrNameLst>
                                      </p:cBhvr>
                                    </p:anim>
                                  </p:childTnLst>
                                </p:cTn>
                              </p:par>
                            </p:childTnLst>
                          </p:cTn>
                        </p:par>
                      </p:childTnLst>
                    </p:cTn>
                  </p:par>
                  <p:par>
                    <p:cTn id="53" fill="hold">
                      <p:stCondLst>
                        <p:cond delay="indefinite"/>
                      </p:stCondLst>
                      <p:childTnLst>
                        <p:par>
                          <p:cTn id="54" fill="hold">
                            <p:stCondLst>
                              <p:cond delay="0"/>
                            </p:stCondLst>
                            <p:childTnLst>
                              <p:par>
                                <p:cTn id="55" presetID="51" presetClass="entr" presetSubtype="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770" decel="100000"/>
                                        <p:tgtEl>
                                          <p:spTgt spid="20"/>
                                        </p:tgtEl>
                                      </p:cBhvr>
                                    </p:animEffect>
                                    <p:animScale>
                                      <p:cBhvr>
                                        <p:cTn id="58" dur="770" decel="100000"/>
                                        <p:tgtEl>
                                          <p:spTgt spid="20"/>
                                        </p:tgtEl>
                                      </p:cBhvr>
                                      <p:from x="10000" y="10000"/>
                                      <p:to x="200000" y="450000"/>
                                    </p:animScale>
                                    <p:animScale>
                                      <p:cBhvr>
                                        <p:cTn id="59" dur="1230" accel="100000" fill="hold">
                                          <p:stCondLst>
                                            <p:cond delay="770"/>
                                          </p:stCondLst>
                                        </p:cTn>
                                        <p:tgtEl>
                                          <p:spTgt spid="20"/>
                                        </p:tgtEl>
                                      </p:cBhvr>
                                      <p:from x="200000" y="450000"/>
                                      <p:to x="100000" y="100000"/>
                                    </p:animScale>
                                    <p:set>
                                      <p:cBhvr>
                                        <p:cTn id="60" dur="770" fill="hold"/>
                                        <p:tgtEl>
                                          <p:spTgt spid="20"/>
                                        </p:tgtEl>
                                        <p:attrNameLst>
                                          <p:attrName>ppt_x</p:attrName>
                                        </p:attrNameLst>
                                      </p:cBhvr>
                                      <p:to>
                                        <p:strVal val="(0.5)"/>
                                      </p:to>
                                    </p:set>
                                    <p:anim from="(0.5)" to="(#ppt_x)" calcmode="lin" valueType="num">
                                      <p:cBhvr>
                                        <p:cTn id="61" dur="1230" accel="100000" fill="hold">
                                          <p:stCondLst>
                                            <p:cond delay="770"/>
                                          </p:stCondLst>
                                        </p:cTn>
                                        <p:tgtEl>
                                          <p:spTgt spid="20"/>
                                        </p:tgtEl>
                                        <p:attrNameLst>
                                          <p:attrName>ppt_x</p:attrName>
                                        </p:attrNameLst>
                                      </p:cBhvr>
                                    </p:anim>
                                    <p:set>
                                      <p:cBhvr>
                                        <p:cTn id="62" dur="770" fill="hold"/>
                                        <p:tgtEl>
                                          <p:spTgt spid="20"/>
                                        </p:tgtEl>
                                        <p:attrNameLst>
                                          <p:attrName>ppt_y</p:attrName>
                                        </p:attrNameLst>
                                      </p:cBhvr>
                                      <p:to>
                                        <p:strVal val="(#ppt_y+0.4)"/>
                                      </p:to>
                                    </p:set>
                                    <p:anim from="(#ppt_y+0.4)" to="(#ppt_y)" calcmode="lin" valueType="num">
                                      <p:cBhvr>
                                        <p:cTn id="63" dur="1230" accel="100000" fill="hold">
                                          <p:stCondLst>
                                            <p:cond delay="770"/>
                                          </p:stCondLst>
                                        </p:cTn>
                                        <p:tgtEl>
                                          <p:spTgt spid="20"/>
                                        </p:tgtEl>
                                        <p:attrNameLst>
                                          <p:attrName>ppt_y</p:attrName>
                                        </p:attrNameLst>
                                      </p:cBhvr>
                                    </p:anim>
                                  </p:childTnLst>
                                </p:cTn>
                              </p:par>
                            </p:childTnLst>
                          </p:cTn>
                        </p:par>
                      </p:childTnLst>
                    </p:cTn>
                  </p:par>
                  <p:par>
                    <p:cTn id="64" fill="hold">
                      <p:stCondLst>
                        <p:cond delay="indefinite"/>
                      </p:stCondLst>
                      <p:childTnLst>
                        <p:par>
                          <p:cTn id="65" fill="hold">
                            <p:stCondLst>
                              <p:cond delay="0"/>
                            </p:stCondLst>
                            <p:childTnLst>
                              <p:par>
                                <p:cTn id="66" presetID="51" presetClass="entr" presetSubtype="0"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770" decel="100000"/>
                                        <p:tgtEl>
                                          <p:spTgt spid="21"/>
                                        </p:tgtEl>
                                      </p:cBhvr>
                                    </p:animEffect>
                                    <p:animScale>
                                      <p:cBhvr>
                                        <p:cTn id="69" dur="770" decel="100000"/>
                                        <p:tgtEl>
                                          <p:spTgt spid="21"/>
                                        </p:tgtEl>
                                      </p:cBhvr>
                                      <p:from x="10000" y="10000"/>
                                      <p:to x="200000" y="450000"/>
                                    </p:animScale>
                                    <p:animScale>
                                      <p:cBhvr>
                                        <p:cTn id="70" dur="1230" accel="100000" fill="hold">
                                          <p:stCondLst>
                                            <p:cond delay="770"/>
                                          </p:stCondLst>
                                        </p:cTn>
                                        <p:tgtEl>
                                          <p:spTgt spid="21"/>
                                        </p:tgtEl>
                                      </p:cBhvr>
                                      <p:from x="200000" y="450000"/>
                                      <p:to x="100000" y="100000"/>
                                    </p:animScale>
                                    <p:set>
                                      <p:cBhvr>
                                        <p:cTn id="71" dur="770" fill="hold"/>
                                        <p:tgtEl>
                                          <p:spTgt spid="21"/>
                                        </p:tgtEl>
                                        <p:attrNameLst>
                                          <p:attrName>ppt_x</p:attrName>
                                        </p:attrNameLst>
                                      </p:cBhvr>
                                      <p:to>
                                        <p:strVal val="(0.5)"/>
                                      </p:to>
                                    </p:set>
                                    <p:anim from="(0.5)" to="(#ppt_x)" calcmode="lin" valueType="num">
                                      <p:cBhvr>
                                        <p:cTn id="72" dur="1230" accel="100000" fill="hold">
                                          <p:stCondLst>
                                            <p:cond delay="770"/>
                                          </p:stCondLst>
                                        </p:cTn>
                                        <p:tgtEl>
                                          <p:spTgt spid="21"/>
                                        </p:tgtEl>
                                        <p:attrNameLst>
                                          <p:attrName>ppt_x</p:attrName>
                                        </p:attrNameLst>
                                      </p:cBhvr>
                                    </p:anim>
                                    <p:set>
                                      <p:cBhvr>
                                        <p:cTn id="73" dur="770" fill="hold"/>
                                        <p:tgtEl>
                                          <p:spTgt spid="21"/>
                                        </p:tgtEl>
                                        <p:attrNameLst>
                                          <p:attrName>ppt_y</p:attrName>
                                        </p:attrNameLst>
                                      </p:cBhvr>
                                      <p:to>
                                        <p:strVal val="(#ppt_y+0.4)"/>
                                      </p:to>
                                    </p:set>
                                    <p:anim from="(#ppt_y+0.4)" to="(#ppt_y)" calcmode="lin" valueType="num">
                                      <p:cBhvr>
                                        <p:cTn id="74" dur="1230" accel="100000" fill="hold">
                                          <p:stCondLst>
                                            <p:cond delay="770"/>
                                          </p:stCondLst>
                                        </p:cTn>
                                        <p:tgtEl>
                                          <p:spTgt spid="21"/>
                                        </p:tgtEl>
                                        <p:attrNameLst>
                                          <p:attrName>ppt_y</p:attrName>
                                        </p:attrNameLst>
                                      </p:cBhvr>
                                    </p:anim>
                                  </p:childTnLst>
                                </p:cTn>
                              </p:par>
                            </p:childTnLst>
                          </p:cTn>
                        </p:par>
                      </p:childTnLst>
                    </p:cTn>
                  </p:par>
                  <p:par>
                    <p:cTn id="75" fill="hold">
                      <p:stCondLst>
                        <p:cond delay="indefinite"/>
                      </p:stCondLst>
                      <p:childTnLst>
                        <p:par>
                          <p:cTn id="76" fill="hold">
                            <p:stCondLst>
                              <p:cond delay="0"/>
                            </p:stCondLst>
                            <p:childTnLst>
                              <p:par>
                                <p:cTn id="77" presetID="34" presetClass="entr" presetSubtype="0"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 from="(-#ppt_w/2)" to="(#ppt_x)" calcmode="lin" valueType="num">
                                      <p:cBhvr>
                                        <p:cTn id="79" dur="600" fill="hold">
                                          <p:stCondLst>
                                            <p:cond delay="0"/>
                                          </p:stCondLst>
                                        </p:cTn>
                                        <p:tgtEl>
                                          <p:spTgt spid="15"/>
                                        </p:tgtEl>
                                        <p:attrNameLst>
                                          <p:attrName>ppt_x</p:attrName>
                                        </p:attrNameLst>
                                      </p:cBhvr>
                                    </p:anim>
                                    <p:anim from="0" to="-1.0" calcmode="lin" valueType="num">
                                      <p:cBhvr>
                                        <p:cTn id="80" dur="200" decel="50000" autoRev="1" fill="hold">
                                          <p:stCondLst>
                                            <p:cond delay="600"/>
                                          </p:stCondLst>
                                        </p:cTn>
                                        <p:tgtEl>
                                          <p:spTgt spid="15"/>
                                        </p:tgtEl>
                                        <p:attrNameLst>
                                          <p:attrName>xshear</p:attrName>
                                        </p:attrNameLst>
                                      </p:cBhvr>
                                    </p:anim>
                                    <p:animScale>
                                      <p:cBhvr>
                                        <p:cTn id="81" dur="200" decel="100000" autoRev="1" fill="hold">
                                          <p:stCondLst>
                                            <p:cond delay="600"/>
                                          </p:stCondLst>
                                        </p:cTn>
                                        <p:tgtEl>
                                          <p:spTgt spid="15"/>
                                        </p:tgtEl>
                                      </p:cBhvr>
                                      <p:from x="100000" y="100000"/>
                                      <p:to x="80000" y="100000"/>
                                    </p:animScale>
                                    <p:anim by="(#ppt_h/3+#ppt_w*0.1)" calcmode="lin" valueType="num">
                                      <p:cBhvr additive="sum">
                                        <p:cTn id="82" dur="200" decel="100000" autoRev="1" fill="hold">
                                          <p:stCondLst>
                                            <p:cond delay="600"/>
                                          </p:stCondLst>
                                        </p:cTn>
                                        <p:tgtEl>
                                          <p:spTgt spid="15"/>
                                        </p:tgtEl>
                                        <p:attrNameLst>
                                          <p:attrName>ppt_x</p:attrName>
                                        </p:attrNameLst>
                                      </p:cBhvr>
                                    </p:anim>
                                  </p:childTnLst>
                                </p:cTn>
                              </p:par>
                            </p:childTnLst>
                          </p:cTn>
                        </p:par>
                      </p:childTnLst>
                    </p:cTn>
                  </p:par>
                  <p:par>
                    <p:cTn id="83" fill="hold">
                      <p:stCondLst>
                        <p:cond delay="indefinite"/>
                      </p:stCondLst>
                      <p:childTnLst>
                        <p:par>
                          <p:cTn id="84" fill="hold">
                            <p:stCondLst>
                              <p:cond delay="0"/>
                            </p:stCondLst>
                            <p:childTnLst>
                              <p:par>
                                <p:cTn id="85" presetID="34" presetClass="entr" presetSubtype="0" fill="hold" grpId="0" nodeType="clickEffect">
                                  <p:stCondLst>
                                    <p:cond delay="0"/>
                                  </p:stCondLst>
                                  <p:childTnLst>
                                    <p:set>
                                      <p:cBhvr>
                                        <p:cTn id="86" dur="1" fill="hold">
                                          <p:stCondLst>
                                            <p:cond delay="0"/>
                                          </p:stCondLst>
                                        </p:cTn>
                                        <p:tgtEl>
                                          <p:spTgt spid="16"/>
                                        </p:tgtEl>
                                        <p:attrNameLst>
                                          <p:attrName>style.visibility</p:attrName>
                                        </p:attrNameLst>
                                      </p:cBhvr>
                                      <p:to>
                                        <p:strVal val="visible"/>
                                      </p:to>
                                    </p:set>
                                    <p:anim from="(-#ppt_w/2)" to="(#ppt_x)" calcmode="lin" valueType="num">
                                      <p:cBhvr>
                                        <p:cTn id="87" dur="600" fill="hold">
                                          <p:stCondLst>
                                            <p:cond delay="0"/>
                                          </p:stCondLst>
                                        </p:cTn>
                                        <p:tgtEl>
                                          <p:spTgt spid="16"/>
                                        </p:tgtEl>
                                        <p:attrNameLst>
                                          <p:attrName>ppt_x</p:attrName>
                                        </p:attrNameLst>
                                      </p:cBhvr>
                                    </p:anim>
                                    <p:anim from="0" to="-1.0" calcmode="lin" valueType="num">
                                      <p:cBhvr>
                                        <p:cTn id="88" dur="200" decel="50000" autoRev="1" fill="hold">
                                          <p:stCondLst>
                                            <p:cond delay="600"/>
                                          </p:stCondLst>
                                        </p:cTn>
                                        <p:tgtEl>
                                          <p:spTgt spid="16"/>
                                        </p:tgtEl>
                                        <p:attrNameLst>
                                          <p:attrName>xshear</p:attrName>
                                        </p:attrNameLst>
                                      </p:cBhvr>
                                    </p:anim>
                                    <p:animScale>
                                      <p:cBhvr>
                                        <p:cTn id="89" dur="200" decel="100000" autoRev="1" fill="hold">
                                          <p:stCondLst>
                                            <p:cond delay="600"/>
                                          </p:stCondLst>
                                        </p:cTn>
                                        <p:tgtEl>
                                          <p:spTgt spid="16"/>
                                        </p:tgtEl>
                                      </p:cBhvr>
                                      <p:from x="100000" y="100000"/>
                                      <p:to x="80000" y="100000"/>
                                    </p:animScale>
                                    <p:anim by="(#ppt_h/3+#ppt_w*0.1)" calcmode="lin" valueType="num">
                                      <p:cBhvr additive="sum">
                                        <p:cTn id="90" dur="200" decel="100000" autoRev="1" fill="hold">
                                          <p:stCondLst>
                                            <p:cond delay="600"/>
                                          </p:stCondLst>
                                        </p:cTn>
                                        <p:tgtEl>
                                          <p:spTgt spid="16"/>
                                        </p:tgtEl>
                                        <p:attrNameLst>
                                          <p:attrName>ppt_x</p:attrName>
                                        </p:attrNameLst>
                                      </p:cBhvr>
                                    </p:anim>
                                  </p:childTnLst>
                                </p:cTn>
                              </p:par>
                            </p:childTnLst>
                          </p:cTn>
                        </p:par>
                      </p:childTnLst>
                    </p:cTn>
                  </p:par>
                  <p:par>
                    <p:cTn id="91" fill="hold">
                      <p:stCondLst>
                        <p:cond delay="indefinite"/>
                      </p:stCondLst>
                      <p:childTnLst>
                        <p:par>
                          <p:cTn id="92" fill="hold">
                            <p:stCondLst>
                              <p:cond delay="0"/>
                            </p:stCondLst>
                            <p:childTnLst>
                              <p:par>
                                <p:cTn id="93" presetID="34" presetClass="entr" presetSubtype="0" fill="hold" grpId="0" nodeType="clickEffect">
                                  <p:stCondLst>
                                    <p:cond delay="0"/>
                                  </p:stCondLst>
                                  <p:childTnLst>
                                    <p:set>
                                      <p:cBhvr>
                                        <p:cTn id="94" dur="1" fill="hold">
                                          <p:stCondLst>
                                            <p:cond delay="0"/>
                                          </p:stCondLst>
                                        </p:cTn>
                                        <p:tgtEl>
                                          <p:spTgt spid="17"/>
                                        </p:tgtEl>
                                        <p:attrNameLst>
                                          <p:attrName>style.visibility</p:attrName>
                                        </p:attrNameLst>
                                      </p:cBhvr>
                                      <p:to>
                                        <p:strVal val="visible"/>
                                      </p:to>
                                    </p:set>
                                    <p:anim from="(-#ppt_w/2)" to="(#ppt_x)" calcmode="lin" valueType="num">
                                      <p:cBhvr>
                                        <p:cTn id="95" dur="600" fill="hold">
                                          <p:stCondLst>
                                            <p:cond delay="0"/>
                                          </p:stCondLst>
                                        </p:cTn>
                                        <p:tgtEl>
                                          <p:spTgt spid="17"/>
                                        </p:tgtEl>
                                        <p:attrNameLst>
                                          <p:attrName>ppt_x</p:attrName>
                                        </p:attrNameLst>
                                      </p:cBhvr>
                                    </p:anim>
                                    <p:anim from="0" to="-1.0" calcmode="lin" valueType="num">
                                      <p:cBhvr>
                                        <p:cTn id="96" dur="200" decel="50000" autoRev="1" fill="hold">
                                          <p:stCondLst>
                                            <p:cond delay="600"/>
                                          </p:stCondLst>
                                        </p:cTn>
                                        <p:tgtEl>
                                          <p:spTgt spid="17"/>
                                        </p:tgtEl>
                                        <p:attrNameLst>
                                          <p:attrName>xshear</p:attrName>
                                        </p:attrNameLst>
                                      </p:cBhvr>
                                    </p:anim>
                                    <p:animScale>
                                      <p:cBhvr>
                                        <p:cTn id="97" dur="200" decel="100000" autoRev="1" fill="hold">
                                          <p:stCondLst>
                                            <p:cond delay="600"/>
                                          </p:stCondLst>
                                        </p:cTn>
                                        <p:tgtEl>
                                          <p:spTgt spid="17"/>
                                        </p:tgtEl>
                                      </p:cBhvr>
                                      <p:from x="100000" y="100000"/>
                                      <p:to x="80000" y="100000"/>
                                    </p:animScale>
                                    <p:anim by="(#ppt_h/3+#ppt_w*0.1)" calcmode="lin" valueType="num">
                                      <p:cBhvr additive="sum">
                                        <p:cTn id="98" dur="200" decel="100000" autoRev="1" fill="hold">
                                          <p:stCondLst>
                                            <p:cond delay="600"/>
                                          </p:stCondLst>
                                        </p:cTn>
                                        <p:tgtEl>
                                          <p:spTgt spid="17"/>
                                        </p:tgtEl>
                                        <p:attrNameLst>
                                          <p:attrName>ppt_x</p:attrName>
                                        </p:attrNameLst>
                                      </p:cBhvr>
                                    </p:anim>
                                  </p:childTnLst>
                                </p:cTn>
                              </p:par>
                            </p:childTnLst>
                          </p:cTn>
                        </p:par>
                      </p:childTnLst>
                    </p:cTn>
                  </p:par>
                  <p:par>
                    <p:cTn id="99" fill="hold">
                      <p:stCondLst>
                        <p:cond delay="indefinite"/>
                      </p:stCondLst>
                      <p:childTnLst>
                        <p:par>
                          <p:cTn id="100" fill="hold">
                            <p:stCondLst>
                              <p:cond delay="0"/>
                            </p:stCondLst>
                            <p:childTnLst>
                              <p:par>
                                <p:cTn id="101" presetID="30" presetClass="entr" presetSubtype="0" fill="hold" nodeType="click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800" decel="100000"/>
                                        <p:tgtEl>
                                          <p:spTgt spid="5"/>
                                        </p:tgtEl>
                                      </p:cBhvr>
                                    </p:animEffect>
                                    <p:anim calcmode="lin" valueType="num">
                                      <p:cBhvr>
                                        <p:cTn id="104" dur="800" decel="100000" fill="hold"/>
                                        <p:tgtEl>
                                          <p:spTgt spid="5"/>
                                        </p:tgtEl>
                                        <p:attrNameLst>
                                          <p:attrName>style.rotation</p:attrName>
                                        </p:attrNameLst>
                                      </p:cBhvr>
                                      <p:tavLst>
                                        <p:tav tm="0">
                                          <p:val>
                                            <p:fltVal val="-90"/>
                                          </p:val>
                                        </p:tav>
                                        <p:tav tm="100000">
                                          <p:val>
                                            <p:fltVal val="0"/>
                                          </p:val>
                                        </p:tav>
                                      </p:tavLst>
                                    </p:anim>
                                    <p:anim calcmode="lin" valueType="num">
                                      <p:cBhvr>
                                        <p:cTn id="105" dur="800" decel="100000" fill="hold"/>
                                        <p:tgtEl>
                                          <p:spTgt spid="5"/>
                                        </p:tgtEl>
                                        <p:attrNameLst>
                                          <p:attrName>ppt_x</p:attrName>
                                        </p:attrNameLst>
                                      </p:cBhvr>
                                      <p:tavLst>
                                        <p:tav tm="0">
                                          <p:val>
                                            <p:strVal val="#ppt_x+0.4"/>
                                          </p:val>
                                        </p:tav>
                                        <p:tav tm="100000">
                                          <p:val>
                                            <p:strVal val="#ppt_x-0.05"/>
                                          </p:val>
                                        </p:tav>
                                      </p:tavLst>
                                    </p:anim>
                                    <p:anim calcmode="lin" valueType="num">
                                      <p:cBhvr>
                                        <p:cTn id="106" dur="800" decel="100000" fill="hold"/>
                                        <p:tgtEl>
                                          <p:spTgt spid="5"/>
                                        </p:tgtEl>
                                        <p:attrNameLst>
                                          <p:attrName>ppt_y</p:attrName>
                                        </p:attrNameLst>
                                      </p:cBhvr>
                                      <p:tavLst>
                                        <p:tav tm="0">
                                          <p:val>
                                            <p:strVal val="#ppt_y-0.4"/>
                                          </p:val>
                                        </p:tav>
                                        <p:tav tm="100000">
                                          <p:val>
                                            <p:strVal val="#ppt_y+0.1"/>
                                          </p:val>
                                        </p:tav>
                                      </p:tavLst>
                                    </p:anim>
                                    <p:anim calcmode="lin" valueType="num">
                                      <p:cBhvr>
                                        <p:cTn id="107"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08"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16" presetClass="entr" presetSubtype="26" fill="hold" grpId="0" nodeType="clickEffect">
                                  <p:stCondLst>
                                    <p:cond delay="0"/>
                                  </p:stCondLst>
                                  <p:childTnLst>
                                    <p:set>
                                      <p:cBhvr>
                                        <p:cTn id="112" dur="1" fill="hold">
                                          <p:stCondLst>
                                            <p:cond delay="0"/>
                                          </p:stCondLst>
                                        </p:cTn>
                                        <p:tgtEl>
                                          <p:spTgt spid="31746"/>
                                        </p:tgtEl>
                                        <p:attrNameLst>
                                          <p:attrName>style.visibility</p:attrName>
                                        </p:attrNameLst>
                                      </p:cBhvr>
                                      <p:to>
                                        <p:strVal val="visible"/>
                                      </p:to>
                                    </p:set>
                                    <p:animEffect transition="in" filter="barn(inHorizontal)">
                                      <p:cBhvr>
                                        <p:cTn id="113" dur="500"/>
                                        <p:tgtEl>
                                          <p:spTgt spid="31746"/>
                                        </p:tgtEl>
                                      </p:cBhvr>
                                    </p:animEffect>
                                  </p:childTnLst>
                                </p:cTn>
                              </p:par>
                            </p:childTnLst>
                          </p:cTn>
                        </p:par>
                      </p:childTnLst>
                    </p:cTn>
                  </p:par>
                  <p:par>
                    <p:cTn id="114" fill="hold">
                      <p:stCondLst>
                        <p:cond delay="indefinite"/>
                      </p:stCondLst>
                      <p:childTnLst>
                        <p:par>
                          <p:cTn id="115" fill="hold">
                            <p:stCondLst>
                              <p:cond delay="0"/>
                            </p:stCondLst>
                            <p:childTnLst>
                              <p:par>
                                <p:cTn id="116" presetID="35" presetClass="entr" presetSubtype="0" fill="hold" grpId="0" nodeType="clickEffect">
                                  <p:stCondLst>
                                    <p:cond delay="0"/>
                                  </p:stCondLst>
                                  <p:childTnLst>
                                    <p:set>
                                      <p:cBhvr>
                                        <p:cTn id="117" dur="1" fill="hold">
                                          <p:stCondLst>
                                            <p:cond delay="0"/>
                                          </p:stCondLst>
                                        </p:cTn>
                                        <p:tgtEl>
                                          <p:spTgt spid="23"/>
                                        </p:tgtEl>
                                        <p:attrNameLst>
                                          <p:attrName>style.visibility</p:attrName>
                                        </p:attrNameLst>
                                      </p:cBhvr>
                                      <p:to>
                                        <p:strVal val="visible"/>
                                      </p:to>
                                    </p:set>
                                    <p:animEffect transition="in" filter="fade">
                                      <p:cBhvr>
                                        <p:cTn id="118" dur="2000"/>
                                        <p:tgtEl>
                                          <p:spTgt spid="23"/>
                                        </p:tgtEl>
                                      </p:cBhvr>
                                    </p:animEffect>
                                    <p:anim calcmode="lin" valueType="num">
                                      <p:cBhvr>
                                        <p:cTn id="119" dur="2000" fill="hold"/>
                                        <p:tgtEl>
                                          <p:spTgt spid="23"/>
                                        </p:tgtEl>
                                        <p:attrNameLst>
                                          <p:attrName>style.rotation</p:attrName>
                                        </p:attrNameLst>
                                      </p:cBhvr>
                                      <p:tavLst>
                                        <p:tav tm="0">
                                          <p:val>
                                            <p:fltVal val="720"/>
                                          </p:val>
                                        </p:tav>
                                        <p:tav tm="100000">
                                          <p:val>
                                            <p:fltVal val="0"/>
                                          </p:val>
                                        </p:tav>
                                      </p:tavLst>
                                    </p:anim>
                                    <p:anim calcmode="lin" valueType="num">
                                      <p:cBhvr>
                                        <p:cTn id="120" dur="2000" fill="hold"/>
                                        <p:tgtEl>
                                          <p:spTgt spid="23"/>
                                        </p:tgtEl>
                                        <p:attrNameLst>
                                          <p:attrName>ppt_h</p:attrName>
                                        </p:attrNameLst>
                                      </p:cBhvr>
                                      <p:tavLst>
                                        <p:tav tm="0">
                                          <p:val>
                                            <p:fltVal val="0"/>
                                          </p:val>
                                        </p:tav>
                                        <p:tav tm="100000">
                                          <p:val>
                                            <p:strVal val="#ppt_h"/>
                                          </p:val>
                                        </p:tav>
                                      </p:tavLst>
                                    </p:anim>
                                    <p:anim calcmode="lin" valueType="num">
                                      <p:cBhvr>
                                        <p:cTn id="121" dur="2000" fill="hold"/>
                                        <p:tgtEl>
                                          <p:spTgt spid="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animBg="1"/>
      <p:bldP spid="16" grpId="0" animBg="1"/>
      <p:bldP spid="17" grpId="0" animBg="1"/>
      <p:bldP spid="19" grpId="0" animBg="1"/>
      <p:bldP spid="20" grpId="0" animBg="1"/>
      <p:bldP spid="21" grpId="0" animBg="1"/>
      <p:bldP spid="22" grpId="0" animBg="1"/>
      <p:bldP spid="31746" grpId="0"/>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738662"/>
            <a:ext cx="9144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482600" algn="l"/>
              </a:tabLst>
            </a:pPr>
            <a:r>
              <a:rPr kumimoji="0" lang="en-US" sz="4000" b="1" i="1" u="none" strike="noStrike" cap="none" normalizeH="0" baseline="0" smtClean="0">
                <a:ln>
                  <a:noFill/>
                </a:ln>
                <a:solidFill>
                  <a:schemeClr val="tx2"/>
                </a:solidFill>
                <a:effectLst/>
                <a:latin typeface="Arial" pitchFamily="34" charset="0"/>
                <a:ea typeface="Times New Roman" pitchFamily="18" charset="0"/>
              </a:rPr>
              <a:t>When he came, I ate my lunch =</a:t>
            </a:r>
            <a:endParaRPr kumimoji="0" lang="ru-RU" sz="4000" b="1" i="1" u="none" strike="noStrike" cap="none" normalizeH="0" baseline="0" smtClean="0">
              <a:ln>
                <a:noFill/>
              </a:ln>
              <a:solidFill>
                <a:schemeClr val="tx2"/>
              </a:solidFill>
              <a:effectLst/>
              <a:latin typeface="Arial" pitchFamily="34" charset="0"/>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tabLst>
                <a:tab pos="482600" algn="l"/>
              </a:tabLst>
            </a:pPr>
            <a:r>
              <a:rPr kumimoji="0" lang="en-US" sz="4000" b="1" i="1" u="none" strike="noStrike" cap="none" normalizeH="0" baseline="0" smtClean="0">
                <a:ln>
                  <a:noFill/>
                </a:ln>
                <a:solidFill>
                  <a:schemeClr val="tx2"/>
                </a:solidFill>
                <a:effectLst/>
                <a:latin typeface="Arial" pitchFamily="34" charset="0"/>
                <a:ea typeface="Times New Roman" pitchFamily="18" charset="0"/>
              </a:rPr>
              <a:t> I ate my lunch when he came.</a:t>
            </a:r>
            <a:endParaRPr kumimoji="0" lang="ru-RU" sz="4000" b="0" i="0" u="none" strike="noStrike" cap="none" normalizeH="0" baseline="0" smtClean="0">
              <a:ln>
                <a:noFill/>
              </a:ln>
              <a:solidFill>
                <a:schemeClr val="tx2"/>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82600" algn="l"/>
              </a:tabLst>
            </a:pPr>
            <a:r>
              <a:rPr kumimoji="0" lang="en-US" sz="4000" b="1" i="1" u="none" strike="noStrike" cap="none" normalizeH="0" baseline="0" smtClean="0">
                <a:ln>
                  <a:noFill/>
                </a:ln>
                <a:solidFill>
                  <a:schemeClr val="tx2"/>
                </a:solidFill>
                <a:effectLst/>
                <a:latin typeface="Arial" pitchFamily="34" charset="0"/>
                <a:ea typeface="Times New Roman" pitchFamily="18" charset="0"/>
              </a:rPr>
              <a:t>He came after I had eaten it =</a:t>
            </a:r>
            <a:endParaRPr kumimoji="0" lang="ru-RU" sz="4000" b="1" i="1" u="none" strike="noStrike" cap="none" normalizeH="0" baseline="0" smtClean="0">
              <a:ln>
                <a:noFill/>
              </a:ln>
              <a:solidFill>
                <a:schemeClr val="tx2"/>
              </a:solidFill>
              <a:effectLst/>
              <a:latin typeface="Arial" pitchFamily="34" charset="0"/>
              <a:ea typeface="Times New Roman" pitchFamily="18" charset="0"/>
            </a:endParaRPr>
          </a:p>
          <a:p>
            <a:pPr lvl="0" fontAlgn="base">
              <a:spcBef>
                <a:spcPct val="0"/>
              </a:spcBef>
              <a:spcAft>
                <a:spcPct val="0"/>
              </a:spcAft>
            </a:pPr>
            <a:r>
              <a:rPr kumimoji="0" lang="en-US" sz="4000" b="1" i="1" u="none" strike="noStrike" cap="none" normalizeH="0" baseline="0" smtClean="0">
                <a:ln>
                  <a:noFill/>
                </a:ln>
                <a:solidFill>
                  <a:schemeClr val="tx2"/>
                </a:solidFill>
                <a:effectLst/>
                <a:latin typeface="Arial" pitchFamily="34" charset="0"/>
                <a:ea typeface="Times New Roman" pitchFamily="18" charset="0"/>
              </a:rPr>
              <a:t> After I had eaten it, he came home</a:t>
            </a:r>
            <a:r>
              <a:rPr kumimoji="0" lang="en-US" sz="4000" b="1" i="1" u="none" strike="noStrike" cap="none" normalizeH="0" baseline="0" smtClean="0">
                <a:ln>
                  <a:noFill/>
                </a:ln>
                <a:solidFill>
                  <a:schemeClr val="tx1"/>
                </a:solidFill>
                <a:effectLst/>
                <a:latin typeface="Arial" pitchFamily="34" charset="0"/>
                <a:ea typeface="Times New Roman" pitchFamily="18" charset="0"/>
              </a:rPr>
              <a:t>.</a:t>
            </a:r>
            <a:r>
              <a:rPr lang="en-US" sz="4000" i="1" smtClean="0">
                <a:solidFill>
                  <a:schemeClr val="tx2"/>
                </a:solidFill>
                <a:latin typeface="Arial" pitchFamily="34" charset="0"/>
                <a:ea typeface="Times New Roman" pitchFamily="18" charset="0"/>
              </a:rPr>
              <a:t> “I have lived in Saratov for 16 years”</a:t>
            </a:r>
            <a:r>
              <a:rPr lang="en-US" sz="4000" smtClean="0">
                <a:solidFill>
                  <a:schemeClr val="tx2"/>
                </a:solidFill>
                <a:latin typeface="Arial" pitchFamily="34" charset="0"/>
                <a:ea typeface="Times New Roman" pitchFamily="18" charset="0"/>
              </a:rPr>
              <a:t> or </a:t>
            </a:r>
            <a:r>
              <a:rPr lang="en-US" sz="4000" i="1" smtClean="0">
                <a:solidFill>
                  <a:schemeClr val="tx2"/>
                </a:solidFill>
                <a:latin typeface="Arial" pitchFamily="34" charset="0"/>
                <a:ea typeface="Times New Roman" pitchFamily="18" charset="0"/>
              </a:rPr>
              <a:t>“I have known Kate since we went to</a:t>
            </a:r>
            <a:r>
              <a:rPr lang="ru-RU" sz="4000" i="1" smtClean="0">
                <a:solidFill>
                  <a:schemeClr val="tx2"/>
                </a:solidFill>
                <a:latin typeface="Arial" pitchFamily="34" charset="0"/>
                <a:ea typeface="Times New Roman" pitchFamily="18" charset="0"/>
              </a:rPr>
              <a:t> </a:t>
            </a:r>
            <a:r>
              <a:rPr lang="en-US" sz="4000" i="1" smtClean="0">
                <a:solidFill>
                  <a:schemeClr val="tx2"/>
                </a:solidFill>
                <a:latin typeface="Arial" pitchFamily="34" charset="0"/>
                <a:ea typeface="Times New Roman" pitchFamily="18" charset="0"/>
              </a:rPr>
              <a:t> </a:t>
            </a:r>
            <a:r>
              <a:rPr lang="ru-RU" sz="4000" i="1" smtClean="0">
                <a:solidFill>
                  <a:schemeClr val="tx2"/>
                </a:solidFill>
                <a:latin typeface="Arial" pitchFamily="34" charset="0"/>
                <a:ea typeface="Times New Roman" pitchFamily="18" charset="0"/>
              </a:rPr>
              <a:t>    </a:t>
            </a:r>
            <a:r>
              <a:rPr lang="en-US" sz="4000" i="1" smtClean="0">
                <a:solidFill>
                  <a:schemeClr val="tx2"/>
                </a:solidFill>
                <a:latin typeface="Arial" pitchFamily="34" charset="0"/>
                <a:ea typeface="Times New Roman" pitchFamily="18" charset="0"/>
              </a:rPr>
              <a:t>school”</a:t>
            </a:r>
            <a:endParaRPr lang="ru-RU" sz="4000" smtClean="0">
              <a:solidFill>
                <a:schemeClr val="tx2"/>
              </a:solidFill>
              <a:latin typeface="Arial" pitchFamily="34" charset="0"/>
            </a:endParaRPr>
          </a:p>
          <a:p>
            <a:pPr lvl="0" eaLnBrk="0" fontAlgn="base" hangingPunct="0">
              <a:spcBef>
                <a:spcPct val="0"/>
              </a:spcBef>
              <a:spcAft>
                <a:spcPct val="0"/>
              </a:spcAft>
            </a:pPr>
            <a:r>
              <a:rPr lang="en-US" sz="4000" i="1" smtClean="0">
                <a:solidFill>
                  <a:schemeClr val="tx2"/>
                </a:solidFill>
                <a:latin typeface="Arial" pitchFamily="34" charset="0"/>
                <a:ea typeface="Times New Roman" pitchFamily="18" charset="0"/>
              </a:rPr>
              <a:t>“I live in Saratov”</a:t>
            </a:r>
            <a:r>
              <a:rPr lang="en-US" sz="4000" smtClean="0">
                <a:solidFill>
                  <a:schemeClr val="tx2"/>
                </a:solidFill>
                <a:latin typeface="Arial" pitchFamily="34" charset="0"/>
                <a:ea typeface="Times New Roman" pitchFamily="18" charset="0"/>
              </a:rPr>
              <a:t> or </a:t>
            </a:r>
            <a:r>
              <a:rPr lang="en-US" sz="4000" i="1" smtClean="0">
                <a:solidFill>
                  <a:schemeClr val="tx2"/>
                </a:solidFill>
                <a:latin typeface="Arial" pitchFamily="34" charset="0"/>
                <a:ea typeface="Times New Roman" pitchFamily="18" charset="0"/>
              </a:rPr>
              <a:t>“I know Kate”</a:t>
            </a:r>
            <a:r>
              <a:rPr kumimoji="0" lang="en-US" sz="1600" b="1" i="1" u="none" strike="noStrike" cap="none" normalizeH="0" baseline="0" smtClean="0">
                <a:ln>
                  <a:noFill/>
                </a:ln>
                <a:solidFill>
                  <a:schemeClr val="tx1"/>
                </a:solidFill>
                <a:effectLst/>
                <a:latin typeface="Arial" pitchFamily="34" charset="0"/>
                <a:ea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plus(in)">
                                      <p:cBhvr>
                                        <p:cTn id="7" dur="2000"/>
                                        <p:tgtEl>
                                          <p:spTgt spid="29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740307"/>
          </a:xfrm>
          <a:prstGeom prst="rect">
            <a:avLst/>
          </a:prstGeom>
        </p:spPr>
        <p:txBody>
          <a:bodyPr wrap="square">
            <a:spAutoFit/>
          </a:bodyPr>
          <a:lstStyle/>
          <a:p>
            <a:pPr algn="ctr"/>
            <a:r>
              <a:rPr lang="en-US" sz="5400" smtClean="0">
                <a:solidFill>
                  <a:schemeClr val="tx2"/>
                </a:solidFill>
              </a:rPr>
              <a:t>If we try to think it over logically, all the tense problems do not seem very difficult.  But we ought to get as much practice as possible because learning a language is not a matter of </a:t>
            </a:r>
            <a:r>
              <a:rPr lang="en-US" sz="5400" i="1" smtClean="0">
                <a:solidFill>
                  <a:srgbClr val="FFFF00"/>
                </a:solidFill>
              </a:rPr>
              <a:t>knowledge</a:t>
            </a:r>
            <a:r>
              <a:rPr lang="en-US" sz="5400" smtClean="0">
                <a:solidFill>
                  <a:schemeClr val="tx2"/>
                </a:solidFill>
              </a:rPr>
              <a:t> but of skill.</a:t>
            </a:r>
            <a:endParaRPr lang="ru-RU" sz="5400">
              <a:solidFill>
                <a:schemeClr val="tx2"/>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57166"/>
            <a:ext cx="9144000" cy="5170646"/>
          </a:xfrm>
          <a:prstGeom prst="rect">
            <a:avLst/>
          </a:prstGeom>
        </p:spPr>
        <p:txBody>
          <a:bodyPr wrap="square">
            <a:spAutoFit/>
          </a:bodyPr>
          <a:lstStyle/>
          <a:p>
            <a:pPr algn="ctr"/>
            <a:r>
              <a:rPr lang="en-US" sz="6600">
                <a:solidFill>
                  <a:schemeClr val="accent4">
                    <a:lumMod val="20000"/>
                    <a:lumOff val="80000"/>
                  </a:schemeClr>
                </a:solidFill>
              </a:rPr>
              <a:t>When we consider </a:t>
            </a:r>
            <a:r>
              <a:rPr lang="en-US" sz="6600" smtClean="0">
                <a:solidFill>
                  <a:schemeClr val="accent4">
                    <a:lumMod val="20000"/>
                    <a:lumOff val="80000"/>
                  </a:schemeClr>
                </a:solidFill>
              </a:rPr>
              <a:t>the </a:t>
            </a:r>
            <a:r>
              <a:rPr lang="en-US" sz="6600">
                <a:solidFill>
                  <a:schemeClr val="accent4">
                    <a:lumMod val="20000"/>
                    <a:lumOff val="80000"/>
                  </a:schemeClr>
                </a:solidFill>
              </a:rPr>
              <a:t>verb, there are two absolutely different </a:t>
            </a:r>
            <a:r>
              <a:rPr lang="en-US" sz="6600" smtClean="0">
                <a:solidFill>
                  <a:schemeClr val="accent4">
                    <a:lumMod val="20000"/>
                    <a:lumOff val="80000"/>
                  </a:schemeClr>
                </a:solidFill>
              </a:rPr>
              <a:t>categories</a:t>
            </a:r>
            <a:r>
              <a:rPr lang="ru-RU" sz="6600" smtClean="0">
                <a:solidFill>
                  <a:schemeClr val="accent4">
                    <a:lumMod val="20000"/>
                    <a:lumOff val="80000"/>
                  </a:schemeClr>
                </a:solidFill>
              </a:rPr>
              <a:t> </a:t>
            </a:r>
            <a:r>
              <a:rPr lang="en-US" sz="6600" smtClean="0">
                <a:solidFill>
                  <a:schemeClr val="accent4">
                    <a:lumMod val="20000"/>
                    <a:lumOff val="80000"/>
                  </a:schemeClr>
                </a:solidFill>
              </a:rPr>
              <a:t>we</a:t>
            </a:r>
            <a:r>
              <a:rPr lang="ru-RU" sz="6600" smtClean="0">
                <a:solidFill>
                  <a:schemeClr val="accent4">
                    <a:lumMod val="20000"/>
                    <a:lumOff val="80000"/>
                  </a:schemeClr>
                </a:solidFill>
              </a:rPr>
              <a:t> </a:t>
            </a:r>
            <a:r>
              <a:rPr lang="en-US" sz="6600" smtClean="0">
                <a:solidFill>
                  <a:schemeClr val="accent4">
                    <a:lumMod val="20000"/>
                    <a:lumOff val="80000"/>
                  </a:schemeClr>
                </a:solidFill>
              </a:rPr>
              <a:t>deal </a:t>
            </a:r>
            <a:r>
              <a:rPr lang="en-US" sz="6600">
                <a:solidFill>
                  <a:schemeClr val="accent4">
                    <a:lumMod val="20000"/>
                    <a:lumOff val="80000"/>
                  </a:schemeClr>
                </a:solidFill>
              </a:rPr>
              <a:t>with: </a:t>
            </a:r>
            <a:r>
              <a:rPr lang="en-US" sz="6600" b="1" i="1">
                <a:solidFill>
                  <a:schemeClr val="accent4">
                    <a:lumMod val="20000"/>
                    <a:lumOff val="80000"/>
                  </a:schemeClr>
                </a:solidFill>
              </a:rPr>
              <a:t>time</a:t>
            </a:r>
            <a:r>
              <a:rPr lang="en-US" sz="6600">
                <a:solidFill>
                  <a:schemeClr val="accent4">
                    <a:lumMod val="20000"/>
                    <a:lumOff val="80000"/>
                  </a:schemeClr>
                </a:solidFill>
              </a:rPr>
              <a:t> and </a:t>
            </a:r>
            <a:r>
              <a:rPr lang="en-US" sz="6600" b="1" i="1" smtClean="0">
                <a:solidFill>
                  <a:schemeClr val="accent4">
                    <a:lumMod val="20000"/>
                    <a:lumOff val="80000"/>
                  </a:schemeClr>
                </a:solidFill>
              </a:rPr>
              <a:t>tense</a:t>
            </a:r>
            <a:r>
              <a:rPr lang="ru-RU" sz="6600" b="1" i="1" smtClean="0">
                <a:solidFill>
                  <a:schemeClr val="accent4">
                    <a:lumMod val="20000"/>
                    <a:lumOff val="80000"/>
                  </a:schemeClr>
                </a:solidFill>
              </a:rPr>
              <a:t>.</a:t>
            </a:r>
            <a:endParaRPr lang="ru-RU" sz="6600">
              <a:solidFill>
                <a:schemeClr val="accent4">
                  <a:lumMod val="20000"/>
                  <a:lumOff val="80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1142984"/>
            <a:ext cx="6339691" cy="4524315"/>
          </a:xfrm>
          <a:prstGeom prst="rect">
            <a:avLst/>
          </a:prstGeom>
        </p:spPr>
        <p:txBody>
          <a:bodyPr wrap="square">
            <a:spAutoFit/>
          </a:bodyPr>
          <a:lstStyle/>
          <a:p>
            <a:pPr lvl="0" indent="450850" algn="ctr" fontAlgn="base">
              <a:spcBef>
                <a:spcPct val="0"/>
              </a:spcBef>
              <a:spcAft>
                <a:spcPct val="0"/>
              </a:spcAft>
            </a:pPr>
            <a:r>
              <a:rPr lang="en-US" sz="9600" smtClean="0">
                <a:solidFill>
                  <a:srgbClr val="FFFF00"/>
                </a:solidFill>
                <a:latin typeface="Arial" pitchFamily="34" charset="0"/>
                <a:ea typeface="Times New Roman" pitchFamily="18" charset="0"/>
              </a:rPr>
              <a:t>Thank you for attention!</a:t>
            </a:r>
            <a:r>
              <a:rPr lang="ru-RU" sz="9600" smtClean="0">
                <a:solidFill>
                  <a:srgbClr val="FFFF00"/>
                </a:solidFill>
                <a:latin typeface="Arial" pitchFamily="34" charset="0"/>
                <a:ea typeface="Times New Roman" pitchFamily="18" charset="0"/>
              </a:rPr>
              <a:t>!!</a:t>
            </a:r>
            <a:endParaRPr lang="en-US" sz="9600" smtClean="0">
              <a:solidFill>
                <a:srgbClr val="FFFF00"/>
              </a:solidFill>
              <a:latin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000100" y="4929198"/>
          <a:ext cx="6077585" cy="1097280"/>
        </p:xfrm>
        <a:graphic>
          <a:graphicData uri="http://schemas.openxmlformats.org/drawingml/2006/table">
            <a:tbl>
              <a:tblPr/>
              <a:tblGrid>
                <a:gridCol w="3038475"/>
                <a:gridCol w="3039110"/>
              </a:tblGrid>
              <a:tr h="437198">
                <a:tc>
                  <a:txBody>
                    <a:bodyPr/>
                    <a:lstStyle/>
                    <a:p>
                      <a:pPr algn="ctr">
                        <a:lnSpc>
                          <a:spcPct val="150000"/>
                        </a:lnSpc>
                        <a:spcAft>
                          <a:spcPts val="0"/>
                        </a:spcAft>
                      </a:pPr>
                      <a:r>
                        <a:rPr lang="en-US" sz="4800" b="1">
                          <a:solidFill>
                            <a:srgbClr val="FFFF00"/>
                          </a:solidFill>
                          <a:latin typeface="Arial" pitchFamily="34" charset="0"/>
                          <a:ea typeface="Times New Roman"/>
                          <a:cs typeface="Arial" pitchFamily="34" charset="0"/>
                        </a:rPr>
                        <a:t>PAST</a:t>
                      </a:r>
                      <a:endParaRPr lang="ru-RU" sz="4800" b="1">
                        <a:solidFill>
                          <a:srgbClr val="FFFF00"/>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4800" b="1">
                          <a:solidFill>
                            <a:srgbClr val="FFFF00"/>
                          </a:solidFill>
                          <a:latin typeface="Arial" pitchFamily="34" charset="0"/>
                          <a:ea typeface="Times New Roman"/>
                          <a:cs typeface="Arial" pitchFamily="34" charset="0"/>
                        </a:rPr>
                        <a:t>FUTURE</a:t>
                      </a:r>
                      <a:endParaRPr lang="ru-RU" sz="4800" b="1">
                        <a:solidFill>
                          <a:srgbClr val="FFFF00"/>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266" name="Rectangle 2"/>
          <p:cNvSpPr>
            <a:spLocks noChangeArrowheads="1"/>
          </p:cNvSpPr>
          <p:nvPr/>
        </p:nvSpPr>
        <p:spPr bwMode="auto">
          <a:xfrm>
            <a:off x="0" y="0"/>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5365750" algn="l"/>
              </a:tabLst>
            </a:pPr>
            <a:r>
              <a:rPr kumimoji="0" lang="en-US" sz="3600" b="0" i="0"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People consider </a:t>
            </a:r>
            <a:r>
              <a:rPr kumimoji="0" lang="en-US" sz="3600" b="0" i="1" u="none" strike="noStrike" cap="none" normalizeH="0" baseline="0" smtClean="0">
                <a:ln>
                  <a:noFill/>
                </a:ln>
                <a:solidFill>
                  <a:srgbClr val="FFFF00"/>
                </a:solidFill>
                <a:effectLst/>
                <a:latin typeface="Arial" pitchFamily="34" charset="0"/>
                <a:ea typeface="Times New Roman" pitchFamily="18" charset="0"/>
              </a:rPr>
              <a:t>time</a:t>
            </a:r>
            <a:r>
              <a:rPr kumimoji="0" lang="en-US" sz="3600" b="0" i="0"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 as past, present and future. Both past and future depend on the present, or </a:t>
            </a:r>
            <a:r>
              <a:rPr kumimoji="0" lang="en-US" sz="3600" b="0" i="1" u="none" strike="noStrike" cap="none" normalizeH="0" baseline="0" smtClean="0">
                <a:ln>
                  <a:noFill/>
                </a:ln>
                <a:solidFill>
                  <a:srgbClr val="FFFF00"/>
                </a:solidFill>
                <a:effectLst/>
                <a:latin typeface="Arial" pitchFamily="34" charset="0"/>
                <a:ea typeface="Times New Roman" pitchFamily="18" charset="0"/>
              </a:rPr>
              <a:t>now</a:t>
            </a:r>
            <a:r>
              <a:rPr kumimoji="0" lang="en-US" sz="3600" b="0" i="0"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 Everything </a:t>
            </a:r>
            <a:r>
              <a:rPr kumimoji="0" lang="en-US" sz="3600" b="0" i="1"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before</a:t>
            </a:r>
            <a:r>
              <a:rPr kumimoji="0" lang="en-US" sz="3600" b="0" i="0"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 </a:t>
            </a:r>
            <a:r>
              <a:rPr kumimoji="0" lang="en-US" sz="3600" b="0" i="1" u="none" strike="noStrike" cap="none" normalizeH="0" baseline="0" smtClean="0">
                <a:ln>
                  <a:noFill/>
                </a:ln>
                <a:solidFill>
                  <a:srgbClr val="FFFF00"/>
                </a:solidFill>
                <a:effectLst/>
                <a:latin typeface="Arial" pitchFamily="34" charset="0"/>
                <a:ea typeface="Times New Roman" pitchFamily="18" charset="0"/>
              </a:rPr>
              <a:t>now</a:t>
            </a:r>
            <a:r>
              <a:rPr kumimoji="0" lang="en-US" sz="3600" b="0" i="1"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 </a:t>
            </a:r>
            <a:r>
              <a:rPr kumimoji="0" lang="en-US" sz="3600" b="0" i="0"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is past, and everything </a:t>
            </a:r>
            <a:r>
              <a:rPr kumimoji="0" lang="en-US" sz="3600" b="0" i="1" u="none" strike="noStrike" cap="none" normalizeH="0" baseline="0" smtClean="0">
                <a:ln>
                  <a:noFill/>
                </a:ln>
                <a:solidFill>
                  <a:srgbClr val="FFFF00"/>
                </a:solidFill>
                <a:effectLst/>
                <a:latin typeface="Arial" pitchFamily="34" charset="0"/>
                <a:ea typeface="Times New Roman" pitchFamily="18" charset="0"/>
              </a:rPr>
              <a:t>after</a:t>
            </a:r>
            <a:r>
              <a:rPr kumimoji="0" lang="en-US" sz="3600" b="0" i="0" u="none" strike="noStrike" cap="none" normalizeH="0" baseline="0" smtClean="0">
                <a:ln>
                  <a:noFill/>
                </a:ln>
                <a:solidFill>
                  <a:srgbClr val="FFFF00"/>
                </a:solidFill>
                <a:effectLst/>
                <a:latin typeface="Arial" pitchFamily="34" charset="0"/>
                <a:ea typeface="Times New Roman" pitchFamily="18" charset="0"/>
              </a:rPr>
              <a:t> </a:t>
            </a:r>
            <a:r>
              <a:rPr kumimoji="0" lang="en-US" sz="3600" b="0" i="1" u="none" strike="noStrike" cap="none" normalizeH="0" baseline="0" smtClean="0">
                <a:ln>
                  <a:noFill/>
                </a:ln>
                <a:solidFill>
                  <a:srgbClr val="FFFF00"/>
                </a:solidFill>
                <a:effectLst/>
                <a:latin typeface="Arial" pitchFamily="34" charset="0"/>
                <a:ea typeface="Times New Roman" pitchFamily="18" charset="0"/>
              </a:rPr>
              <a:t>now</a:t>
            </a:r>
            <a:r>
              <a:rPr kumimoji="0" lang="en-US" sz="3600" b="0" i="0"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 is future. But what is </a:t>
            </a:r>
            <a:r>
              <a:rPr kumimoji="0" lang="en-US" sz="3600" b="0" i="1" u="none" strike="noStrike" cap="none" normalizeH="0" baseline="0" smtClean="0">
                <a:ln>
                  <a:noFill/>
                </a:ln>
                <a:solidFill>
                  <a:srgbClr val="FFFF00"/>
                </a:solidFill>
                <a:effectLst/>
                <a:latin typeface="Arial" pitchFamily="34" charset="0"/>
                <a:ea typeface="Times New Roman" pitchFamily="18" charset="0"/>
              </a:rPr>
              <a:t>now</a:t>
            </a:r>
            <a:r>
              <a:rPr kumimoji="0" lang="en-US" sz="3600" b="0" i="0" u="none" strike="noStrike" cap="none" normalizeH="0" baseline="0" smtClean="0">
                <a:ln>
                  <a:noFill/>
                </a:ln>
                <a:solidFill>
                  <a:schemeClr val="accent4">
                    <a:lumMod val="20000"/>
                    <a:lumOff val="80000"/>
                  </a:schemeClr>
                </a:solidFill>
                <a:effectLst/>
                <a:latin typeface="Arial" pitchFamily="34" charset="0"/>
                <a:ea typeface="Times New Roman" pitchFamily="18" charset="0"/>
              </a:rPr>
              <a:t>? In fact it has no length. It is the borderline between past and future. Time category could be viewed like this:	</a:t>
            </a:r>
            <a:endParaRPr kumimoji="0" lang="ru-RU" sz="3600" b="0" i="0" u="none" strike="noStrike" cap="none" normalizeH="0" baseline="0" smtClean="0">
              <a:ln>
                <a:noFill/>
              </a:ln>
              <a:solidFill>
                <a:schemeClr val="accent4">
                  <a:lumMod val="20000"/>
                  <a:lumOff val="80000"/>
                </a:schemeClr>
              </a:solidFill>
              <a:effectLst/>
              <a:latin typeface="Arial" pitchFamily="34" charset="0"/>
            </a:endParaRPr>
          </a:p>
        </p:txBody>
      </p:sp>
      <p:sp>
        <p:nvSpPr>
          <p:cNvPr id="7" name="TextBox 6"/>
          <p:cNvSpPr txBox="1"/>
          <p:nvPr/>
        </p:nvSpPr>
        <p:spPr>
          <a:xfrm>
            <a:off x="3428992" y="4000504"/>
            <a:ext cx="2428892" cy="1107996"/>
          </a:xfrm>
          <a:prstGeom prst="rect">
            <a:avLst/>
          </a:prstGeom>
          <a:noFill/>
        </p:spPr>
        <p:txBody>
          <a:bodyPr wrap="square" rtlCol="0">
            <a:spAutoFit/>
          </a:bodyPr>
          <a:lstStyle/>
          <a:p>
            <a:pPr lvl="0"/>
            <a:r>
              <a:rPr lang="en-US" sz="4800" smtClean="0">
                <a:solidFill>
                  <a:srgbClr val="FFFF00"/>
                </a:solidFill>
                <a:latin typeface="Arial" pitchFamily="34" charset="0"/>
                <a:ea typeface="Times New Roman" pitchFamily="18" charset="0"/>
              </a:rPr>
              <a:t>NOW</a:t>
            </a:r>
            <a:endParaRPr lang="en-US" sz="4800" smtClean="0">
              <a:solidFill>
                <a:srgbClr val="FFFF00"/>
              </a:solidFill>
              <a:latin typeface="Arial" pitchFamily="34" charset="0"/>
            </a:endParaRPr>
          </a:p>
          <a:p>
            <a:endParaRPr lang="ru-RU"/>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14348" y="3929066"/>
          <a:ext cx="6810380" cy="2643205"/>
        </p:xfrm>
        <a:graphic>
          <a:graphicData uri="http://schemas.openxmlformats.org/drawingml/2006/table">
            <a:tbl>
              <a:tblPr/>
              <a:tblGrid>
                <a:gridCol w="3404864"/>
                <a:gridCol w="3405516"/>
              </a:tblGrid>
              <a:tr h="1277096">
                <a:tc gridSpan="2">
                  <a:txBody>
                    <a:bodyPr/>
                    <a:lstStyle/>
                    <a:p>
                      <a:pPr indent="-17145" algn="ctr">
                        <a:lnSpc>
                          <a:spcPct val="150000"/>
                        </a:lnSpc>
                        <a:spcAft>
                          <a:spcPts val="0"/>
                        </a:spcAft>
                      </a:pPr>
                      <a:r>
                        <a:rPr kumimoji="0" lang="en-US" sz="4800" kern="1200" smtClean="0">
                          <a:solidFill>
                            <a:srgbClr val="FFFF00"/>
                          </a:solidFill>
                          <a:latin typeface="+mn-lt"/>
                          <a:ea typeface="+mn-ea"/>
                          <a:cs typeface="+mn-cs"/>
                        </a:rPr>
                        <a:t>NOW</a:t>
                      </a:r>
                      <a:endParaRPr lang="ru-RU" sz="4800">
                        <a:solidFill>
                          <a:srgbClr val="FFFF00"/>
                        </a:solidFill>
                        <a:latin typeface="Times New Roman"/>
                        <a:ea typeface="Times New Roman"/>
                        <a:cs typeface="Times New Roman"/>
                      </a:endParaRPr>
                    </a:p>
                  </a:txBody>
                  <a:tcPr marL="63129" marR="63129" marT="0" marB="0">
                    <a:lnL>
                      <a:noFill/>
                    </a:lnL>
                    <a:lnR>
                      <a:noFill/>
                    </a:lnR>
                    <a:lnT>
                      <a:noFill/>
                    </a:lnT>
                    <a:lnB>
                      <a:noFill/>
                    </a:lnB>
                  </a:tcPr>
                </a:tc>
                <a:tc hMerge="1">
                  <a:txBody>
                    <a:bodyPr/>
                    <a:lstStyle/>
                    <a:p>
                      <a:endParaRPr lang="ru-RU"/>
                    </a:p>
                  </a:txBody>
                  <a:tcPr/>
                </a:tc>
              </a:tr>
              <a:tr h="89013">
                <a:tc>
                  <a:txBody>
                    <a:bodyPr/>
                    <a:lstStyle/>
                    <a:p>
                      <a:pPr algn="ctr">
                        <a:lnSpc>
                          <a:spcPct val="150000"/>
                        </a:lnSpc>
                        <a:spcAft>
                          <a:spcPts val="0"/>
                        </a:spcAft>
                      </a:pPr>
                      <a:endParaRPr lang="en-US" sz="300">
                        <a:highlight>
                          <a:srgbClr val="FFFF00"/>
                        </a:highlight>
                        <a:latin typeface="Times New Roman"/>
                        <a:ea typeface="Times New Roman"/>
                        <a:cs typeface="Times New Roman"/>
                      </a:endParaRPr>
                    </a:p>
                  </a:txBody>
                  <a:tcPr marL="63129" marR="6312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ru-RU" sz="300">
                        <a:latin typeface="Times New Roman"/>
                        <a:ea typeface="Times New Roman"/>
                        <a:cs typeface="Times New Roman"/>
                      </a:endParaRPr>
                    </a:p>
                  </a:txBody>
                  <a:tcPr marL="63129" marR="63129" marT="0" marB="0">
                    <a:lnL>
                      <a:noFill/>
                    </a:lnL>
                    <a:lnR>
                      <a:noFill/>
                    </a:lnR>
                    <a:lnT>
                      <a:noFill/>
                    </a:lnT>
                    <a:lnB>
                      <a:noFill/>
                    </a:lnB>
                  </a:tcPr>
                </a:tc>
              </a:tr>
              <a:tr h="1277096">
                <a:tc>
                  <a:txBody>
                    <a:bodyPr/>
                    <a:lstStyle/>
                    <a:p>
                      <a:pPr algn="ctr">
                        <a:lnSpc>
                          <a:spcPct val="150000"/>
                        </a:lnSpc>
                        <a:spcAft>
                          <a:spcPts val="0"/>
                        </a:spcAft>
                      </a:pPr>
                      <a:r>
                        <a:rPr kumimoji="0" lang="en-US" sz="4800" kern="1200" smtClean="0">
                          <a:solidFill>
                            <a:srgbClr val="FFFF00"/>
                          </a:solidFill>
                          <a:latin typeface="+mn-lt"/>
                          <a:ea typeface="+mn-ea"/>
                          <a:cs typeface="+mn-cs"/>
                        </a:rPr>
                        <a:t>PAST</a:t>
                      </a:r>
                      <a:endParaRPr lang="ru-RU" sz="4800">
                        <a:solidFill>
                          <a:srgbClr val="FFFF00"/>
                        </a:solidFill>
                        <a:latin typeface="Times New Roman"/>
                        <a:ea typeface="Times New Roman"/>
                        <a:cs typeface="Times New Roman"/>
                      </a:endParaRPr>
                    </a:p>
                  </a:txBody>
                  <a:tcPr marL="63129" marR="631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endParaRPr lang="en-US" sz="1500">
                        <a:latin typeface="Times New Roman"/>
                        <a:ea typeface="Times New Roman"/>
                        <a:cs typeface="Times New Roman"/>
                      </a:endParaRPr>
                    </a:p>
                  </a:txBody>
                  <a:tcPr marL="63129" marR="63129" marT="0"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10242" name="Rectangle 2"/>
          <p:cNvSpPr>
            <a:spLocks noChangeArrowheads="1"/>
          </p:cNvSpPr>
          <p:nvPr/>
        </p:nvSpPr>
        <p:spPr bwMode="auto">
          <a:xfrm>
            <a:off x="0" y="0"/>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en-US" sz="4000" b="0" i="0" u="none" strike="noStrike" cap="none" normalizeH="0" baseline="0" smtClean="0">
                <a:ln>
                  <a:noFill/>
                </a:ln>
                <a:solidFill>
                  <a:schemeClr val="tx1"/>
                </a:solidFill>
                <a:effectLst/>
                <a:latin typeface="Arial" pitchFamily="34" charset="0"/>
                <a:ea typeface="Times New Roman" pitchFamily="18" charset="0"/>
              </a:rPr>
              <a:t>But there exists no future. What has really happened is in the past. What hasn’t happened can be only imagined.  The notion of time is reflected in the English verb. So, it </a:t>
            </a:r>
            <a:r>
              <a:rPr kumimoji="0" lang="en-US" sz="4000" b="0" i="0" u="none" strike="noStrike" cap="none" normalizeH="0" baseline="0" smtClean="0">
                <a:ln>
                  <a:noFill/>
                </a:ln>
                <a:solidFill>
                  <a:schemeClr val="tx2"/>
                </a:solidFill>
                <a:effectLst/>
                <a:latin typeface="Arial" pitchFamily="34" charset="0"/>
                <a:ea typeface="Times New Roman" pitchFamily="18" charset="0"/>
              </a:rPr>
              <a:t>would</a:t>
            </a:r>
            <a:r>
              <a:rPr kumimoji="0" lang="en-US" sz="4000" b="0" i="0" u="none" strike="noStrike" cap="none" normalizeH="0" baseline="0" smtClean="0">
                <a:ln>
                  <a:noFill/>
                </a:ln>
                <a:solidFill>
                  <a:schemeClr val="tx1"/>
                </a:solidFill>
                <a:effectLst/>
                <a:latin typeface="Arial" pitchFamily="34" charset="0"/>
                <a:ea typeface="Times New Roman" pitchFamily="18" charset="0"/>
              </a:rPr>
              <a:t> be more correct to show time as following:</a:t>
            </a:r>
            <a:endParaRPr kumimoji="0" lang="en-US" sz="4000" b="0" i="0" u="none" strike="noStrike" cap="none" normalizeH="0" baseline="0" smtClean="0">
              <a:ln>
                <a:noFill/>
              </a:ln>
              <a:solidFill>
                <a:schemeClr val="tx1"/>
              </a:solidFill>
              <a:effectLst/>
              <a:latin typeface="Arial" pitchFamily="34" charset="0"/>
            </a:endParaRPr>
          </a:p>
        </p:txBody>
      </p:sp>
      <p:graphicFrame>
        <p:nvGraphicFramePr>
          <p:cNvPr id="10241" name="Object 1"/>
          <p:cNvGraphicFramePr>
            <a:graphicFrameLocks noChangeAspect="1"/>
          </p:cNvGraphicFramePr>
          <p:nvPr/>
        </p:nvGraphicFramePr>
        <p:xfrm>
          <a:off x="4214810" y="5286388"/>
          <a:ext cx="3358213" cy="1209679"/>
        </p:xfrm>
        <a:graphic>
          <a:graphicData uri="http://schemas.openxmlformats.org/presentationml/2006/ole">
            <p:oleObj spid="_x0000_s10241" name="Visio" r:id="rId3" imgW="1772920" imgH="639762" progId="">
              <p:embed/>
            </p:oleObj>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checkerboard(across)">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241"/>
                                        </p:tgtEl>
                                        <p:attrNameLst>
                                          <p:attrName>style.visibility</p:attrName>
                                        </p:attrNameLst>
                                      </p:cBhvr>
                                      <p:to>
                                        <p:strVal val="visible"/>
                                      </p:to>
                                    </p:set>
                                    <p:anim calcmode="lin" valueType="num">
                                      <p:cBhvr additive="base">
                                        <p:cTn id="18" dur="500" fill="hold"/>
                                        <p:tgtEl>
                                          <p:spTgt spid="10241"/>
                                        </p:tgtEl>
                                        <p:attrNameLst>
                                          <p:attrName>ppt_x</p:attrName>
                                        </p:attrNameLst>
                                      </p:cBhvr>
                                      <p:tavLst>
                                        <p:tav tm="0">
                                          <p:val>
                                            <p:strVal val="#ppt_x"/>
                                          </p:val>
                                        </p:tav>
                                        <p:tav tm="100000">
                                          <p:val>
                                            <p:strVal val="#ppt_x"/>
                                          </p:val>
                                        </p:tav>
                                      </p:tavLst>
                                    </p:anim>
                                    <p:anim calcmode="lin" valueType="num">
                                      <p:cBhvr additive="base">
                                        <p:cTn id="19" dur="500" fill="hold"/>
                                        <p:tgtEl>
                                          <p:spTgt spid="10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3416320"/>
          </a:xfrm>
          <a:prstGeom prst="rect">
            <a:avLst/>
          </a:prstGeom>
        </p:spPr>
        <p:txBody>
          <a:bodyPr wrap="square">
            <a:spAutoFit/>
          </a:bodyPr>
          <a:lstStyle/>
          <a:p>
            <a:pPr algn="ctr"/>
            <a:r>
              <a:rPr lang="ru-RU" sz="7200" smtClean="0">
                <a:solidFill>
                  <a:srgbClr val="FFFF00"/>
                </a:solidFill>
              </a:rPr>
              <a:t>А</a:t>
            </a:r>
            <a:r>
              <a:rPr lang="en-US" sz="7200" smtClean="0">
                <a:solidFill>
                  <a:srgbClr val="FFFF00"/>
                </a:solidFill>
              </a:rPr>
              <a:t> special</a:t>
            </a:r>
            <a:r>
              <a:rPr lang="ru-RU" sz="7200" smtClean="0">
                <a:solidFill>
                  <a:srgbClr val="FFFF00"/>
                </a:solidFill>
              </a:rPr>
              <a:t> </a:t>
            </a:r>
            <a:r>
              <a:rPr lang="en-US" sz="7200" smtClean="0">
                <a:solidFill>
                  <a:srgbClr val="FFFF00"/>
                </a:solidFill>
              </a:rPr>
              <a:t>grammatical </a:t>
            </a:r>
            <a:endParaRPr lang="ru-RU" sz="7200" smtClean="0">
              <a:solidFill>
                <a:srgbClr val="FFFF00"/>
              </a:solidFill>
            </a:endParaRPr>
          </a:p>
          <a:p>
            <a:pPr algn="ctr"/>
            <a:r>
              <a:rPr lang="en-US" sz="7200" smtClean="0">
                <a:solidFill>
                  <a:srgbClr val="FFFF00"/>
                </a:solidFill>
              </a:rPr>
              <a:t>category –</a:t>
            </a:r>
            <a:r>
              <a:rPr lang="ru-RU" sz="7200" smtClean="0">
                <a:solidFill>
                  <a:srgbClr val="FFFF00"/>
                </a:solidFill>
              </a:rPr>
              <a:t> </a:t>
            </a:r>
            <a:r>
              <a:rPr lang="en-US" sz="7200" b="1" smtClean="0">
                <a:solidFill>
                  <a:srgbClr val="FFFF00"/>
                </a:solidFill>
              </a:rPr>
              <a:t>modality </a:t>
            </a:r>
            <a:endParaRPr lang="ru-RU" sz="7200">
              <a:solidFill>
                <a:srgbClr val="FFFF00"/>
              </a:solidFill>
            </a:endParaRPr>
          </a:p>
        </p:txBody>
      </p:sp>
      <p:sp>
        <p:nvSpPr>
          <p:cNvPr id="9217" name="Rectangle 1"/>
          <p:cNvSpPr>
            <a:spLocks noChangeArrowheads="1"/>
          </p:cNvSpPr>
          <p:nvPr/>
        </p:nvSpPr>
        <p:spPr bwMode="auto">
          <a:xfrm>
            <a:off x="357158" y="3647691"/>
            <a:ext cx="878684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Char char="•"/>
              <a:tabLst>
                <a:tab pos="908050" algn="l"/>
              </a:tabLst>
            </a:pPr>
            <a:r>
              <a:rPr kumimoji="0" lang="en-US" sz="6000" b="1" i="1" u="none" strike="noStrike" cap="none" normalizeH="0" baseline="0" smtClean="0">
                <a:ln>
                  <a:noFill/>
                </a:ln>
                <a:solidFill>
                  <a:schemeClr val="tx1"/>
                </a:solidFill>
                <a:effectLst/>
                <a:latin typeface="Arial" pitchFamily="34" charset="0"/>
                <a:ea typeface="Times New Roman" pitchFamily="18" charset="0"/>
              </a:rPr>
              <a:t>She might agree.</a:t>
            </a:r>
            <a:endParaRPr kumimoji="0" lang="ru-RU" sz="6000" b="0" i="0" u="none" strike="noStrike" cap="none" normalizeH="0" baseline="0" smtClean="0">
              <a:ln>
                <a:noFill/>
              </a:ln>
              <a:solidFill>
                <a:schemeClr val="tx1"/>
              </a:solidFill>
              <a:effectLst/>
              <a:latin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Char char="•"/>
              <a:tabLst>
                <a:tab pos="908050" algn="l"/>
              </a:tabLst>
            </a:pPr>
            <a:r>
              <a:rPr kumimoji="0" lang="en-US" sz="6000" b="1" i="1" u="none" strike="noStrike" cap="none" normalizeH="0" baseline="0" smtClean="0">
                <a:ln>
                  <a:noFill/>
                </a:ln>
                <a:solidFill>
                  <a:schemeClr val="tx2"/>
                </a:solidFill>
                <a:effectLst/>
                <a:latin typeface="Arial" pitchFamily="34" charset="0"/>
                <a:ea typeface="Times New Roman" pitchFamily="18" charset="0"/>
              </a:rPr>
              <a:t>She</a:t>
            </a:r>
            <a:r>
              <a:rPr kumimoji="0" lang="en-US" sz="6000" b="1" i="1" u="none" strike="noStrike" cap="none" normalizeH="0" baseline="0" smtClean="0">
                <a:ln>
                  <a:noFill/>
                </a:ln>
                <a:solidFill>
                  <a:schemeClr val="tx1"/>
                </a:solidFill>
                <a:effectLst/>
                <a:latin typeface="Arial" pitchFamily="34" charset="0"/>
                <a:ea typeface="Times New Roman" pitchFamily="18" charset="0"/>
              </a:rPr>
              <a:t> can agree.</a:t>
            </a:r>
            <a:endParaRPr kumimoji="0" lang="ru-RU" sz="6000" b="0" i="0" u="none" strike="noStrike" cap="none" normalizeH="0" baseline="0" smtClean="0">
              <a:ln>
                <a:noFill/>
              </a:ln>
              <a:solidFill>
                <a:schemeClr val="tx1"/>
              </a:solidFill>
              <a:effectLst/>
              <a:latin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Char char="•"/>
              <a:tabLst>
                <a:tab pos="908050" algn="l"/>
              </a:tabLst>
            </a:pPr>
            <a:r>
              <a:rPr kumimoji="0" lang="en-US" sz="6000" b="1" i="1" u="none" strike="noStrike" cap="none" normalizeH="0" baseline="0" smtClean="0">
                <a:ln>
                  <a:noFill/>
                </a:ln>
                <a:solidFill>
                  <a:schemeClr val="tx1"/>
                </a:solidFill>
                <a:effectLst/>
                <a:latin typeface="Arial" pitchFamily="34" charset="0"/>
                <a:ea typeface="Times New Roman" pitchFamily="18" charset="0"/>
              </a:rPr>
              <a:t>She will agree.</a:t>
            </a:r>
            <a:endParaRPr kumimoji="0" lang="en-US" sz="6000" b="0" i="0" u="none" strike="noStrike" cap="none" normalizeH="0" baseline="0" smtClean="0">
              <a:ln>
                <a:noFill/>
              </a:ln>
              <a:solidFill>
                <a:schemeClr val="tx1"/>
              </a:solidFill>
              <a:effectLst/>
              <a:latin typeface="Arial" pitchFamily="34" charset="0"/>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9217"/>
                                        </p:tgtEl>
                                        <p:attrNameLst>
                                          <p:attrName>style.visibility</p:attrName>
                                        </p:attrNameLst>
                                      </p:cBhvr>
                                      <p:to>
                                        <p:strVal val="visible"/>
                                      </p:to>
                                    </p:set>
                                    <p:animEffect transition="in" filter="randombar(horizontal)">
                                      <p:cBhvr>
                                        <p:cTn id="13" dur="500"/>
                                        <p:tgtEl>
                                          <p:spTgt spid="9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4000504"/>
          <a:ext cx="8572560" cy="2143116"/>
        </p:xfrm>
        <a:graphic>
          <a:graphicData uri="http://schemas.openxmlformats.org/drawingml/2006/table">
            <a:tbl>
              <a:tblPr/>
              <a:tblGrid>
                <a:gridCol w="2856940"/>
                <a:gridCol w="2857810"/>
                <a:gridCol w="2857810"/>
              </a:tblGrid>
              <a:tr h="1745712">
                <a:tc>
                  <a:txBody>
                    <a:bodyPr/>
                    <a:lstStyle/>
                    <a:p>
                      <a:pPr algn="ctr">
                        <a:lnSpc>
                          <a:spcPct val="150000"/>
                        </a:lnSpc>
                        <a:spcAft>
                          <a:spcPts val="0"/>
                        </a:spcAft>
                      </a:pPr>
                      <a:r>
                        <a:rPr kumimoji="0" lang="en-US" sz="5400" b="1" kern="1200" smtClean="0">
                          <a:solidFill>
                            <a:schemeClr val="tx2"/>
                          </a:solidFill>
                          <a:latin typeface="+mn-lt"/>
                          <a:ea typeface="+mn-ea"/>
                          <a:cs typeface="+mn-cs"/>
                        </a:rPr>
                        <a:t>PAST</a:t>
                      </a:r>
                      <a:endParaRPr lang="ru-RU" sz="5400" b="1">
                        <a:solidFill>
                          <a:schemeClr val="tx2"/>
                        </a:solidFill>
                        <a:latin typeface="Times New Roman"/>
                        <a:ea typeface="Times New Roman"/>
                      </a:endParaRPr>
                    </a:p>
                  </a:txBody>
                  <a:tcPr marL="66812" marR="6681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kumimoji="0" lang="en-US" sz="4800" b="1" kern="1200" smtClean="0">
                          <a:solidFill>
                            <a:schemeClr val="tx2"/>
                          </a:solidFill>
                          <a:latin typeface="+mn-lt"/>
                          <a:ea typeface="+mn-ea"/>
                          <a:cs typeface="+mn-cs"/>
                        </a:rPr>
                        <a:t>NOW</a:t>
                      </a:r>
                      <a:endParaRPr lang="ru-RU" sz="4800" b="1">
                        <a:solidFill>
                          <a:schemeClr val="tx2"/>
                        </a:solidFill>
                        <a:latin typeface="Times New Roman"/>
                        <a:ea typeface="Times New Roman"/>
                      </a:endParaRPr>
                    </a:p>
                  </a:txBody>
                  <a:tcPr marL="66812" marR="66812"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kumimoji="0" lang="en-US" sz="4800" b="1" kern="1200" smtClean="0">
                          <a:solidFill>
                            <a:schemeClr val="tx2"/>
                          </a:solidFill>
                          <a:latin typeface="+mn-lt"/>
                          <a:ea typeface="+mn-ea"/>
                          <a:cs typeface="+mn-cs"/>
                        </a:rPr>
                        <a:t>FUTURE</a:t>
                      </a:r>
                      <a:endParaRPr lang="ru-RU" sz="4800" b="1">
                        <a:solidFill>
                          <a:schemeClr val="tx2"/>
                        </a:solidFill>
                        <a:latin typeface="Times New Roman"/>
                        <a:ea typeface="Times New Roman"/>
                      </a:endParaRPr>
                    </a:p>
                  </a:txBody>
                  <a:tcPr marL="66812" marR="6681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97404">
                <a:tc>
                  <a:txBody>
                    <a:bodyPr/>
                    <a:lstStyle/>
                    <a:p>
                      <a:pPr algn="ctr">
                        <a:spcAft>
                          <a:spcPts val="0"/>
                        </a:spcAft>
                      </a:pPr>
                      <a:endParaRPr lang="en-US" sz="1200">
                        <a:highlight>
                          <a:srgbClr val="FFFF00"/>
                        </a:highlight>
                        <a:latin typeface="Times New Roman"/>
                        <a:ea typeface="Times New Roman"/>
                      </a:endParaRPr>
                    </a:p>
                  </a:txBody>
                  <a:tcPr marL="66812" marR="66812"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800">
                        <a:highlight>
                          <a:srgbClr val="FFFF00"/>
                        </a:highlight>
                        <a:latin typeface="Times New Roman"/>
                        <a:ea typeface="Times New Roman"/>
                      </a:endParaRPr>
                    </a:p>
                  </a:txBody>
                  <a:tcPr marL="66812" marR="66812"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a:highlight>
                          <a:srgbClr val="FFFF00"/>
                        </a:highlight>
                        <a:latin typeface="Times New Roman"/>
                        <a:ea typeface="Times New Roman"/>
                      </a:endParaRPr>
                    </a:p>
                  </a:txBody>
                  <a:tcPr marL="66812" marR="66812"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8193" name="Object 1"/>
          <p:cNvGraphicFramePr>
            <a:graphicFrameLocks noChangeAspect="1"/>
          </p:cNvGraphicFramePr>
          <p:nvPr/>
        </p:nvGraphicFramePr>
        <p:xfrm>
          <a:off x="4429124" y="5429264"/>
          <a:ext cx="500066" cy="500066"/>
        </p:xfrm>
        <a:graphic>
          <a:graphicData uri="http://schemas.openxmlformats.org/presentationml/2006/ole">
            <p:oleObj spid="_x0000_s8193" name="Visio" r:id="rId3" imgW="406718" imgH="406718" progId="">
              <p:embed/>
            </p:oleObj>
          </a:graphicData>
        </a:graphic>
      </p:graphicFrame>
      <p:sp>
        <p:nvSpPr>
          <p:cNvPr id="8195" name="Rectangle 3"/>
          <p:cNvSpPr>
            <a:spLocks noChangeArrowheads="1"/>
          </p:cNvSpPr>
          <p:nvPr/>
        </p:nvSpPr>
        <p:spPr bwMode="auto">
          <a:xfrm>
            <a:off x="0" y="0"/>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en-US" sz="4800" b="0" i="0" u="none" strike="noStrike" cap="none" normalizeH="0" baseline="0" smtClean="0">
                <a:ln>
                  <a:noFill/>
                </a:ln>
                <a:solidFill>
                  <a:schemeClr val="tx2"/>
                </a:solidFill>
                <a:effectLst/>
                <a:latin typeface="Arial" pitchFamily="34" charset="0"/>
                <a:ea typeface="Times New Roman" pitchFamily="18" charset="0"/>
              </a:rPr>
              <a:t>People want to be able</a:t>
            </a:r>
            <a:r>
              <a:rPr lang="ru-RU" sz="4800" smtClean="0">
                <a:solidFill>
                  <a:schemeClr val="tx2"/>
                </a:solidFill>
                <a:latin typeface="Arial" pitchFamily="34" charset="0"/>
                <a:ea typeface="Times New Roman" pitchFamily="18" charset="0"/>
              </a:rPr>
              <a:t> </a:t>
            </a:r>
            <a:r>
              <a:rPr kumimoji="0" lang="en-US" sz="4800" b="0" i="0" u="none" strike="noStrike" cap="none" normalizeH="0" baseline="0" smtClean="0">
                <a:ln>
                  <a:noFill/>
                </a:ln>
                <a:solidFill>
                  <a:schemeClr val="tx2"/>
                </a:solidFill>
                <a:effectLst/>
                <a:latin typeface="Arial" pitchFamily="34" charset="0"/>
                <a:ea typeface="Times New Roman" pitchFamily="18" charset="0"/>
              </a:rPr>
              <a:t>to discuss things</a:t>
            </a:r>
            <a:r>
              <a:rPr kumimoji="0" lang="en-US" sz="4800" b="0" i="0" u="none" strike="noStrike" cap="none" normalizeH="0" baseline="0" smtClean="0">
                <a:ln>
                  <a:noFill/>
                </a:ln>
                <a:solidFill>
                  <a:schemeClr val="tx1"/>
                </a:solidFill>
                <a:effectLst/>
                <a:latin typeface="Arial" pitchFamily="34" charset="0"/>
                <a:ea typeface="Times New Roman" pitchFamily="18" charset="0"/>
              </a:rPr>
              <a:t> </a:t>
            </a:r>
            <a:r>
              <a:rPr kumimoji="0" lang="en-US" sz="4800" b="0" i="1" u="none" strike="noStrike" cap="none" normalizeH="0" baseline="0" smtClean="0">
                <a:ln>
                  <a:noFill/>
                </a:ln>
                <a:solidFill>
                  <a:srgbClr val="FFFF00"/>
                </a:solidFill>
                <a:effectLst/>
                <a:latin typeface="Arial" pitchFamily="34" charset="0"/>
                <a:ea typeface="Times New Roman" pitchFamily="18" charset="0"/>
              </a:rPr>
              <a:t>in the past</a:t>
            </a:r>
            <a:r>
              <a:rPr kumimoji="0" lang="en-US" sz="4800" b="0" i="1" u="none" strike="noStrike" cap="none" normalizeH="0" baseline="0" smtClean="0">
                <a:ln>
                  <a:noFill/>
                </a:ln>
                <a:solidFill>
                  <a:schemeClr val="tx2"/>
                </a:solidFill>
                <a:effectLst/>
                <a:latin typeface="Arial" pitchFamily="34" charset="0"/>
                <a:ea typeface="Times New Roman" pitchFamily="18" charset="0"/>
              </a:rPr>
              <a:t>,</a:t>
            </a:r>
            <a:r>
              <a:rPr kumimoji="0" lang="en-US" sz="4800" b="0" i="1" u="none" strike="noStrike" cap="none" normalizeH="0" baseline="0" smtClean="0">
                <a:ln>
                  <a:noFill/>
                </a:ln>
                <a:solidFill>
                  <a:schemeClr val="tx1"/>
                </a:solidFill>
                <a:effectLst/>
                <a:latin typeface="Arial" pitchFamily="34" charset="0"/>
                <a:ea typeface="Times New Roman" pitchFamily="18" charset="0"/>
              </a:rPr>
              <a:t> </a:t>
            </a:r>
            <a:r>
              <a:rPr kumimoji="0" lang="en-US" sz="4800" b="0" i="1" u="none" strike="noStrike" cap="none" normalizeH="0" baseline="0" smtClean="0">
                <a:ln>
                  <a:noFill/>
                </a:ln>
                <a:solidFill>
                  <a:srgbClr val="FFFF00"/>
                </a:solidFill>
                <a:effectLst/>
                <a:latin typeface="Arial" pitchFamily="34" charset="0"/>
                <a:ea typeface="Times New Roman" pitchFamily="18" charset="0"/>
              </a:rPr>
              <a:t>in the future </a:t>
            </a:r>
            <a:r>
              <a:rPr kumimoji="0" lang="en-US" sz="4800" b="0" u="none" strike="noStrike" cap="none" normalizeH="0" baseline="0" smtClean="0">
                <a:ln>
                  <a:noFill/>
                </a:ln>
                <a:solidFill>
                  <a:schemeClr val="tx2"/>
                </a:solidFill>
                <a:effectLst/>
                <a:latin typeface="Arial" pitchFamily="34" charset="0"/>
                <a:ea typeface="Times New Roman" pitchFamily="18" charset="0"/>
              </a:rPr>
              <a:t>and</a:t>
            </a:r>
            <a:r>
              <a:rPr kumimoji="0" lang="en-US" sz="4800" b="0" i="1" u="none" strike="noStrike" cap="none" normalizeH="0" baseline="0" smtClean="0">
                <a:ln>
                  <a:noFill/>
                </a:ln>
                <a:solidFill>
                  <a:schemeClr val="tx1"/>
                </a:solidFill>
                <a:effectLst/>
                <a:latin typeface="Arial" pitchFamily="34" charset="0"/>
                <a:ea typeface="Times New Roman" pitchFamily="18" charset="0"/>
              </a:rPr>
              <a:t> </a:t>
            </a:r>
            <a:r>
              <a:rPr kumimoji="0" lang="en-US" sz="4800" b="0" i="1" u="none" strike="noStrike" cap="none" normalizeH="0" baseline="0" smtClean="0">
                <a:ln>
                  <a:noFill/>
                </a:ln>
                <a:solidFill>
                  <a:srgbClr val="FFFF00"/>
                </a:solidFill>
                <a:effectLst/>
                <a:latin typeface="Arial" pitchFamily="34" charset="0"/>
                <a:ea typeface="Times New Roman" pitchFamily="18" charset="0"/>
              </a:rPr>
              <a:t>in the present</a:t>
            </a:r>
            <a:r>
              <a:rPr kumimoji="0" lang="en-US" sz="4800" b="0" i="1" u="none" strike="noStrike" cap="none" normalizeH="0" baseline="0" smtClean="0">
                <a:ln>
                  <a:noFill/>
                </a:ln>
                <a:solidFill>
                  <a:schemeClr val="tx2"/>
                </a:solidFill>
                <a:effectLst/>
                <a:latin typeface="Arial" pitchFamily="34" charset="0"/>
                <a:ea typeface="Times New Roman" pitchFamily="18" charset="0"/>
              </a:rPr>
              <a:t>.</a:t>
            </a:r>
            <a:r>
              <a:rPr kumimoji="0" lang="en-US" sz="4800" b="0" i="0" u="none" strike="noStrike" cap="none" normalizeH="0" baseline="0" smtClean="0">
                <a:ln>
                  <a:noFill/>
                </a:ln>
                <a:solidFill>
                  <a:schemeClr val="tx2"/>
                </a:solidFill>
                <a:effectLst/>
                <a:latin typeface="Arial" pitchFamily="34" charset="0"/>
                <a:ea typeface="Times New Roman" pitchFamily="18" charset="0"/>
              </a:rPr>
              <a:t> People take parts of both </a:t>
            </a:r>
            <a:r>
              <a:rPr kumimoji="0" lang="en-US" sz="4800" b="0" i="1" u="none" strike="noStrike" cap="none" normalizeH="0" baseline="0" smtClean="0">
                <a:ln>
                  <a:noFill/>
                </a:ln>
                <a:solidFill>
                  <a:srgbClr val="FFFF00"/>
                </a:solidFill>
                <a:effectLst/>
                <a:latin typeface="Arial" pitchFamily="34" charset="0"/>
                <a:ea typeface="Times New Roman" pitchFamily="18" charset="0"/>
              </a:rPr>
              <a:t>past</a:t>
            </a:r>
            <a:r>
              <a:rPr kumimoji="0" lang="en-US" sz="4800" b="0" i="0" u="none" strike="noStrike" cap="none" normalizeH="0" baseline="0" smtClean="0">
                <a:ln>
                  <a:noFill/>
                </a:ln>
                <a:solidFill>
                  <a:schemeClr val="tx1"/>
                </a:solidFill>
                <a:effectLst/>
                <a:latin typeface="Arial" pitchFamily="34" charset="0"/>
                <a:ea typeface="Times New Roman" pitchFamily="18" charset="0"/>
              </a:rPr>
              <a:t> </a:t>
            </a:r>
            <a:r>
              <a:rPr kumimoji="0" lang="en-US" sz="4800" b="0" i="0" u="none" strike="noStrike" cap="none" normalizeH="0" baseline="0" smtClean="0">
                <a:ln>
                  <a:noFill/>
                </a:ln>
                <a:solidFill>
                  <a:schemeClr val="tx2"/>
                </a:solidFill>
                <a:effectLst/>
                <a:latin typeface="Arial" pitchFamily="34" charset="0"/>
                <a:ea typeface="Times New Roman" pitchFamily="18" charset="0"/>
              </a:rPr>
              <a:t>and</a:t>
            </a:r>
            <a:r>
              <a:rPr kumimoji="0" lang="en-US" sz="4800" b="0" i="0" u="none" strike="noStrike" cap="none" normalizeH="0" baseline="0" smtClean="0">
                <a:ln>
                  <a:noFill/>
                </a:ln>
                <a:solidFill>
                  <a:schemeClr val="tx1"/>
                </a:solidFill>
                <a:effectLst/>
                <a:latin typeface="Arial" pitchFamily="34" charset="0"/>
                <a:ea typeface="Times New Roman" pitchFamily="18" charset="0"/>
              </a:rPr>
              <a:t> </a:t>
            </a:r>
            <a:r>
              <a:rPr kumimoji="0" lang="en-US" sz="4800" b="0" i="1" u="none" strike="noStrike" cap="none" normalizeH="0" baseline="0" smtClean="0">
                <a:ln>
                  <a:noFill/>
                </a:ln>
                <a:solidFill>
                  <a:srgbClr val="FFFF00"/>
                </a:solidFill>
                <a:effectLst/>
                <a:latin typeface="Arial" pitchFamily="34" charset="0"/>
                <a:ea typeface="Times New Roman" pitchFamily="18" charset="0"/>
              </a:rPr>
              <a:t>future</a:t>
            </a:r>
            <a:r>
              <a:rPr kumimoji="0" lang="en-US" sz="4800" b="0" i="0" u="none" strike="noStrike" cap="none" normalizeH="0" baseline="0" smtClean="0">
                <a:ln>
                  <a:noFill/>
                </a:ln>
                <a:solidFill>
                  <a:schemeClr val="tx1"/>
                </a:solidFill>
                <a:effectLst/>
                <a:latin typeface="Arial" pitchFamily="34" charset="0"/>
                <a:ea typeface="Times New Roman" pitchFamily="18" charset="0"/>
              </a:rPr>
              <a:t> </a:t>
            </a:r>
            <a:r>
              <a:rPr kumimoji="0" lang="en-US" sz="4800" b="0" i="0" u="none" strike="noStrike" cap="none" normalizeH="0" baseline="0" smtClean="0">
                <a:ln>
                  <a:noFill/>
                </a:ln>
                <a:solidFill>
                  <a:schemeClr val="tx2"/>
                </a:solidFill>
                <a:effectLst/>
                <a:latin typeface="Arial" pitchFamily="34" charset="0"/>
                <a:ea typeface="Times New Roman" pitchFamily="18" charset="0"/>
              </a:rPr>
              <a:t>and call it </a:t>
            </a:r>
            <a:r>
              <a:rPr kumimoji="0" lang="en-US" sz="4800" b="0" i="1" u="none" strike="noStrike" cap="none" normalizeH="0" baseline="0" smtClean="0">
                <a:ln>
                  <a:noFill/>
                </a:ln>
                <a:solidFill>
                  <a:srgbClr val="FFFF00"/>
                </a:solidFill>
                <a:effectLst/>
                <a:latin typeface="Arial" pitchFamily="34" charset="0"/>
                <a:ea typeface="Times New Roman" pitchFamily="18" charset="0"/>
              </a:rPr>
              <a:t>present</a:t>
            </a:r>
            <a:r>
              <a:rPr kumimoji="0" lang="en-US" sz="4800" b="0" i="0" u="none" strike="noStrike" cap="none" normalizeH="0" baseline="0" smtClean="0">
                <a:ln>
                  <a:noFill/>
                </a:ln>
                <a:solidFill>
                  <a:schemeClr val="tx2"/>
                </a:solidFill>
                <a:effectLst/>
                <a:latin typeface="Arial" pitchFamily="34" charset="0"/>
                <a:ea typeface="Times New Roman" pitchFamily="18" charset="0"/>
              </a:rPr>
              <a:t>, or </a:t>
            </a:r>
            <a:r>
              <a:rPr kumimoji="0" lang="en-US" sz="4800" b="0" i="1" u="none" strike="noStrike" cap="none" normalizeH="0" baseline="0" smtClean="0">
                <a:ln>
                  <a:noFill/>
                </a:ln>
                <a:solidFill>
                  <a:srgbClr val="FFFF00"/>
                </a:solidFill>
                <a:effectLst/>
                <a:latin typeface="Arial" pitchFamily="34" charset="0"/>
                <a:ea typeface="Times New Roman" pitchFamily="18" charset="0"/>
              </a:rPr>
              <a:t>now</a:t>
            </a:r>
            <a:r>
              <a:rPr kumimoji="0" lang="en-US" sz="4800" b="0" i="0" u="none" strike="noStrike" cap="none" normalizeH="0" baseline="0" smtClean="0">
                <a:ln>
                  <a:noFill/>
                </a:ln>
                <a:solidFill>
                  <a:schemeClr val="tx2"/>
                </a:solidFill>
                <a:effectLst/>
                <a:latin typeface="Arial" pitchFamily="34" charset="0"/>
                <a:ea typeface="Times New Roman" pitchFamily="18" charset="0"/>
              </a:rPr>
              <a:t>:</a:t>
            </a:r>
            <a:r>
              <a:rPr kumimoji="0" lang="ru-RU" sz="4800" b="0" i="0" u="none" strike="noStrike" cap="none" normalizeH="0" baseline="0" smtClean="0">
                <a:ln>
                  <a:noFill/>
                </a:ln>
                <a:solidFill>
                  <a:schemeClr val="tx2"/>
                </a:solidFill>
                <a:effectLst/>
                <a:latin typeface="Arial" pitchFamily="34" charset="0"/>
                <a:ea typeface="Times New Roman" pitchFamily="18" charset="0"/>
              </a:rPr>
              <a:t>   </a:t>
            </a:r>
            <a:endParaRPr kumimoji="0" lang="en-US" sz="4800" b="0" i="0" u="none" strike="noStrike" cap="none" normalizeH="0" baseline="0" smtClean="0">
              <a:ln>
                <a:noFill/>
              </a:ln>
              <a:solidFill>
                <a:schemeClr val="tx2"/>
              </a:solidFill>
              <a:effectLst/>
              <a:latin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193"/>
                                        </p:tgtEl>
                                        <p:attrNameLst>
                                          <p:attrName>style.visibility</p:attrName>
                                        </p:attrNameLst>
                                      </p:cBhvr>
                                      <p:to>
                                        <p:strVal val="visible"/>
                                      </p:to>
                                    </p:set>
                                    <p:animEffect transition="in" filter="blinds(horizontal)">
                                      <p:cBhvr>
                                        <p:cTn id="12" dur="500"/>
                                        <p:tgtEl>
                                          <p:spTgt spid="8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900"/>
            <a:ext cx="9144000" cy="3139321"/>
          </a:xfrm>
          <a:prstGeom prst="rect">
            <a:avLst/>
          </a:prstGeom>
        </p:spPr>
        <p:txBody>
          <a:bodyPr wrap="square">
            <a:spAutoFit/>
          </a:bodyPr>
          <a:lstStyle/>
          <a:p>
            <a:pPr algn="ctr"/>
            <a:r>
              <a:rPr lang="en-US" sz="6600" smtClean="0">
                <a:solidFill>
                  <a:schemeClr val="tx2"/>
                </a:solidFill>
              </a:rPr>
              <a:t>In English the idea of </a:t>
            </a:r>
            <a:r>
              <a:rPr lang="en-US" sz="6600" i="1" smtClean="0">
                <a:solidFill>
                  <a:srgbClr val="FFFF00"/>
                </a:solidFill>
              </a:rPr>
              <a:t>present</a:t>
            </a:r>
            <a:r>
              <a:rPr lang="en-US" sz="6600" smtClean="0"/>
              <a:t> </a:t>
            </a:r>
            <a:r>
              <a:rPr lang="en-US" sz="6600" smtClean="0">
                <a:solidFill>
                  <a:schemeClr val="tx2"/>
                </a:solidFill>
              </a:rPr>
              <a:t>is very well organized</a:t>
            </a:r>
            <a:r>
              <a:rPr lang="ru-RU" sz="6600" smtClean="0">
                <a:solidFill>
                  <a:schemeClr val="tx2"/>
                </a:solidFill>
              </a:rPr>
              <a:t>.</a:t>
            </a:r>
            <a:endParaRPr lang="ru-RU" sz="6600">
              <a:solidFill>
                <a:schemeClr val="tx2"/>
              </a:solidFill>
            </a:endParaRPr>
          </a:p>
        </p:txBody>
      </p:sp>
      <p:sp>
        <p:nvSpPr>
          <p:cNvPr id="7169" name="Rectangle 1"/>
          <p:cNvSpPr>
            <a:spLocks noChangeArrowheads="1"/>
          </p:cNvSpPr>
          <p:nvPr/>
        </p:nvSpPr>
        <p:spPr bwMode="auto">
          <a:xfrm>
            <a:off x="0" y="2826127"/>
            <a:ext cx="9144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Char char="•"/>
              <a:tabLst>
                <a:tab pos="908050" algn="l"/>
              </a:tabLst>
            </a:pPr>
            <a:r>
              <a:rPr kumimoji="0" lang="en-US" sz="3200" b="1" i="1" u="none" strike="noStrike" cap="none" normalizeH="0" baseline="0" smtClean="0">
                <a:ln>
                  <a:noFill/>
                </a:ln>
                <a:solidFill>
                  <a:schemeClr val="tx2"/>
                </a:solidFill>
                <a:effectLst/>
                <a:latin typeface="Arial" pitchFamily="34" charset="0"/>
                <a:ea typeface="Times New Roman" pitchFamily="18" charset="0"/>
              </a:rPr>
              <a:t>Sheila</a:t>
            </a:r>
            <a:r>
              <a:rPr kumimoji="0" lang="en-US" sz="3200" b="1" i="1" u="none" strike="noStrike" cap="none" normalizeH="0" baseline="0" smtClean="0">
                <a:ln>
                  <a:noFill/>
                </a:ln>
                <a:solidFill>
                  <a:schemeClr val="tx1"/>
                </a:solidFill>
                <a:effectLst/>
                <a:latin typeface="Arial" pitchFamily="34" charset="0"/>
                <a:ea typeface="Times New Roman" pitchFamily="18" charset="0"/>
              </a:rPr>
              <a:t> </a:t>
            </a:r>
            <a:r>
              <a:rPr kumimoji="0" lang="en-US" sz="3200" b="1" i="1" u="sng" strike="noStrike" cap="none" normalizeH="0" baseline="0" smtClean="0">
                <a:ln>
                  <a:noFill/>
                </a:ln>
                <a:solidFill>
                  <a:srgbClr val="FFFF00"/>
                </a:solidFill>
                <a:effectLst/>
                <a:latin typeface="Arial" pitchFamily="34" charset="0"/>
                <a:ea typeface="Times New Roman" pitchFamily="18" charset="0"/>
              </a:rPr>
              <a:t>works</a:t>
            </a:r>
            <a:r>
              <a:rPr kumimoji="0" lang="en-US" sz="3200" b="1" i="1" u="none" strike="noStrike" cap="none" normalizeH="0" baseline="0" smtClean="0">
                <a:ln>
                  <a:noFill/>
                </a:ln>
                <a:solidFill>
                  <a:schemeClr val="tx1"/>
                </a:solidFill>
                <a:effectLst/>
                <a:latin typeface="Arial" pitchFamily="34" charset="0"/>
                <a:ea typeface="Times New Roman" pitchFamily="18" charset="0"/>
              </a:rPr>
              <a:t> </a:t>
            </a:r>
            <a:r>
              <a:rPr kumimoji="0" lang="en-US" sz="3200" b="1" i="1" u="none" strike="noStrike" cap="none" normalizeH="0" baseline="0" smtClean="0">
                <a:ln>
                  <a:noFill/>
                </a:ln>
                <a:solidFill>
                  <a:schemeClr val="tx2"/>
                </a:solidFill>
                <a:effectLst/>
                <a:latin typeface="Arial" pitchFamily="34" charset="0"/>
                <a:ea typeface="Times New Roman" pitchFamily="18" charset="0"/>
              </a:rPr>
              <a:t>in a bank in Boston.</a:t>
            </a:r>
            <a:endParaRPr kumimoji="0" lang="ru-RU" sz="3200" b="0" i="0" u="none" strike="noStrike" cap="none" normalizeH="0" baseline="0" smtClean="0">
              <a:ln>
                <a:noFill/>
              </a:ln>
              <a:solidFill>
                <a:schemeClr val="tx2"/>
              </a:solidFill>
              <a:effectLst/>
              <a:latin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908050" algn="l"/>
              </a:tabLst>
            </a:pPr>
            <a:r>
              <a:rPr kumimoji="0" lang="en-US" sz="3200" b="1" i="1" u="none" strike="noStrike" cap="none" normalizeH="0" baseline="0" smtClean="0">
                <a:ln>
                  <a:noFill/>
                </a:ln>
                <a:solidFill>
                  <a:schemeClr val="tx2"/>
                </a:solidFill>
                <a:effectLst/>
                <a:latin typeface="Arial" pitchFamily="34" charset="0"/>
                <a:ea typeface="Times New Roman" pitchFamily="18" charset="0"/>
              </a:rPr>
              <a:t>She</a:t>
            </a:r>
            <a:r>
              <a:rPr kumimoji="0" lang="en-US" sz="3200" b="1" i="1" u="none" strike="noStrike" cap="none" normalizeH="0" baseline="0" smtClean="0">
                <a:ln>
                  <a:noFill/>
                </a:ln>
                <a:solidFill>
                  <a:schemeClr val="tx1"/>
                </a:solidFill>
                <a:effectLst/>
                <a:latin typeface="Arial" pitchFamily="34" charset="0"/>
                <a:ea typeface="Times New Roman" pitchFamily="18" charset="0"/>
              </a:rPr>
              <a:t> </a:t>
            </a:r>
            <a:r>
              <a:rPr kumimoji="0" lang="en-US" sz="3200" b="1" i="1" u="sng" strike="noStrike" cap="none" normalizeH="0" baseline="0" smtClean="0">
                <a:ln>
                  <a:noFill/>
                </a:ln>
                <a:solidFill>
                  <a:srgbClr val="FFFF00"/>
                </a:solidFill>
                <a:effectLst/>
                <a:latin typeface="Arial" pitchFamily="34" charset="0"/>
                <a:ea typeface="Times New Roman" pitchFamily="18" charset="0"/>
              </a:rPr>
              <a:t>is</a:t>
            </a:r>
            <a:r>
              <a:rPr kumimoji="0" lang="en-US" sz="3200" b="1" i="1" u="none" strike="noStrike" cap="none" normalizeH="0" baseline="0" smtClean="0">
                <a:ln>
                  <a:noFill/>
                </a:ln>
                <a:solidFill>
                  <a:srgbClr val="FFFF00"/>
                </a:solidFill>
                <a:effectLst/>
                <a:latin typeface="Arial" pitchFamily="34" charset="0"/>
                <a:ea typeface="Times New Roman" pitchFamily="18" charset="0"/>
              </a:rPr>
              <a:t> </a:t>
            </a:r>
            <a:r>
              <a:rPr kumimoji="0" lang="en-US" sz="3200" b="1" i="1" u="sng" strike="noStrike" cap="none" normalizeH="0" baseline="0" smtClean="0">
                <a:ln>
                  <a:noFill/>
                </a:ln>
                <a:solidFill>
                  <a:srgbClr val="FFFF00"/>
                </a:solidFill>
                <a:effectLst/>
                <a:latin typeface="Arial" pitchFamily="34" charset="0"/>
                <a:ea typeface="Times New Roman" pitchFamily="18" charset="0"/>
              </a:rPr>
              <a:t>doing</a:t>
            </a:r>
            <a:r>
              <a:rPr kumimoji="0" lang="en-US" sz="3200" b="1" i="1" u="none" strike="noStrike" cap="none" normalizeH="0" baseline="0" smtClean="0">
                <a:ln>
                  <a:noFill/>
                </a:ln>
                <a:solidFill>
                  <a:srgbClr val="FFFF00"/>
                </a:solidFill>
                <a:effectLst/>
                <a:latin typeface="Arial" pitchFamily="34" charset="0"/>
                <a:ea typeface="Times New Roman" pitchFamily="18" charset="0"/>
              </a:rPr>
              <a:t> </a:t>
            </a:r>
            <a:r>
              <a:rPr kumimoji="0" lang="en-US" sz="3200" b="1" i="1" u="none" strike="noStrike" cap="none" normalizeH="0" baseline="0" smtClean="0">
                <a:ln>
                  <a:noFill/>
                </a:ln>
                <a:solidFill>
                  <a:schemeClr val="tx2"/>
                </a:solidFill>
                <a:effectLst/>
                <a:latin typeface="Arial" pitchFamily="34" charset="0"/>
                <a:ea typeface="Times New Roman" pitchFamily="18" charset="0"/>
              </a:rPr>
              <a:t>a course in management now</a:t>
            </a:r>
            <a:r>
              <a:rPr kumimoji="0" lang="en-US" sz="3200" b="1" i="1" u="none" strike="noStrike" cap="none" normalizeH="0" baseline="0" smtClean="0">
                <a:ln>
                  <a:noFill/>
                </a:ln>
                <a:solidFill>
                  <a:schemeClr val="tx1"/>
                </a:solidFill>
                <a:effectLst/>
                <a:latin typeface="Arial" pitchFamily="34" charset="0"/>
                <a:ea typeface="Times New Roman" pitchFamily="18" charset="0"/>
              </a:rPr>
              <a:t>.</a:t>
            </a:r>
            <a:endParaRPr kumimoji="0" lang="ru-RU" sz="3200" b="1" i="1" u="none" strike="noStrike" cap="none" normalizeH="0" baseline="0" smtClean="0">
              <a:ln>
                <a:noFill/>
              </a:ln>
              <a:solidFill>
                <a:schemeClr val="tx1"/>
              </a:solidFill>
              <a:effectLst/>
              <a:latin typeface="Arial" pitchFamily="34" charset="0"/>
              <a:ea typeface="Times New Roman" pitchFamily="18" charset="0"/>
            </a:endParaRPr>
          </a:p>
          <a:p>
            <a:pPr lvl="0" indent="450850" fontAlgn="base">
              <a:spcBef>
                <a:spcPct val="0"/>
              </a:spcBef>
              <a:spcAft>
                <a:spcPct val="0"/>
              </a:spcAft>
              <a:buFontTx/>
              <a:buChar char="•"/>
              <a:tabLst>
                <a:tab pos="908050" algn="l"/>
              </a:tabLst>
            </a:pPr>
            <a:r>
              <a:rPr kumimoji="0" lang="en-US" sz="3200" b="1" i="1" u="none" strike="noStrike" cap="none" normalizeH="0" baseline="0" smtClean="0">
                <a:ln>
                  <a:noFill/>
                </a:ln>
                <a:solidFill>
                  <a:schemeClr val="tx1"/>
                </a:solidFill>
                <a:effectLst/>
                <a:latin typeface="Arial" pitchFamily="34" charset="0"/>
                <a:ea typeface="Times New Roman" pitchFamily="18" charset="0"/>
              </a:rPr>
              <a:t> </a:t>
            </a:r>
            <a:r>
              <a:rPr lang="en-US" sz="3200" b="1" i="1" smtClean="0">
                <a:solidFill>
                  <a:schemeClr val="tx2"/>
                </a:solidFill>
                <a:latin typeface="Arial" pitchFamily="34" charset="0"/>
                <a:ea typeface="Times New Roman" pitchFamily="18" charset="0"/>
              </a:rPr>
              <a:t>She</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has</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worked</a:t>
            </a:r>
            <a:r>
              <a:rPr lang="en-US" sz="3200" b="1" i="1" smtClean="0">
                <a:latin typeface="Arial" pitchFamily="34" charset="0"/>
                <a:ea typeface="Times New Roman" pitchFamily="18" charset="0"/>
              </a:rPr>
              <a:t> </a:t>
            </a:r>
            <a:r>
              <a:rPr lang="en-US" sz="3200" b="1" i="1" smtClean="0">
                <a:solidFill>
                  <a:schemeClr val="tx2"/>
                </a:solidFill>
                <a:latin typeface="Arial" pitchFamily="34" charset="0"/>
                <a:ea typeface="Times New Roman" pitchFamily="18" charset="0"/>
              </a:rPr>
              <a:t>there for eight years.</a:t>
            </a:r>
            <a:endParaRPr lang="ru-RU" sz="3200" smtClean="0">
              <a:solidFill>
                <a:schemeClr val="tx2"/>
              </a:solidFill>
              <a:latin typeface="Arial" pitchFamily="34" charset="0"/>
            </a:endParaRPr>
          </a:p>
          <a:p>
            <a:pPr lvl="0" indent="450850" eaLnBrk="0" fontAlgn="base" hangingPunct="0">
              <a:spcBef>
                <a:spcPct val="0"/>
              </a:spcBef>
              <a:spcAft>
                <a:spcPct val="0"/>
              </a:spcAft>
              <a:buFontTx/>
              <a:buChar char="•"/>
              <a:tabLst>
                <a:tab pos="908050" algn="l"/>
              </a:tabLst>
            </a:pPr>
            <a:r>
              <a:rPr lang="en-US" sz="3200" b="1" i="1" smtClean="0">
                <a:solidFill>
                  <a:schemeClr val="tx2"/>
                </a:solidFill>
                <a:latin typeface="Arial" pitchFamily="34" charset="0"/>
                <a:ea typeface="Times New Roman" pitchFamily="18" charset="0"/>
              </a:rPr>
              <a:t>She</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has</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been</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doing</a:t>
            </a:r>
            <a:r>
              <a:rPr lang="en-US" sz="3200" b="1" i="1" smtClean="0">
                <a:latin typeface="Arial" pitchFamily="34" charset="0"/>
                <a:ea typeface="Times New Roman" pitchFamily="18" charset="0"/>
              </a:rPr>
              <a:t> </a:t>
            </a:r>
            <a:r>
              <a:rPr lang="en-US" sz="3200" b="1" i="1" smtClean="0">
                <a:solidFill>
                  <a:schemeClr val="tx2"/>
                </a:solidFill>
                <a:latin typeface="Arial" pitchFamily="34" charset="0"/>
                <a:ea typeface="Times New Roman" pitchFamily="18" charset="0"/>
              </a:rPr>
              <a:t>the course for a month.</a:t>
            </a:r>
            <a:endParaRPr lang="ru-RU" sz="3200" smtClean="0">
              <a:solidFill>
                <a:schemeClr val="tx2"/>
              </a:solidFill>
              <a:latin typeface="Arial" pitchFamily="34" charset="0"/>
            </a:endParaRPr>
          </a:p>
          <a:p>
            <a:pPr lvl="0" indent="450850" eaLnBrk="0" fontAlgn="base" hangingPunct="0">
              <a:spcBef>
                <a:spcPct val="0"/>
              </a:spcBef>
              <a:spcAft>
                <a:spcPct val="0"/>
              </a:spcAft>
              <a:buFontTx/>
              <a:buChar char="•"/>
              <a:tabLst>
                <a:tab pos="908050" algn="l"/>
              </a:tabLst>
            </a:pPr>
            <a:r>
              <a:rPr lang="en-US" sz="3200" b="1" i="1" smtClean="0">
                <a:solidFill>
                  <a:schemeClr val="tx2"/>
                </a:solidFill>
                <a:latin typeface="Arial" pitchFamily="34" charset="0"/>
                <a:ea typeface="Times New Roman" pitchFamily="18" charset="0"/>
              </a:rPr>
              <a:t>She</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is</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returning</a:t>
            </a:r>
            <a:r>
              <a:rPr lang="en-US" sz="3200" b="1" i="1" smtClean="0">
                <a:latin typeface="Arial" pitchFamily="34" charset="0"/>
                <a:ea typeface="Times New Roman" pitchFamily="18" charset="0"/>
              </a:rPr>
              <a:t> </a:t>
            </a:r>
            <a:r>
              <a:rPr lang="en-US" sz="3200" b="1" i="1" smtClean="0">
                <a:solidFill>
                  <a:schemeClr val="tx2"/>
                </a:solidFill>
                <a:latin typeface="Arial" pitchFamily="34" charset="0"/>
                <a:ea typeface="Times New Roman" pitchFamily="18" charset="0"/>
              </a:rPr>
              <a:t>to Boston on Friday.</a:t>
            </a:r>
          </a:p>
          <a:p>
            <a:pPr lvl="0" indent="450850" eaLnBrk="0" fontAlgn="base" hangingPunct="0">
              <a:spcBef>
                <a:spcPct val="0"/>
              </a:spcBef>
              <a:spcAft>
                <a:spcPct val="0"/>
              </a:spcAft>
              <a:buFont typeface="Arial" pitchFamily="34" charset="0"/>
              <a:buChar char="•"/>
              <a:tabLst>
                <a:tab pos="908050" algn="l"/>
              </a:tabLst>
            </a:pPr>
            <a:r>
              <a:rPr lang="en-US" sz="3200" b="1" i="1" smtClean="0">
                <a:solidFill>
                  <a:schemeClr val="tx2"/>
                </a:solidFill>
                <a:latin typeface="Arial" pitchFamily="34" charset="0"/>
                <a:ea typeface="Times New Roman" pitchFamily="18" charset="0"/>
              </a:rPr>
              <a:t>Her train</a:t>
            </a:r>
            <a:r>
              <a:rPr lang="en-US" sz="3200" b="1" i="1" smtClean="0">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leaves</a:t>
            </a:r>
            <a:r>
              <a:rPr lang="en-US" sz="3200" b="1" i="1" smtClean="0">
                <a:latin typeface="Arial" pitchFamily="34" charset="0"/>
                <a:ea typeface="Times New Roman" pitchFamily="18" charset="0"/>
              </a:rPr>
              <a:t> </a:t>
            </a:r>
            <a:r>
              <a:rPr lang="en-US" sz="3200" b="1" i="1" smtClean="0">
                <a:solidFill>
                  <a:schemeClr val="tx2"/>
                </a:solidFill>
                <a:latin typeface="Arial" pitchFamily="34" charset="0"/>
                <a:ea typeface="Times New Roman" pitchFamily="18" charset="0"/>
              </a:rPr>
              <a:t>at 5 p.m</a:t>
            </a:r>
            <a:r>
              <a:rPr lang="ru-RU" sz="3200" b="1" i="1" smtClean="0">
                <a:latin typeface="Arial" pitchFamily="34" charset="0"/>
                <a:ea typeface="Times New Roman" pitchFamily="18" charset="0"/>
              </a:rPr>
              <a:t>.</a:t>
            </a:r>
          </a:p>
          <a:p>
            <a:pPr indent="450850" eaLnBrk="0" fontAlgn="base" hangingPunct="0">
              <a:spcBef>
                <a:spcPct val="0"/>
              </a:spcBef>
              <a:spcAft>
                <a:spcPct val="0"/>
              </a:spcAft>
              <a:buFont typeface="Arial" pitchFamily="34" charset="0"/>
              <a:buChar char="•"/>
              <a:tabLst>
                <a:tab pos="908050" algn="l"/>
              </a:tabLst>
            </a:pPr>
            <a:r>
              <a:rPr lang="en-US" sz="3200" b="1" i="1" smtClean="0">
                <a:solidFill>
                  <a:schemeClr val="tx2"/>
                </a:solidFill>
                <a:latin typeface="Arial" pitchFamily="34" charset="0"/>
                <a:ea typeface="Times New Roman" pitchFamily="18" charset="0"/>
              </a:rPr>
              <a:t>We </a:t>
            </a:r>
            <a:r>
              <a:rPr lang="en-US" sz="3200" b="1" i="1" u="sng" smtClean="0">
                <a:solidFill>
                  <a:srgbClr val="FFFF00"/>
                </a:solidFill>
                <a:latin typeface="Arial" pitchFamily="34" charset="0"/>
                <a:ea typeface="Times New Roman" pitchFamily="18" charset="0"/>
              </a:rPr>
              <a:t>are</a:t>
            </a:r>
            <a:r>
              <a:rPr lang="en-US" sz="3200" b="1" i="1" smtClean="0">
                <a:solidFill>
                  <a:schemeClr val="tx2"/>
                </a:solidFill>
                <a:latin typeface="Arial" pitchFamily="34" charset="0"/>
                <a:ea typeface="Times New Roman" pitchFamily="18" charset="0"/>
              </a:rPr>
              <a:t> </a:t>
            </a:r>
            <a:r>
              <a:rPr lang="en-US" sz="3200" b="1" i="1" u="sng" smtClean="0">
                <a:solidFill>
                  <a:srgbClr val="FFFF00"/>
                </a:solidFill>
                <a:latin typeface="Arial" pitchFamily="34" charset="0"/>
                <a:ea typeface="Times New Roman" pitchFamily="18" charset="0"/>
              </a:rPr>
              <a:t>having</a:t>
            </a:r>
            <a:r>
              <a:rPr lang="en-US" sz="3200" b="1" i="1" smtClean="0">
                <a:solidFill>
                  <a:schemeClr val="tx2"/>
                </a:solidFill>
                <a:latin typeface="Arial" pitchFamily="34" charset="0"/>
                <a:ea typeface="Times New Roman" pitchFamily="18" charset="0"/>
              </a:rPr>
              <a:t> a class on Monday. It </a:t>
            </a:r>
            <a:r>
              <a:rPr lang="en-US" sz="3200" b="1" i="1" u="sng" smtClean="0">
                <a:solidFill>
                  <a:srgbClr val="FFFF00"/>
                </a:solidFill>
                <a:latin typeface="Arial" pitchFamily="34" charset="0"/>
                <a:ea typeface="Times New Roman" pitchFamily="18" charset="0"/>
              </a:rPr>
              <a:t>starts</a:t>
            </a:r>
            <a:r>
              <a:rPr lang="en-US" sz="3200" b="1" i="1" smtClean="0">
                <a:solidFill>
                  <a:schemeClr val="tx2"/>
                </a:solidFill>
                <a:latin typeface="Arial" pitchFamily="34" charset="0"/>
                <a:ea typeface="Times New Roman" pitchFamily="18" charset="0"/>
              </a:rPr>
              <a:t> at 2 p.m.</a:t>
            </a:r>
            <a:endParaRPr kumimoji="0" lang="en-US" sz="3200" b="0" i="0" u="none" strike="noStrike" cap="none" normalizeH="0" baseline="0" smtClean="0">
              <a:ln>
                <a:noFill/>
              </a:ln>
              <a:solidFill>
                <a:schemeClr val="tx1"/>
              </a:solidFill>
              <a:effectLst/>
              <a:latin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7169"/>
                                        </p:tgtEl>
                                        <p:attrNameLst>
                                          <p:attrName>style.visibility</p:attrName>
                                        </p:attrNameLst>
                                      </p:cBhvr>
                                      <p:to>
                                        <p:strVal val="visible"/>
                                      </p:to>
                                    </p:set>
                                    <p:animEffect transition="in" filter="wheel(4)">
                                      <p:cBhvr>
                                        <p:cTn id="12" dur="2000"/>
                                        <p:tgtEl>
                                          <p:spTgt spid="7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1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 y="2473173"/>
          <a:ext cx="9143999" cy="4376719"/>
        </p:xfrm>
        <a:graphic>
          <a:graphicData uri="http://schemas.openxmlformats.org/drawingml/2006/table">
            <a:tbl>
              <a:tblPr/>
              <a:tblGrid>
                <a:gridCol w="1694376"/>
                <a:gridCol w="1695254"/>
                <a:gridCol w="1827216"/>
                <a:gridCol w="1965336"/>
                <a:gridCol w="1961817"/>
              </a:tblGrid>
              <a:tr h="630568">
                <a:tc>
                  <a:txBody>
                    <a:bodyPr/>
                    <a:lstStyle/>
                    <a:p>
                      <a:pPr algn="just">
                        <a:lnSpc>
                          <a:spcPct val="150000"/>
                        </a:lnSpc>
                        <a:spcAft>
                          <a:spcPts val="0"/>
                        </a:spcAft>
                      </a:pPr>
                      <a:endParaRPr lang="en-US" sz="2800">
                        <a:solidFill>
                          <a:schemeClr val="tx2"/>
                        </a:solidFill>
                        <a:latin typeface="Times New Roman"/>
                        <a:ea typeface="Times New Roman"/>
                      </a:endParaRPr>
                    </a:p>
                  </a:txBody>
                  <a:tcPr marL="63341" marR="6334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w="6350" cap="flat" cmpd="sng" algn="ctr">
                      <a:solidFill>
                        <a:srgbClr val="000000"/>
                      </a:solidFill>
                      <a:prstDash val="solid"/>
                      <a:round/>
                      <a:headEnd type="none" w="med" len="med"/>
                      <a:tailEnd type="none" w="med" len="med"/>
                    </a:lnTlToBr>
                  </a:tcPr>
                </a:tc>
                <a:tc>
                  <a:txBody>
                    <a:bodyPr/>
                    <a:lstStyle/>
                    <a:p>
                      <a:pPr algn="r">
                        <a:spcAft>
                          <a:spcPts val="0"/>
                        </a:spcAft>
                      </a:pPr>
                      <a:r>
                        <a:rPr lang="en-US" sz="2800" b="1">
                          <a:solidFill>
                            <a:schemeClr val="tx2"/>
                          </a:solidFill>
                          <a:latin typeface="Times New Roman"/>
                          <a:ea typeface="Times New Roman"/>
                        </a:rPr>
                        <a:t>TIME</a:t>
                      </a:r>
                      <a:endParaRPr lang="ru-RU" sz="2800">
                        <a:solidFill>
                          <a:schemeClr val="tx2"/>
                        </a:solidFill>
                        <a:latin typeface="Times New Roman"/>
                        <a:ea typeface="Times New Roman"/>
                      </a:endParaRPr>
                    </a:p>
                  </a:txBody>
                  <a:tcPr marL="63341" marR="6334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a:spcAft>
                          <a:spcPts val="0"/>
                        </a:spcAft>
                      </a:pPr>
                      <a:r>
                        <a:rPr lang="en-US" sz="2800" b="1">
                          <a:solidFill>
                            <a:schemeClr val="tx2"/>
                          </a:solidFill>
                          <a:latin typeface="Times New Roman"/>
                          <a:ea typeface="Times New Roman"/>
                        </a:rPr>
                        <a:t>PAST</a:t>
                      </a:r>
                      <a:endParaRPr lang="ru-RU"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2800" b="1">
                          <a:solidFill>
                            <a:schemeClr val="tx2"/>
                          </a:solidFill>
                          <a:latin typeface="Times New Roman"/>
                          <a:ea typeface="Times New Roman"/>
                        </a:rPr>
                        <a:t>PRESENT</a:t>
                      </a:r>
                      <a:endParaRPr lang="ru-RU"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2800" b="1">
                          <a:solidFill>
                            <a:schemeClr val="tx2"/>
                          </a:solidFill>
                          <a:latin typeface="Times New Roman"/>
                          <a:ea typeface="Times New Roman"/>
                        </a:rPr>
                        <a:t>FUTURE</a:t>
                      </a:r>
                      <a:endParaRPr lang="ru-RU"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568">
                <a:tc>
                  <a:txBody>
                    <a:bodyPr/>
                    <a:lstStyle/>
                    <a:p>
                      <a:pPr>
                        <a:spcAft>
                          <a:spcPts val="0"/>
                        </a:spcAft>
                      </a:pPr>
                      <a:r>
                        <a:rPr lang="en-US" sz="2800" b="1">
                          <a:solidFill>
                            <a:schemeClr val="tx2"/>
                          </a:solidFill>
                          <a:latin typeface="Times New Roman"/>
                          <a:ea typeface="Times New Roman"/>
                        </a:rPr>
                        <a:t>TENSE</a:t>
                      </a:r>
                      <a:endParaRPr lang="ru-RU" sz="2800">
                        <a:solidFill>
                          <a:schemeClr val="tx2"/>
                        </a:solidFill>
                        <a:latin typeface="Times New Roman"/>
                        <a:ea typeface="Times New Roman"/>
                      </a:endParaRPr>
                    </a:p>
                  </a:txBody>
                  <a:tcPr marL="63341" marR="6334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2800">
                        <a:solidFill>
                          <a:schemeClr val="tx2"/>
                        </a:solidFill>
                        <a:latin typeface="Times New Roman"/>
                        <a:ea typeface="Times New Roman"/>
                      </a:endParaRPr>
                    </a:p>
                  </a:txBody>
                  <a:tcPr marL="63341" marR="6334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vMerge="1">
                  <a:txBody>
                    <a:bodyPr/>
                    <a:lstStyle/>
                    <a:p>
                      <a:endParaRPr lang="ru-RU"/>
                    </a:p>
                  </a:txBody>
                  <a:tcPr/>
                </a:tc>
                <a:tc vMerge="1">
                  <a:txBody>
                    <a:bodyPr/>
                    <a:lstStyle/>
                    <a:p>
                      <a:endParaRPr lang="ru-RU"/>
                    </a:p>
                  </a:txBody>
                  <a:tcPr/>
                </a:tc>
                <a:tc vMerge="1">
                  <a:txBody>
                    <a:bodyPr/>
                    <a:lstStyle/>
                    <a:p>
                      <a:endParaRPr lang="ru-RU"/>
                    </a:p>
                  </a:txBody>
                  <a:tcPr/>
                </a:tc>
              </a:tr>
              <a:tr h="1835424">
                <a:tc gridSpan="2">
                  <a:txBody>
                    <a:bodyPr/>
                    <a:lstStyle/>
                    <a:p>
                      <a:pPr indent="450215" algn="ctr">
                        <a:lnSpc>
                          <a:spcPct val="150000"/>
                        </a:lnSpc>
                        <a:spcAft>
                          <a:spcPts val="0"/>
                        </a:spcAft>
                      </a:pPr>
                      <a:r>
                        <a:rPr lang="en-US" sz="2800" b="1" smtClean="0">
                          <a:solidFill>
                            <a:schemeClr val="tx2"/>
                          </a:solidFill>
                          <a:latin typeface="Times New Roman"/>
                          <a:ea typeface="Times New Roman"/>
                        </a:rPr>
                        <a:t>IMPERFECT</a:t>
                      </a:r>
                      <a:endParaRPr lang="ru-RU"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indent="450215" algn="ctr">
                        <a:lnSpc>
                          <a:spcPct val="150000"/>
                        </a:lnSpc>
                        <a:spcAft>
                          <a:spcPts val="0"/>
                        </a:spcAft>
                      </a:pPr>
                      <a:endParaRPr lang="en-US"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endParaRPr lang="en-US"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endParaRPr lang="en-US"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1135">
                <a:tc gridSpan="2">
                  <a:txBody>
                    <a:bodyPr/>
                    <a:lstStyle/>
                    <a:p>
                      <a:pPr algn="ctr">
                        <a:lnSpc>
                          <a:spcPct val="150000"/>
                        </a:lnSpc>
                        <a:spcAft>
                          <a:spcPts val="0"/>
                        </a:spcAft>
                      </a:pPr>
                      <a:r>
                        <a:rPr lang="en-US" sz="2800" b="1" smtClean="0">
                          <a:solidFill>
                            <a:schemeClr val="tx2"/>
                          </a:solidFill>
                          <a:latin typeface="Times New Roman"/>
                          <a:ea typeface="Times New Roman"/>
                        </a:rPr>
                        <a:t>PERFECT</a:t>
                      </a:r>
                      <a:endParaRPr lang="ru-RU" sz="2800">
                        <a:solidFill>
                          <a:schemeClr val="tx2"/>
                        </a:solidFill>
                        <a:latin typeface="Times New Roman"/>
                        <a:ea typeface="Times New Roman"/>
                      </a:endParaRPr>
                    </a:p>
                  </a:txBody>
                  <a:tcPr marL="63341" marR="63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just">
                        <a:lnSpc>
                          <a:spcPct val="150000"/>
                        </a:lnSpc>
                        <a:spcAft>
                          <a:spcPts val="0"/>
                        </a:spcAft>
                      </a:pPr>
                      <a:endParaRPr lang="en-US" sz="2800">
                        <a:solidFill>
                          <a:schemeClr val="tx2"/>
                        </a:solidFill>
                        <a:latin typeface="Times New Roman"/>
                        <a:ea typeface="Times New Roman"/>
                      </a:endParaRPr>
                    </a:p>
                  </a:txBody>
                  <a:tcPr marL="63341" marR="63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2800">
                        <a:solidFill>
                          <a:schemeClr val="tx2"/>
                        </a:solidFill>
                        <a:latin typeface="Times New Roman"/>
                        <a:ea typeface="Times New Roman"/>
                      </a:endParaRPr>
                    </a:p>
                  </a:txBody>
                  <a:tcPr marL="63341" marR="63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n-US" sz="2800">
                        <a:solidFill>
                          <a:schemeClr val="tx2"/>
                        </a:solidFill>
                        <a:latin typeface="Times New Roman"/>
                        <a:ea typeface="Times New Roman"/>
                      </a:endParaRPr>
                    </a:p>
                  </a:txBody>
                  <a:tcPr marL="63341" marR="63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145" name="Rectangle 1"/>
          <p:cNvSpPr>
            <a:spLocks noChangeArrowheads="1"/>
          </p:cNvSpPr>
          <p:nvPr/>
        </p:nvSpPr>
        <p:spPr bwMode="auto">
          <a:xfrm>
            <a:off x="0" y="0"/>
            <a:ext cx="914400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en-US" sz="5400" b="0" i="0" u="none" strike="noStrike" cap="none" normalizeH="0" baseline="0" smtClean="0">
                <a:ln>
                  <a:noFill/>
                </a:ln>
                <a:solidFill>
                  <a:schemeClr val="tx2"/>
                </a:solidFill>
                <a:effectLst/>
                <a:latin typeface="Arial" pitchFamily="34" charset="0"/>
                <a:ea typeface="Times New Roman" pitchFamily="18" charset="0"/>
              </a:rPr>
              <a:t>The Russian time / tense system can be viewed like this:</a:t>
            </a:r>
            <a:endParaRPr kumimoji="0" lang="en-US" sz="5400" b="0" i="0" u="none" strike="noStrike" cap="none" normalizeH="0" baseline="0" smtClean="0">
              <a:ln>
                <a:noFill/>
              </a:ln>
              <a:solidFill>
                <a:schemeClr val="tx2"/>
              </a:solidFill>
              <a:effectLst/>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Effect transition="in" filter="dissolve">
                                      <p:cBhvr>
                                        <p:cTn id="7" dur="500"/>
                                        <p:tgtEl>
                                          <p:spTgt spid="614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0" y="0"/>
            <a:ext cx="8929718"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en-US" sz="5400" b="0" i="0" u="none" strike="noStrike" cap="none" normalizeH="0" baseline="0" dirty="0" smtClean="0">
                <a:ln>
                  <a:noFill/>
                </a:ln>
                <a:solidFill>
                  <a:schemeClr val="tx1"/>
                </a:solidFill>
                <a:effectLst/>
                <a:latin typeface="Arial" pitchFamily="34" charset="0"/>
                <a:ea typeface="Times New Roman" pitchFamily="18" charset="0"/>
              </a:rPr>
              <a:t>To sum up, let us try to fix a more or less regular example into the table above. The arrows show how forms are produced.</a:t>
            </a:r>
            <a:endParaRPr kumimoji="0" lang="en-US" sz="5400" b="0" i="0" u="none" strike="noStrike" cap="none" normalizeH="0" baseline="0" dirty="0" smtClean="0">
              <a:ln>
                <a:noFill/>
              </a:ln>
              <a:solidFill>
                <a:schemeClr val="tx1"/>
              </a:solidFill>
              <a:effectLst/>
              <a:latin typeface="Arial" pitchFamily="34" charset="0"/>
            </a:endParaRPr>
          </a:p>
        </p:txBody>
      </p:sp>
      <p:graphicFrame>
        <p:nvGraphicFramePr>
          <p:cNvPr id="6" name="Таблица 5"/>
          <p:cNvGraphicFramePr>
            <a:graphicFrameLocks noGrp="1"/>
          </p:cNvGraphicFramePr>
          <p:nvPr/>
        </p:nvGraphicFramePr>
        <p:xfrm>
          <a:off x="1" y="4286256"/>
          <a:ext cx="9143999" cy="2571744"/>
        </p:xfrm>
        <a:graphic>
          <a:graphicData uri="http://schemas.openxmlformats.org/drawingml/2006/table">
            <a:tbl>
              <a:tblPr/>
              <a:tblGrid>
                <a:gridCol w="2285284"/>
                <a:gridCol w="2327176"/>
                <a:gridCol w="2245300"/>
                <a:gridCol w="2286239"/>
              </a:tblGrid>
              <a:tr h="857248">
                <a:tc>
                  <a:txBody>
                    <a:bodyPr/>
                    <a:lstStyle/>
                    <a:p>
                      <a:pPr algn="just">
                        <a:lnSpc>
                          <a:spcPct val="150000"/>
                        </a:lnSpc>
                        <a:spcAft>
                          <a:spcPts val="0"/>
                        </a:spcAft>
                      </a:pPr>
                      <a:endParaRPr lang="en-US"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800" b="1">
                          <a:latin typeface="Times New Roman"/>
                          <a:ea typeface="Times New Roman"/>
                        </a:rPr>
                        <a:t>PAST</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800" b="1">
                          <a:latin typeface="Times New Roman"/>
                          <a:ea typeface="Times New Roman"/>
                        </a:rPr>
                        <a:t>PRESENT</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800" b="1">
                          <a:latin typeface="Times New Roman"/>
                          <a:ea typeface="Times New Roman"/>
                        </a:rPr>
                        <a:t>FUTURE</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248">
                <a:tc>
                  <a:txBody>
                    <a:bodyPr/>
                    <a:lstStyle/>
                    <a:p>
                      <a:pPr algn="ctr">
                        <a:lnSpc>
                          <a:spcPct val="150000"/>
                        </a:lnSpc>
                        <a:spcAft>
                          <a:spcPts val="0"/>
                        </a:spcAft>
                      </a:pPr>
                      <a:r>
                        <a:rPr lang="en-US" sz="2800" b="1">
                          <a:latin typeface="Times New Roman"/>
                          <a:ea typeface="Times New Roman"/>
                        </a:rPr>
                        <a:t>IMPERFECT</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 indent="-11430" algn="ctr">
                        <a:lnSpc>
                          <a:spcPct val="150000"/>
                        </a:lnSpc>
                        <a:spcAft>
                          <a:spcPts val="0"/>
                        </a:spcAft>
                      </a:pPr>
                      <a:r>
                        <a:rPr lang="ru-RU" sz="2800">
                          <a:latin typeface="Times New Roman"/>
                          <a:ea typeface="Times New Roman"/>
                        </a:rPr>
                        <a:t>ел</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225" algn="ctr">
                        <a:lnSpc>
                          <a:spcPct val="150000"/>
                        </a:lnSpc>
                        <a:spcAft>
                          <a:spcPts val="0"/>
                        </a:spcAft>
                      </a:pPr>
                      <a:r>
                        <a:rPr lang="ru-RU" sz="2800">
                          <a:latin typeface="Times New Roman"/>
                          <a:ea typeface="Times New Roman"/>
                        </a:rPr>
                        <a:t>ест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3020" algn="ctr">
                        <a:lnSpc>
                          <a:spcPct val="150000"/>
                        </a:lnSpc>
                        <a:spcAft>
                          <a:spcPts val="0"/>
                        </a:spcAft>
                      </a:pPr>
                      <a:r>
                        <a:rPr lang="ru-RU" sz="2800">
                          <a:latin typeface="Times New Roman"/>
                          <a:ea typeface="Times New Roman"/>
                        </a:rPr>
                        <a:t>будет есть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248">
                <a:tc>
                  <a:txBody>
                    <a:bodyPr/>
                    <a:lstStyle/>
                    <a:p>
                      <a:pPr algn="ctr">
                        <a:lnSpc>
                          <a:spcPct val="150000"/>
                        </a:lnSpc>
                        <a:spcAft>
                          <a:spcPts val="0"/>
                        </a:spcAft>
                      </a:pPr>
                      <a:r>
                        <a:rPr lang="en-US" sz="2800" b="1">
                          <a:latin typeface="Times New Roman"/>
                          <a:ea typeface="Times New Roman"/>
                        </a:rPr>
                        <a:t>PERFECT</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 indent="-11430" algn="ctr">
                        <a:lnSpc>
                          <a:spcPct val="150000"/>
                        </a:lnSpc>
                        <a:spcAft>
                          <a:spcPts val="0"/>
                        </a:spcAft>
                      </a:pPr>
                      <a:r>
                        <a:rPr lang="ru-RU" sz="2800">
                          <a:latin typeface="Times New Roman"/>
                          <a:ea typeface="Times New Roman"/>
                        </a:rPr>
                        <a:t>съел</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225" algn="ctr">
                        <a:lnSpc>
                          <a:spcPct val="150000"/>
                        </a:lnSpc>
                        <a:spcAft>
                          <a:spcPts val="0"/>
                        </a:spcAft>
                      </a:pPr>
                      <a:r>
                        <a:rPr lang="ru-RU" sz="2800">
                          <a:latin typeface="Times New Roman"/>
                          <a:ea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3020" algn="ctr">
                        <a:lnSpc>
                          <a:spcPct val="150000"/>
                        </a:lnSpc>
                        <a:spcAft>
                          <a:spcPts val="0"/>
                        </a:spcAft>
                      </a:pPr>
                      <a:r>
                        <a:rPr lang="ru-RU" sz="2800">
                          <a:latin typeface="Times New Roman"/>
                          <a:ea typeface="Times New Roman"/>
                        </a:rPr>
                        <a:t>съест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Стрелка вниз 10"/>
          <p:cNvSpPr/>
          <p:nvPr/>
        </p:nvSpPr>
        <p:spPr>
          <a:xfrm flipH="1">
            <a:off x="3286114" y="5715016"/>
            <a:ext cx="382909" cy="50006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rot="1711768">
            <a:off x="6252930" y="5876309"/>
            <a:ext cx="1100484" cy="49527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arn(inHorizontal)">
                                      <p:cBhvr>
                                        <p:cTn id="7" dur="500"/>
                                        <p:tgtEl>
                                          <p:spTgt spid="512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plus(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strVal val="#ppt_w*0.70"/>
                                          </p:val>
                                        </p:tav>
                                        <p:tav tm="100000">
                                          <p:val>
                                            <p:strVal val="#ppt_w"/>
                                          </p:val>
                                        </p:tav>
                                      </p:tavLst>
                                    </p:anim>
                                    <p:anim calcmode="lin" valueType="num">
                                      <p:cBhvr>
                                        <p:cTn id="18" dur="1000" fill="hold"/>
                                        <p:tgtEl>
                                          <p:spTgt spid="11"/>
                                        </p:tgtEl>
                                        <p:attrNameLst>
                                          <p:attrName>ppt_h</p:attrName>
                                        </p:attrNameLst>
                                      </p:cBhvr>
                                      <p:tavLst>
                                        <p:tav tm="0">
                                          <p:val>
                                            <p:strVal val="#ppt_h"/>
                                          </p:val>
                                        </p:tav>
                                        <p:tav tm="100000">
                                          <p:val>
                                            <p:strVal val="#ppt_h"/>
                                          </p:val>
                                        </p:tav>
                                      </p:tavLst>
                                    </p:anim>
                                    <p:animEffect transition="in" filter="fade">
                                      <p:cBhvr>
                                        <p:cTn id="19" dur="1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11" grpId="0" animBg="1"/>
      <p:bldP spid="1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263</TotalTime>
  <Words>955</Words>
  <Application>Microsoft Office PowerPoint</Application>
  <PresentationFormat>Экран (4:3)</PresentationFormat>
  <Paragraphs>106</Paragraphs>
  <Slides>20</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2" baseType="lpstr">
      <vt:lpstr>Апекс</vt:lpstr>
      <vt:lpstr>Visio</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пользователь</cp:lastModifiedBy>
  <cp:revision>32</cp:revision>
  <dcterms:created xsi:type="dcterms:W3CDTF">2010-10-16T18:03:47Z</dcterms:created>
  <dcterms:modified xsi:type="dcterms:W3CDTF">2010-11-01T08:44:05Z</dcterms:modified>
</cp:coreProperties>
</file>