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70" r:id="rId16"/>
    <p:sldId id="271" r:id="rId17"/>
    <p:sldId id="274" r:id="rId18"/>
    <p:sldId id="272" r:id="rId19"/>
    <p:sldId id="26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68" autoAdjust="0"/>
    <p:restoredTop sz="94660"/>
  </p:normalViewPr>
  <p:slideViewPr>
    <p:cSldViewPr>
      <p:cViewPr varScale="1">
        <p:scale>
          <a:sx n="72" d="100"/>
          <a:sy n="72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9492E-B4A0-4F45-AB36-0AA3EA07A5D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157A437D-38B4-4ED2-9999-5B382AFFF08A}" type="pres">
      <dgm:prSet presAssocID="{D969492E-B4A0-4F45-AB36-0AA3EA07A5D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63E3B80-8B62-4451-AE90-E3B2E21B7B52}" type="presOf" srcId="{D969492E-B4A0-4F45-AB36-0AA3EA07A5D7}" destId="{157A437D-38B4-4ED2-9999-5B382AFFF08A}" srcOrd="0" destOrd="0" presId="urn:microsoft.com/office/officeart/2005/8/layout/radial4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17FDC-8C09-4159-A187-48867399116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E43C43-F796-422C-B907-CEFE53FDE8DA}">
      <dgm:prSet phldrT="[Текст]"/>
      <dgm:spPr/>
      <dgm:t>
        <a:bodyPr/>
        <a:lstStyle/>
        <a:p>
          <a:r>
            <a:rPr lang="en-US" dirty="0" smtClean="0"/>
            <a:t>Philip</a:t>
          </a:r>
        </a:p>
        <a:p>
          <a:r>
            <a:rPr lang="en-US" dirty="0" smtClean="0"/>
            <a:t>Effective on Rosemary</a:t>
          </a:r>
          <a:endParaRPr lang="ru-RU" dirty="0"/>
        </a:p>
      </dgm:t>
    </dgm:pt>
    <dgm:pt modelId="{973DA321-C7FE-4D5D-8D3E-6FA9D2E2C46A}" type="parTrans" cxnId="{B2EEC5B9-AB78-423B-9B06-ACB08B45F6C1}">
      <dgm:prSet/>
      <dgm:spPr/>
      <dgm:t>
        <a:bodyPr/>
        <a:lstStyle/>
        <a:p>
          <a:endParaRPr lang="ru-RU"/>
        </a:p>
      </dgm:t>
    </dgm:pt>
    <dgm:pt modelId="{48AEC32A-ACD7-422F-A487-3A92CA325A7D}" type="sibTrans" cxnId="{B2EEC5B9-AB78-423B-9B06-ACB08B45F6C1}">
      <dgm:prSet/>
      <dgm:spPr/>
      <dgm:t>
        <a:bodyPr/>
        <a:lstStyle/>
        <a:p>
          <a:endParaRPr lang="ru-RU"/>
        </a:p>
      </dgm:t>
    </dgm:pt>
    <dgm:pt modelId="{965BAC7F-5BA4-4B5B-9DE0-78D9D73BD6F1}">
      <dgm:prSet phldrT="[Текст]"/>
      <dgm:spPr/>
      <dgm:t>
        <a:bodyPr/>
        <a:lstStyle/>
        <a:p>
          <a:r>
            <a:rPr lang="en-US" dirty="0" smtClean="0"/>
            <a:t>Miss Smith </a:t>
          </a:r>
          <a:endParaRPr lang="ru-RU" dirty="0"/>
        </a:p>
      </dgm:t>
    </dgm:pt>
    <dgm:pt modelId="{8B5469B7-99F0-451D-A685-A9235DEE4A91}" type="parTrans" cxnId="{429E16A7-0794-4CF9-B8EF-0F7C9D09CB41}">
      <dgm:prSet/>
      <dgm:spPr/>
      <dgm:t>
        <a:bodyPr/>
        <a:lstStyle/>
        <a:p>
          <a:endParaRPr lang="ru-RU"/>
        </a:p>
      </dgm:t>
    </dgm:pt>
    <dgm:pt modelId="{74140117-8BB0-4D28-B4F7-E2A04FF8BCA0}" type="sibTrans" cxnId="{429E16A7-0794-4CF9-B8EF-0F7C9D09CB41}">
      <dgm:prSet/>
      <dgm:spPr/>
      <dgm:t>
        <a:bodyPr/>
        <a:lstStyle/>
        <a:p>
          <a:endParaRPr lang="ru-RU"/>
        </a:p>
      </dgm:t>
    </dgm:pt>
    <dgm:pt modelId="{9368E6C9-A587-422A-AC4C-8B41A60AD9DA}">
      <dgm:prSet phldrT="[Текст]"/>
      <dgm:spPr/>
      <dgm:t>
        <a:bodyPr/>
        <a:lstStyle/>
        <a:p>
          <a:r>
            <a:rPr lang="en-US" dirty="0" smtClean="0"/>
            <a:t>Rosemary weak and not self-confident</a:t>
          </a:r>
          <a:endParaRPr lang="ru-RU" dirty="0"/>
        </a:p>
      </dgm:t>
    </dgm:pt>
    <dgm:pt modelId="{6E8ED97A-AF57-4D69-88D0-0386B9193A26}" type="parTrans" cxnId="{3C757845-4610-459D-8F59-46A889420582}">
      <dgm:prSet/>
      <dgm:spPr/>
      <dgm:t>
        <a:bodyPr/>
        <a:lstStyle/>
        <a:p>
          <a:endParaRPr lang="ru-RU"/>
        </a:p>
      </dgm:t>
    </dgm:pt>
    <dgm:pt modelId="{1C056ABA-9EC2-4A69-B24F-8ED4D503AEBA}" type="sibTrans" cxnId="{3C757845-4610-459D-8F59-46A889420582}">
      <dgm:prSet/>
      <dgm:spPr/>
      <dgm:t>
        <a:bodyPr/>
        <a:lstStyle/>
        <a:p>
          <a:endParaRPr lang="ru-RU"/>
        </a:p>
      </dgm:t>
    </dgm:pt>
    <dgm:pt modelId="{C03F0AB3-E96E-4DEC-A6E7-4BF630E529D4}" type="pres">
      <dgm:prSet presAssocID="{26217FDC-8C09-4159-A187-4886739911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F1B861-0D22-4B54-B521-AD97751C22DB}" type="pres">
      <dgm:prSet presAssocID="{3CE43C43-F796-422C-B907-CEFE53FDE8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34755-792F-403E-A93E-41AC10D373A5}" type="pres">
      <dgm:prSet presAssocID="{48AEC32A-ACD7-422F-A487-3A92CA325A7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2A59CE8-DD0D-48BA-B67F-25D441248513}" type="pres">
      <dgm:prSet presAssocID="{48AEC32A-ACD7-422F-A487-3A92CA325A7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BB27176-EC74-42A4-90E4-3795DC5088AB}" type="pres">
      <dgm:prSet presAssocID="{9368E6C9-A587-422A-AC4C-8B41A60AD9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7DE18-498A-4282-B6B4-A3FC46F3B6C5}" type="pres">
      <dgm:prSet presAssocID="{1C056ABA-9EC2-4A69-B24F-8ED4D503AEB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1620025-4B69-4A0D-87A2-B4362786AAC5}" type="pres">
      <dgm:prSet presAssocID="{1C056ABA-9EC2-4A69-B24F-8ED4D503AEB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49134C6-A8B4-4938-98E8-7FF0703AAB3D}" type="pres">
      <dgm:prSet presAssocID="{965BAC7F-5BA4-4B5B-9DE0-78D9D73BD6F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309C3-1727-400E-BD25-EFA35031BBA0}" type="pres">
      <dgm:prSet presAssocID="{74140117-8BB0-4D28-B4F7-E2A04FF8BCA0}" presName="sibTrans" presStyleLbl="sibTrans2D1" presStyleIdx="2" presStyleCnt="3"/>
      <dgm:spPr/>
      <dgm:t>
        <a:bodyPr/>
        <a:lstStyle/>
        <a:p>
          <a:endParaRPr lang="ru-RU"/>
        </a:p>
      </dgm:t>
    </dgm:pt>
    <dgm:pt modelId="{2972FE2E-35BD-4E9A-AC38-CC2A0E2893CB}" type="pres">
      <dgm:prSet presAssocID="{74140117-8BB0-4D28-B4F7-E2A04FF8BCA0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302B611D-F75E-4F63-A266-6B5DFA18452B}" type="presOf" srcId="{3CE43C43-F796-422C-B907-CEFE53FDE8DA}" destId="{E5F1B861-0D22-4B54-B521-AD97751C22DB}" srcOrd="0" destOrd="0" presId="urn:microsoft.com/office/officeart/2005/8/layout/cycle2"/>
    <dgm:cxn modelId="{8A07D8A9-E18C-492A-AD9F-D84F62C104D4}" type="presOf" srcId="{26217FDC-8C09-4159-A187-488673991163}" destId="{C03F0AB3-E96E-4DEC-A6E7-4BF630E529D4}" srcOrd="0" destOrd="0" presId="urn:microsoft.com/office/officeart/2005/8/layout/cycle2"/>
    <dgm:cxn modelId="{8F35F459-3725-490E-9214-9D9C4CE74B68}" type="presOf" srcId="{965BAC7F-5BA4-4B5B-9DE0-78D9D73BD6F1}" destId="{A49134C6-A8B4-4938-98E8-7FF0703AAB3D}" srcOrd="0" destOrd="0" presId="urn:microsoft.com/office/officeart/2005/8/layout/cycle2"/>
    <dgm:cxn modelId="{429E16A7-0794-4CF9-B8EF-0F7C9D09CB41}" srcId="{26217FDC-8C09-4159-A187-488673991163}" destId="{965BAC7F-5BA4-4B5B-9DE0-78D9D73BD6F1}" srcOrd="2" destOrd="0" parTransId="{8B5469B7-99F0-451D-A685-A9235DEE4A91}" sibTransId="{74140117-8BB0-4D28-B4F7-E2A04FF8BCA0}"/>
    <dgm:cxn modelId="{4AE3E6E0-9FE4-48D2-864B-62E6B130E0A2}" type="presOf" srcId="{1C056ABA-9EC2-4A69-B24F-8ED4D503AEBA}" destId="{01620025-4B69-4A0D-87A2-B4362786AAC5}" srcOrd="1" destOrd="0" presId="urn:microsoft.com/office/officeart/2005/8/layout/cycle2"/>
    <dgm:cxn modelId="{E8B550E4-AE2D-45B9-AFA1-35883D2EAC6D}" type="presOf" srcId="{74140117-8BB0-4D28-B4F7-E2A04FF8BCA0}" destId="{E1A309C3-1727-400E-BD25-EFA35031BBA0}" srcOrd="0" destOrd="0" presId="urn:microsoft.com/office/officeart/2005/8/layout/cycle2"/>
    <dgm:cxn modelId="{5106D454-B720-4958-865A-13DF8BCD682A}" type="presOf" srcId="{48AEC32A-ACD7-422F-A487-3A92CA325A7D}" destId="{00834755-792F-403E-A93E-41AC10D373A5}" srcOrd="0" destOrd="0" presId="urn:microsoft.com/office/officeart/2005/8/layout/cycle2"/>
    <dgm:cxn modelId="{8D6E8DCC-911A-4A32-A61F-AF6E08AC61D5}" type="presOf" srcId="{74140117-8BB0-4D28-B4F7-E2A04FF8BCA0}" destId="{2972FE2E-35BD-4E9A-AC38-CC2A0E2893CB}" srcOrd="1" destOrd="0" presId="urn:microsoft.com/office/officeart/2005/8/layout/cycle2"/>
    <dgm:cxn modelId="{B2EEC5B9-AB78-423B-9B06-ACB08B45F6C1}" srcId="{26217FDC-8C09-4159-A187-488673991163}" destId="{3CE43C43-F796-422C-B907-CEFE53FDE8DA}" srcOrd="0" destOrd="0" parTransId="{973DA321-C7FE-4D5D-8D3E-6FA9D2E2C46A}" sibTransId="{48AEC32A-ACD7-422F-A487-3A92CA325A7D}"/>
    <dgm:cxn modelId="{3C757845-4610-459D-8F59-46A889420582}" srcId="{26217FDC-8C09-4159-A187-488673991163}" destId="{9368E6C9-A587-422A-AC4C-8B41A60AD9DA}" srcOrd="1" destOrd="0" parTransId="{6E8ED97A-AF57-4D69-88D0-0386B9193A26}" sibTransId="{1C056ABA-9EC2-4A69-B24F-8ED4D503AEBA}"/>
    <dgm:cxn modelId="{633550AD-C11B-40F2-B799-5BB7C16120AC}" type="presOf" srcId="{1C056ABA-9EC2-4A69-B24F-8ED4D503AEBA}" destId="{2797DE18-498A-4282-B6B4-A3FC46F3B6C5}" srcOrd="0" destOrd="0" presId="urn:microsoft.com/office/officeart/2005/8/layout/cycle2"/>
    <dgm:cxn modelId="{63DF14F9-F7FA-40CB-9565-FB250C3EC854}" type="presOf" srcId="{48AEC32A-ACD7-422F-A487-3A92CA325A7D}" destId="{22A59CE8-DD0D-48BA-B67F-25D441248513}" srcOrd="1" destOrd="0" presId="urn:microsoft.com/office/officeart/2005/8/layout/cycle2"/>
    <dgm:cxn modelId="{D1204D74-7828-44B6-813A-9ADEB06C0C0A}" type="presOf" srcId="{9368E6C9-A587-422A-AC4C-8B41A60AD9DA}" destId="{BBB27176-EC74-42A4-90E4-3795DC5088AB}" srcOrd="0" destOrd="0" presId="urn:microsoft.com/office/officeart/2005/8/layout/cycle2"/>
    <dgm:cxn modelId="{395AB36F-2C2F-42BB-811C-49F8A5AE901A}" type="presParOf" srcId="{C03F0AB3-E96E-4DEC-A6E7-4BF630E529D4}" destId="{E5F1B861-0D22-4B54-B521-AD97751C22DB}" srcOrd="0" destOrd="0" presId="urn:microsoft.com/office/officeart/2005/8/layout/cycle2"/>
    <dgm:cxn modelId="{A7072AF7-6A86-4845-A5A0-8B26B14FFFB5}" type="presParOf" srcId="{C03F0AB3-E96E-4DEC-A6E7-4BF630E529D4}" destId="{00834755-792F-403E-A93E-41AC10D373A5}" srcOrd="1" destOrd="0" presId="urn:microsoft.com/office/officeart/2005/8/layout/cycle2"/>
    <dgm:cxn modelId="{60264D15-B1FA-4901-BFF0-4E46B62ECF68}" type="presParOf" srcId="{00834755-792F-403E-A93E-41AC10D373A5}" destId="{22A59CE8-DD0D-48BA-B67F-25D441248513}" srcOrd="0" destOrd="0" presId="urn:microsoft.com/office/officeart/2005/8/layout/cycle2"/>
    <dgm:cxn modelId="{43FD3B9F-62DB-43A9-9E65-D2EC59359F00}" type="presParOf" srcId="{C03F0AB3-E96E-4DEC-A6E7-4BF630E529D4}" destId="{BBB27176-EC74-42A4-90E4-3795DC5088AB}" srcOrd="2" destOrd="0" presId="urn:microsoft.com/office/officeart/2005/8/layout/cycle2"/>
    <dgm:cxn modelId="{AF48A6FF-D253-4C24-B06E-B3B671F0859F}" type="presParOf" srcId="{C03F0AB3-E96E-4DEC-A6E7-4BF630E529D4}" destId="{2797DE18-498A-4282-B6B4-A3FC46F3B6C5}" srcOrd="3" destOrd="0" presId="urn:microsoft.com/office/officeart/2005/8/layout/cycle2"/>
    <dgm:cxn modelId="{B8454558-6F29-43CE-A21E-E1B0697DB9C2}" type="presParOf" srcId="{2797DE18-498A-4282-B6B4-A3FC46F3B6C5}" destId="{01620025-4B69-4A0D-87A2-B4362786AAC5}" srcOrd="0" destOrd="0" presId="urn:microsoft.com/office/officeart/2005/8/layout/cycle2"/>
    <dgm:cxn modelId="{6FC5A70E-75DB-4491-9BE7-06C71FCD04BB}" type="presParOf" srcId="{C03F0AB3-E96E-4DEC-A6E7-4BF630E529D4}" destId="{A49134C6-A8B4-4938-98E8-7FF0703AAB3D}" srcOrd="4" destOrd="0" presId="urn:microsoft.com/office/officeart/2005/8/layout/cycle2"/>
    <dgm:cxn modelId="{6F0CEB36-9D90-432B-B21E-7E5407F4394B}" type="presParOf" srcId="{C03F0AB3-E96E-4DEC-A6E7-4BF630E529D4}" destId="{E1A309C3-1727-400E-BD25-EFA35031BBA0}" srcOrd="5" destOrd="0" presId="urn:microsoft.com/office/officeart/2005/8/layout/cycle2"/>
    <dgm:cxn modelId="{9E9F965B-3EC7-405E-AA17-CF9CEB83CCB8}" type="presParOf" srcId="{E1A309C3-1727-400E-BD25-EFA35031BBA0}" destId="{2972FE2E-35BD-4E9A-AC38-CC2A0E2893CB}" srcOrd="0" destOrd="0" presId="urn:microsoft.com/office/officeart/2005/8/layout/cycle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38ACF6-3761-4692-95EA-C7EB5324745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19E37C-38E1-46AB-BC7F-802D7CA49C23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u="none" dirty="0" smtClean="0"/>
            <a:t>A price of family happiness for Rosemary</a:t>
          </a:r>
          <a:endParaRPr lang="ru-RU" u="none" dirty="0"/>
        </a:p>
      </dgm:t>
    </dgm:pt>
    <dgm:pt modelId="{F74B10C7-3E3C-42F3-9D60-7EB29A11A445}" type="parTrans" cxnId="{361182B3-D789-48DB-9751-F15AC1CCE544}">
      <dgm:prSet/>
      <dgm:spPr/>
      <dgm:t>
        <a:bodyPr/>
        <a:lstStyle/>
        <a:p>
          <a:endParaRPr lang="ru-RU"/>
        </a:p>
      </dgm:t>
    </dgm:pt>
    <dgm:pt modelId="{3BABEF48-D854-4598-BAA4-75ED69B0B1B3}" type="sibTrans" cxnId="{361182B3-D789-48DB-9751-F15AC1CCE544}">
      <dgm:prSet/>
      <dgm:spPr/>
      <dgm:t>
        <a:bodyPr/>
        <a:lstStyle/>
        <a:p>
          <a:endParaRPr lang="ru-RU"/>
        </a:p>
      </dgm:t>
    </dgm:pt>
    <dgm:pt modelId="{599544EB-DCBB-4081-A5C8-330A190FFFDA}">
      <dgm:prSet phldrT="[Текст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 price of cup of tea</a:t>
          </a:r>
          <a:endParaRPr lang="ru-RU" dirty="0"/>
        </a:p>
      </dgm:t>
    </dgm:pt>
    <dgm:pt modelId="{489090D8-1CA4-4916-B12D-CC74C7203FC4}" type="sibTrans" cxnId="{E0F57152-8823-46E8-9EBC-CBF7D5C7BCED}">
      <dgm:prSet/>
      <dgm:spPr/>
      <dgm:t>
        <a:bodyPr/>
        <a:lstStyle/>
        <a:p>
          <a:endParaRPr lang="ru-RU"/>
        </a:p>
      </dgm:t>
    </dgm:pt>
    <dgm:pt modelId="{4ADBAA3C-4BBD-4DDA-A392-180F7FA1AD86}" type="parTrans" cxnId="{E0F57152-8823-46E8-9EBC-CBF7D5C7BCED}">
      <dgm:prSet/>
      <dgm:spPr/>
      <dgm:t>
        <a:bodyPr/>
        <a:lstStyle/>
        <a:p>
          <a:endParaRPr lang="ru-RU"/>
        </a:p>
      </dgm:t>
    </dgm:pt>
    <dgm:pt modelId="{717995F4-55C9-41EF-8674-03FA10F34F1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 cup of tea  </a:t>
          </a:r>
          <a:endParaRPr lang="ru-RU" dirty="0"/>
        </a:p>
      </dgm:t>
    </dgm:pt>
    <dgm:pt modelId="{7B34DA95-3300-4945-9EC5-FB36354CED84}" type="sibTrans" cxnId="{82FA2265-52B6-4E94-9F26-3010981669FF}">
      <dgm:prSet/>
      <dgm:spPr/>
      <dgm:t>
        <a:bodyPr/>
        <a:lstStyle/>
        <a:p>
          <a:endParaRPr lang="ru-RU"/>
        </a:p>
      </dgm:t>
    </dgm:pt>
    <dgm:pt modelId="{90459432-D818-49F1-9073-C699DFCAC1CF}" type="parTrans" cxnId="{82FA2265-52B6-4E94-9F26-3010981669FF}">
      <dgm:prSet/>
      <dgm:spPr/>
      <dgm:t>
        <a:bodyPr/>
        <a:lstStyle/>
        <a:p>
          <a:endParaRPr lang="ru-RU"/>
        </a:p>
      </dgm:t>
    </dgm:pt>
    <dgm:pt modelId="{D1E97768-173F-4D23-8C6B-6651DCFA7BB8}" type="pres">
      <dgm:prSet presAssocID="{0938ACF6-3761-4692-95EA-C7EB5324745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F04CFB-0ED8-4FDA-A52B-C05ABA28DD46}" type="pres">
      <dgm:prSet presAssocID="{717995F4-55C9-41EF-8674-03FA10F34F19}" presName="hierRoot1" presStyleCnt="0"/>
      <dgm:spPr/>
    </dgm:pt>
    <dgm:pt modelId="{FFF24EB6-4926-4FAC-92EF-00BAB86C328E}" type="pres">
      <dgm:prSet presAssocID="{717995F4-55C9-41EF-8674-03FA10F34F19}" presName="composite" presStyleCnt="0"/>
      <dgm:spPr/>
    </dgm:pt>
    <dgm:pt modelId="{83B59E4D-9047-459A-9535-06A1660024DB}" type="pres">
      <dgm:prSet presAssocID="{717995F4-55C9-41EF-8674-03FA10F34F19}" presName="background" presStyleLbl="node0" presStyleIdx="0" presStyleCnt="1"/>
      <dgm:spPr/>
    </dgm:pt>
    <dgm:pt modelId="{E66F0C59-AEC1-410A-A3A0-B0560A28C4A2}" type="pres">
      <dgm:prSet presAssocID="{717995F4-55C9-41EF-8674-03FA10F34F1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ABD4B-F4D1-42BD-8614-C7ABD9416ECD}" type="pres">
      <dgm:prSet presAssocID="{717995F4-55C9-41EF-8674-03FA10F34F19}" presName="hierChild2" presStyleCnt="0"/>
      <dgm:spPr/>
    </dgm:pt>
    <dgm:pt modelId="{19EC61DC-2A92-4897-8FF6-F22FDC4903CE}" type="pres">
      <dgm:prSet presAssocID="{4ADBAA3C-4BBD-4DDA-A392-180F7FA1AD8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376C097-D04F-4D49-83B5-D5105808F2E3}" type="pres">
      <dgm:prSet presAssocID="{599544EB-DCBB-4081-A5C8-330A190FFFDA}" presName="hierRoot2" presStyleCnt="0"/>
      <dgm:spPr/>
    </dgm:pt>
    <dgm:pt modelId="{3692165A-FFBF-40E7-A403-D112CDDF5CC2}" type="pres">
      <dgm:prSet presAssocID="{599544EB-DCBB-4081-A5C8-330A190FFFDA}" presName="composite2" presStyleCnt="0"/>
      <dgm:spPr/>
    </dgm:pt>
    <dgm:pt modelId="{207597E4-DB4A-46C5-B7D1-B42F6488D675}" type="pres">
      <dgm:prSet presAssocID="{599544EB-DCBB-4081-A5C8-330A190FFFDA}" presName="background2" presStyleLbl="node2" presStyleIdx="0" presStyleCnt="2"/>
      <dgm:spPr/>
    </dgm:pt>
    <dgm:pt modelId="{F8455845-ECF6-4388-B737-71B490BB72D2}" type="pres">
      <dgm:prSet presAssocID="{599544EB-DCBB-4081-A5C8-330A190FFFD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9E3D34-73F6-4FF8-8008-2DBFBF50986A}" type="pres">
      <dgm:prSet presAssocID="{599544EB-DCBB-4081-A5C8-330A190FFFDA}" presName="hierChild3" presStyleCnt="0"/>
      <dgm:spPr/>
    </dgm:pt>
    <dgm:pt modelId="{1CDCE1A3-B9CE-4634-BEB3-F5313FC3BE31}" type="pres">
      <dgm:prSet presAssocID="{F74B10C7-3E3C-42F3-9D60-7EB29A11A44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6B0FD01-AFE7-460F-9F6A-47D0571A0C6A}" type="pres">
      <dgm:prSet presAssocID="{9419E37C-38E1-46AB-BC7F-802D7CA49C23}" presName="hierRoot2" presStyleCnt="0"/>
      <dgm:spPr/>
    </dgm:pt>
    <dgm:pt modelId="{EC13A02F-6C37-4F10-A4B6-ED83E6A6CC61}" type="pres">
      <dgm:prSet presAssocID="{9419E37C-38E1-46AB-BC7F-802D7CA49C23}" presName="composite2" presStyleCnt="0"/>
      <dgm:spPr/>
    </dgm:pt>
    <dgm:pt modelId="{0B608A60-4882-43B0-8386-E80012872BC3}" type="pres">
      <dgm:prSet presAssocID="{9419E37C-38E1-46AB-BC7F-802D7CA49C23}" presName="background2" presStyleLbl="node2" presStyleIdx="1" presStyleCnt="2"/>
      <dgm:spPr/>
    </dgm:pt>
    <dgm:pt modelId="{8A2356F8-C08D-454F-9836-F0599243462E}" type="pres">
      <dgm:prSet presAssocID="{9419E37C-38E1-46AB-BC7F-802D7CA49C2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A36792-379C-40D1-981E-4D39F59DC3B5}" type="pres">
      <dgm:prSet presAssocID="{9419E37C-38E1-46AB-BC7F-802D7CA49C23}" presName="hierChild3" presStyleCnt="0"/>
      <dgm:spPr/>
    </dgm:pt>
  </dgm:ptLst>
  <dgm:cxnLst>
    <dgm:cxn modelId="{F497237C-2162-4BA1-9239-3E15B914842C}" type="presOf" srcId="{9419E37C-38E1-46AB-BC7F-802D7CA49C23}" destId="{8A2356F8-C08D-454F-9836-F0599243462E}" srcOrd="0" destOrd="0" presId="urn:microsoft.com/office/officeart/2005/8/layout/hierarchy1"/>
    <dgm:cxn modelId="{6A0BDC0B-7B37-4364-A357-641F9DDC948B}" type="presOf" srcId="{717995F4-55C9-41EF-8674-03FA10F34F19}" destId="{E66F0C59-AEC1-410A-A3A0-B0560A28C4A2}" srcOrd="0" destOrd="0" presId="urn:microsoft.com/office/officeart/2005/8/layout/hierarchy1"/>
    <dgm:cxn modelId="{82FA2265-52B6-4E94-9F26-3010981669FF}" srcId="{0938ACF6-3761-4692-95EA-C7EB5324745C}" destId="{717995F4-55C9-41EF-8674-03FA10F34F19}" srcOrd="0" destOrd="0" parTransId="{90459432-D818-49F1-9073-C699DFCAC1CF}" sibTransId="{7B34DA95-3300-4945-9EC5-FB36354CED84}"/>
    <dgm:cxn modelId="{B9AF5B55-841C-46FA-9A4D-BDF42890011D}" type="presOf" srcId="{0938ACF6-3761-4692-95EA-C7EB5324745C}" destId="{D1E97768-173F-4D23-8C6B-6651DCFA7BB8}" srcOrd="0" destOrd="0" presId="urn:microsoft.com/office/officeart/2005/8/layout/hierarchy1"/>
    <dgm:cxn modelId="{76370977-182C-4F25-836E-3BA3E05135E7}" type="presOf" srcId="{F74B10C7-3E3C-42F3-9D60-7EB29A11A445}" destId="{1CDCE1A3-B9CE-4634-BEB3-F5313FC3BE31}" srcOrd="0" destOrd="0" presId="urn:microsoft.com/office/officeart/2005/8/layout/hierarchy1"/>
    <dgm:cxn modelId="{E0F57152-8823-46E8-9EBC-CBF7D5C7BCED}" srcId="{717995F4-55C9-41EF-8674-03FA10F34F19}" destId="{599544EB-DCBB-4081-A5C8-330A190FFFDA}" srcOrd="0" destOrd="0" parTransId="{4ADBAA3C-4BBD-4DDA-A392-180F7FA1AD86}" sibTransId="{489090D8-1CA4-4916-B12D-CC74C7203FC4}"/>
    <dgm:cxn modelId="{361182B3-D789-48DB-9751-F15AC1CCE544}" srcId="{717995F4-55C9-41EF-8674-03FA10F34F19}" destId="{9419E37C-38E1-46AB-BC7F-802D7CA49C23}" srcOrd="1" destOrd="0" parTransId="{F74B10C7-3E3C-42F3-9D60-7EB29A11A445}" sibTransId="{3BABEF48-D854-4598-BAA4-75ED69B0B1B3}"/>
    <dgm:cxn modelId="{2D76C511-5B89-40A3-9A09-3A0D9F5E8F28}" type="presOf" srcId="{4ADBAA3C-4BBD-4DDA-A392-180F7FA1AD86}" destId="{19EC61DC-2A92-4897-8FF6-F22FDC4903CE}" srcOrd="0" destOrd="0" presId="urn:microsoft.com/office/officeart/2005/8/layout/hierarchy1"/>
    <dgm:cxn modelId="{AD1C947A-293D-4752-A953-C7C38847A107}" type="presOf" srcId="{599544EB-DCBB-4081-A5C8-330A190FFFDA}" destId="{F8455845-ECF6-4388-B737-71B490BB72D2}" srcOrd="0" destOrd="0" presId="urn:microsoft.com/office/officeart/2005/8/layout/hierarchy1"/>
    <dgm:cxn modelId="{6CB74950-2BC8-4C67-BF3C-73031E9A2BC6}" type="presParOf" srcId="{D1E97768-173F-4D23-8C6B-6651DCFA7BB8}" destId="{08F04CFB-0ED8-4FDA-A52B-C05ABA28DD46}" srcOrd="0" destOrd="0" presId="urn:microsoft.com/office/officeart/2005/8/layout/hierarchy1"/>
    <dgm:cxn modelId="{E694C85B-EC09-49A2-9A29-B97E6013682F}" type="presParOf" srcId="{08F04CFB-0ED8-4FDA-A52B-C05ABA28DD46}" destId="{FFF24EB6-4926-4FAC-92EF-00BAB86C328E}" srcOrd="0" destOrd="0" presId="urn:microsoft.com/office/officeart/2005/8/layout/hierarchy1"/>
    <dgm:cxn modelId="{7EB8D97F-93D1-408B-8C78-21212F5B515C}" type="presParOf" srcId="{FFF24EB6-4926-4FAC-92EF-00BAB86C328E}" destId="{83B59E4D-9047-459A-9535-06A1660024DB}" srcOrd="0" destOrd="0" presId="urn:microsoft.com/office/officeart/2005/8/layout/hierarchy1"/>
    <dgm:cxn modelId="{59E35AC9-9054-4A88-BFB1-FACF193318FF}" type="presParOf" srcId="{FFF24EB6-4926-4FAC-92EF-00BAB86C328E}" destId="{E66F0C59-AEC1-410A-A3A0-B0560A28C4A2}" srcOrd="1" destOrd="0" presId="urn:microsoft.com/office/officeart/2005/8/layout/hierarchy1"/>
    <dgm:cxn modelId="{E5B48FA6-B3E7-475B-8C1F-281894E53229}" type="presParOf" srcId="{08F04CFB-0ED8-4FDA-A52B-C05ABA28DD46}" destId="{F29ABD4B-F4D1-42BD-8614-C7ABD9416ECD}" srcOrd="1" destOrd="0" presId="urn:microsoft.com/office/officeart/2005/8/layout/hierarchy1"/>
    <dgm:cxn modelId="{F707716F-D8B6-4416-9985-16E324414AF1}" type="presParOf" srcId="{F29ABD4B-F4D1-42BD-8614-C7ABD9416ECD}" destId="{19EC61DC-2A92-4897-8FF6-F22FDC4903CE}" srcOrd="0" destOrd="0" presId="urn:microsoft.com/office/officeart/2005/8/layout/hierarchy1"/>
    <dgm:cxn modelId="{26D2A11B-B2E6-4D8C-B95D-9067594E627A}" type="presParOf" srcId="{F29ABD4B-F4D1-42BD-8614-C7ABD9416ECD}" destId="{8376C097-D04F-4D49-83B5-D5105808F2E3}" srcOrd="1" destOrd="0" presId="urn:microsoft.com/office/officeart/2005/8/layout/hierarchy1"/>
    <dgm:cxn modelId="{1E68A054-A0CE-42BB-86C9-F156E7A9F755}" type="presParOf" srcId="{8376C097-D04F-4D49-83B5-D5105808F2E3}" destId="{3692165A-FFBF-40E7-A403-D112CDDF5CC2}" srcOrd="0" destOrd="0" presId="urn:microsoft.com/office/officeart/2005/8/layout/hierarchy1"/>
    <dgm:cxn modelId="{6228E7BA-CBEA-40C6-8CD1-0D996ED8829F}" type="presParOf" srcId="{3692165A-FFBF-40E7-A403-D112CDDF5CC2}" destId="{207597E4-DB4A-46C5-B7D1-B42F6488D675}" srcOrd="0" destOrd="0" presId="urn:microsoft.com/office/officeart/2005/8/layout/hierarchy1"/>
    <dgm:cxn modelId="{6B4F771F-AAD4-4C0B-8590-027BBB144C6C}" type="presParOf" srcId="{3692165A-FFBF-40E7-A403-D112CDDF5CC2}" destId="{F8455845-ECF6-4388-B737-71B490BB72D2}" srcOrd="1" destOrd="0" presId="urn:microsoft.com/office/officeart/2005/8/layout/hierarchy1"/>
    <dgm:cxn modelId="{2BEE0D1A-6FE7-4475-946B-F1B2A647F829}" type="presParOf" srcId="{8376C097-D04F-4D49-83B5-D5105808F2E3}" destId="{4A9E3D34-73F6-4FF8-8008-2DBFBF50986A}" srcOrd="1" destOrd="0" presId="urn:microsoft.com/office/officeart/2005/8/layout/hierarchy1"/>
    <dgm:cxn modelId="{955321BD-308D-4D2C-A7A6-8E87E94B9853}" type="presParOf" srcId="{F29ABD4B-F4D1-42BD-8614-C7ABD9416ECD}" destId="{1CDCE1A3-B9CE-4634-BEB3-F5313FC3BE31}" srcOrd="2" destOrd="0" presId="urn:microsoft.com/office/officeart/2005/8/layout/hierarchy1"/>
    <dgm:cxn modelId="{DACC6A4B-480A-4631-BC5B-83702BDA8191}" type="presParOf" srcId="{F29ABD4B-F4D1-42BD-8614-C7ABD9416ECD}" destId="{46B0FD01-AFE7-460F-9F6A-47D0571A0C6A}" srcOrd="3" destOrd="0" presId="urn:microsoft.com/office/officeart/2005/8/layout/hierarchy1"/>
    <dgm:cxn modelId="{36374534-5669-4660-A809-75BEB4D163C1}" type="presParOf" srcId="{46B0FD01-AFE7-460F-9F6A-47D0571A0C6A}" destId="{EC13A02F-6C37-4F10-A4B6-ED83E6A6CC61}" srcOrd="0" destOrd="0" presId="urn:microsoft.com/office/officeart/2005/8/layout/hierarchy1"/>
    <dgm:cxn modelId="{4F72C803-9345-4EBB-8F80-6BFD8B27357C}" type="presParOf" srcId="{EC13A02F-6C37-4F10-A4B6-ED83E6A6CC61}" destId="{0B608A60-4882-43B0-8386-E80012872BC3}" srcOrd="0" destOrd="0" presId="urn:microsoft.com/office/officeart/2005/8/layout/hierarchy1"/>
    <dgm:cxn modelId="{1F1FD02D-2743-4E3C-B03C-5669ED4C6ED3}" type="presParOf" srcId="{EC13A02F-6C37-4F10-A4B6-ED83E6A6CC61}" destId="{8A2356F8-C08D-454F-9836-F0599243462E}" srcOrd="1" destOrd="0" presId="urn:microsoft.com/office/officeart/2005/8/layout/hierarchy1"/>
    <dgm:cxn modelId="{2FAF2380-7936-4916-B06F-3A0E4E95D1A1}" type="presParOf" srcId="{46B0FD01-AFE7-460F-9F6A-47D0571A0C6A}" destId="{5FA36792-379C-40D1-981E-4D39F59DC3B5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270356-7649-422D-9204-1F61F8CBC6B2}" type="datetimeFigureOut">
              <a:rPr lang="ru-RU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B90FD8-19B0-417B-9671-24BB94DF8C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089A31-E0DF-4537-B534-47504FD5C2B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8BDABE-3F27-48F7-A993-A2F3FBDE24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F391E3-D136-4BC1-A214-D25A972B6B9D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59735D-C53B-41C7-9927-16AB24FE5CD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435AA5-BBA5-44EC-BB56-F923E9B50E1B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32EEA0-ED1F-4CA9-97A5-76E09D114F0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E9CA6A-6719-479B-9E9A-FF63D1AE1344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9FE14-2B8D-4DA4-A4DA-E662747214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D38A7F-72AB-40A1-8745-BF1ED4CC9B3D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F99161-1494-48D4-8694-CC889A6F90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097E84-A3A0-425E-A97D-8BB33FC5E2E6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D68009-3478-4814-BB78-5B2EDC7C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E2B6E6-62A3-474C-BCAC-593DB6E382B1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CA3B47-88F2-4BA5-B5BC-1A99BF72857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D97C954-5E10-4315-920B-FDAC11B02A21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8DEA7A-8652-449C-84C5-036CD3EA70F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99266E6-6591-4ACB-B602-24ED1530A025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6C99D6-B7EF-4904-816C-6CAE88B4A75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5F4A6E-69BF-4D80-8C97-509BF1CFA374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8887B3-4296-4FA4-87E9-3156CE27979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0B2FEB-6F47-4B19-B16B-52554CB6E95A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2C103F-0508-4C1E-849C-35B9E24AD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fld id="{9E932883-442F-46FE-838F-3A8251843055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E46C83F1-7A68-415A-93DB-BBCC9D46EB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DE9024B-5F9C-401C-9C09-CB3C79309698}" type="datetimeFigureOut">
              <a:rPr lang="ru-RU" smtClean="0"/>
              <a:pPr>
                <a:defRPr/>
              </a:pPr>
              <a:t>17.03.2011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FBBB328-F557-4FB1-B569-F92CE68589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by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ksenya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petropavlovskaya,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8-1 form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642918"/>
            <a:ext cx="7772400" cy="2357454"/>
          </a:xfrm>
        </p:spPr>
        <p:txBody>
          <a:bodyPr>
            <a:normAutofit fontScale="92500"/>
          </a:bodyPr>
          <a:lstStyle/>
          <a:p>
            <a:pPr algn="ctr" eaLnBrk="1" hangingPunct="1"/>
            <a:r>
              <a:rPr lang="en-US" sz="4800" dirty="0" smtClean="0"/>
              <a:t>The role of  stylistic devices in comprehension  of literary texts</a:t>
            </a:r>
            <a:endParaRPr lang="ru-RU" sz="4800" dirty="0" smtClean="0"/>
          </a:p>
          <a:p>
            <a:pPr algn="ctr" eaLnBrk="1" hangingPunct="1"/>
            <a:r>
              <a:rPr lang="ru-RU" sz="4800" dirty="0" smtClean="0"/>
              <a:t>( </a:t>
            </a:r>
            <a:r>
              <a:rPr lang="en-US" sz="4800" dirty="0" smtClean="0"/>
              <a:t>K.Mansfield “ A cup of tea”)</a:t>
            </a:r>
            <a:endParaRPr lang="ru-RU" sz="4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1">
                    <a:satMod val="150000"/>
                  </a:schemeClr>
                </a:solidFill>
              </a:rPr>
              <a:t>All the characters are vividly-drawn and true-to-life</a:t>
            </a:r>
            <a:endParaRPr lang="ru-RU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14480" y="1714488"/>
          <a:ext cx="619127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endParaRPr lang="en-US" u="sng" dirty="0" smtClean="0"/>
          </a:p>
          <a:p>
            <a:pPr eaLnBrk="1" hangingPunct="1"/>
            <a:endParaRPr lang="en-US" u="sng" dirty="0" smtClean="0"/>
          </a:p>
          <a:p>
            <a:pPr eaLnBrk="1" hangingPunct="1"/>
            <a:endParaRPr lang="en-US" u="sng" dirty="0" smtClean="0"/>
          </a:p>
          <a:p>
            <a:pPr eaLnBrk="1" hangingPunct="1"/>
            <a:endParaRPr lang="en-US" u="sng" dirty="0" smtClean="0"/>
          </a:p>
          <a:p>
            <a:pPr eaLnBrk="1" hangingPunct="1">
              <a:buNone/>
            </a:pPr>
            <a:r>
              <a:rPr lang="en-US" u="sng" dirty="0" smtClean="0"/>
              <a:t>The message</a:t>
            </a:r>
            <a:endParaRPr lang="ru-RU" u="sng" dirty="0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3500430" y="2214554"/>
            <a:ext cx="360363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4067175" y="3500438"/>
            <a:ext cx="50768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000" dirty="0" smtClean="0">
                <a:latin typeface="Corbel" pitchFamily="34" charset="0"/>
              </a:rPr>
              <a:t>Sometimes we do plausible  actions just to please our  own vanity</a:t>
            </a:r>
            <a:endParaRPr lang="ru-RU" sz="3000" dirty="0">
              <a:latin typeface="Corbe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928802"/>
            <a:ext cx="211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The theme              </a:t>
            </a:r>
            <a:endParaRPr lang="ru-RU" sz="28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214810" y="1928802"/>
            <a:ext cx="4714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The relationship between people</a:t>
            </a:r>
            <a:endParaRPr lang="ru-RU" sz="3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571868" y="4286256"/>
            <a:ext cx="360363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</a:rPr>
              <a:t>The title is symbolic and metaphorical. It is in strong position</a:t>
            </a:r>
            <a:endParaRPr lang="ru-RU" sz="3600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Stylistic devices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 little battered creature with enormous eyes      ( metaphor)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Thin, birdlike shoulders( simile)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Poor, little thing ( metaphor)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Poor little creature ( metaphor)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She pushed the thin figure in the chair ( metonymy)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The big eyes were raised to him( metonymy)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I like you awfully ( oxymoron)</a:t>
            </a:r>
            <a:endParaRPr lang="ru-RU" dirty="0" smtClean="0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928662" y="0"/>
            <a:ext cx="1511300" cy="17287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61" name="TextBox 9"/>
          <p:cNvSpPr txBox="1">
            <a:spLocks noChangeArrowheads="1"/>
          </p:cNvSpPr>
          <p:nvPr/>
        </p:nvSpPr>
        <p:spPr bwMode="auto">
          <a:xfrm>
            <a:off x="611188" y="1557338"/>
            <a:ext cx="8064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dirty="0">
              <a:latin typeface="Corbel" pitchFamily="34" charset="0"/>
            </a:endParaRPr>
          </a:p>
          <a:p>
            <a:endParaRPr lang="ru-RU" sz="2800" dirty="0">
              <a:latin typeface="Corbel" pitchFamily="34" charset="0"/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6804025" y="692150"/>
            <a:ext cx="2089150" cy="4824413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3492500" y="4652963"/>
            <a:ext cx="1684338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8800">
              <a:latin typeface="Corbel" pitchFamily="34" charset="0"/>
            </a:endParaRPr>
          </a:p>
          <a:p>
            <a:pPr algn="ctr"/>
            <a:endParaRPr lang="en-US">
              <a:latin typeface="Corbel" pitchFamily="34" charset="0"/>
            </a:endParaRPr>
          </a:p>
          <a:p>
            <a:pPr algn="ctr"/>
            <a:endParaRPr lang="ru-RU" sz="8800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801004" cy="19168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The language of the characters reveal their nature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857224" y="2500306"/>
            <a:ext cx="7329510" cy="414340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-Come along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-Come ,come upstairs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-Don’t cry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-Be nice to her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-Kiss me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-Do stop crying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-look again my child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Lexical and grammatical transformations in translation  made by </a:t>
            </a:r>
            <a:r>
              <a:rPr lang="en-US" sz="2800" dirty="0" err="1" smtClean="0">
                <a:solidFill>
                  <a:schemeClr val="accent1">
                    <a:satMod val="150000"/>
                  </a:schemeClr>
                </a:solidFill>
              </a:rPr>
              <a:t>H.Lineckaya</a:t>
            </a: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lvl="0"/>
            <a:r>
              <a:rPr lang="en-US" dirty="0" smtClean="0"/>
              <a:t>She was gazing in the </a:t>
            </a:r>
            <a:r>
              <a:rPr lang="en-US" u="sng" dirty="0" smtClean="0"/>
              <a:t>winter afternoon </a:t>
            </a:r>
            <a:r>
              <a:rPr lang="en-US" dirty="0" smtClean="0"/>
              <a:t>(</a:t>
            </a:r>
            <a:r>
              <a:rPr lang="ru-RU" dirty="0" smtClean="0"/>
              <a:t>она вглядывалась в </a:t>
            </a:r>
            <a:r>
              <a:rPr lang="ru-RU" u="sng" dirty="0" smtClean="0"/>
              <a:t>зимнюю полутьму</a:t>
            </a:r>
            <a:r>
              <a:rPr lang="ru-RU" dirty="0" smtClean="0"/>
              <a:t>)</a:t>
            </a:r>
          </a:p>
          <a:p>
            <a:pPr lvl="0"/>
            <a:r>
              <a:rPr lang="en-US" dirty="0" smtClean="0"/>
              <a:t>People hurried under the </a:t>
            </a:r>
            <a:r>
              <a:rPr lang="en-US" u="sng" dirty="0" smtClean="0"/>
              <a:t>hateful umbrellas </a:t>
            </a:r>
            <a:r>
              <a:rPr lang="en-US" dirty="0" smtClean="0"/>
              <a:t>( </a:t>
            </a:r>
            <a:r>
              <a:rPr lang="ru-RU" dirty="0" smtClean="0"/>
              <a:t>Люди бежали под </a:t>
            </a:r>
            <a:r>
              <a:rPr lang="ru-RU" u="sng" dirty="0" smtClean="0"/>
              <a:t>уродливыми зонтиками</a:t>
            </a:r>
            <a:r>
              <a:rPr lang="en-US" dirty="0" smtClean="0"/>
              <a:t>)</a:t>
            </a:r>
            <a:endParaRPr lang="ru-RU" dirty="0" smtClean="0"/>
          </a:p>
          <a:p>
            <a:pPr lvl="0"/>
            <a:r>
              <a:rPr lang="en-US" dirty="0" smtClean="0"/>
              <a:t>And when did you have the </a:t>
            </a:r>
            <a:r>
              <a:rPr lang="en-US" u="sng" dirty="0" smtClean="0"/>
              <a:t>last meal</a:t>
            </a:r>
            <a:r>
              <a:rPr lang="en-US" dirty="0" smtClean="0"/>
              <a:t>? </a:t>
            </a:r>
            <a:r>
              <a:rPr lang="ru-RU" dirty="0" smtClean="0"/>
              <a:t>( Когда ты в последний раз держала хоть</a:t>
            </a:r>
            <a:r>
              <a:rPr lang="ru-RU" u="sng" dirty="0" smtClean="0"/>
              <a:t> крошку</a:t>
            </a:r>
            <a:r>
              <a:rPr lang="ru-RU" dirty="0" smtClean="0"/>
              <a:t> во рту!)</a:t>
            </a:r>
          </a:p>
          <a:p>
            <a:pPr lvl="0"/>
            <a:r>
              <a:rPr lang="en-US" dirty="0" smtClean="0"/>
              <a:t>She turned impulsively saying …( </a:t>
            </a:r>
            <a:r>
              <a:rPr lang="ru-RU" dirty="0" smtClean="0"/>
              <a:t>Поддавшись порыву, она вскрикнула..)</a:t>
            </a:r>
          </a:p>
          <a:p>
            <a:pPr lvl="0"/>
            <a:r>
              <a:rPr lang="en-US" dirty="0" smtClean="0"/>
              <a:t>I am very sorry madam, I am going to faint, if I don’t have</a:t>
            </a:r>
            <a:r>
              <a:rPr lang="en-US" u="sng" dirty="0" smtClean="0"/>
              <a:t> something</a:t>
            </a:r>
            <a:r>
              <a:rPr lang="en-US" dirty="0" smtClean="0"/>
              <a:t> ( </a:t>
            </a:r>
            <a:r>
              <a:rPr lang="ru-RU" dirty="0" smtClean="0"/>
              <a:t>Простите сударыня</a:t>
            </a:r>
            <a:r>
              <a:rPr lang="en-US" dirty="0" smtClean="0"/>
              <a:t>, </a:t>
            </a:r>
            <a:r>
              <a:rPr lang="ru-RU" dirty="0" smtClean="0"/>
              <a:t>но я упаду в обморок</a:t>
            </a:r>
            <a:r>
              <a:rPr lang="en-US" dirty="0" smtClean="0"/>
              <a:t>, </a:t>
            </a:r>
            <a:r>
              <a:rPr lang="ru-RU" dirty="0" smtClean="0"/>
              <a:t>если </a:t>
            </a:r>
            <a:r>
              <a:rPr lang="ru-RU" u="sng" dirty="0" smtClean="0"/>
              <a:t>не</a:t>
            </a:r>
            <a:r>
              <a:rPr lang="ru-RU" dirty="0" smtClean="0"/>
              <a:t> </a:t>
            </a:r>
            <a:r>
              <a:rPr lang="ru-RU" u="sng" dirty="0" smtClean="0"/>
              <a:t>выпью</a:t>
            </a:r>
            <a:r>
              <a:rPr lang="ru-RU" dirty="0" smtClean="0"/>
              <a:t> </a:t>
            </a:r>
            <a:r>
              <a:rPr lang="ru-RU" u="sng" dirty="0" smtClean="0"/>
              <a:t>что</a:t>
            </a:r>
            <a:r>
              <a:rPr lang="en-US" u="sng" dirty="0" smtClean="0"/>
              <a:t>-</a:t>
            </a:r>
            <a:r>
              <a:rPr lang="ru-RU" u="sng" dirty="0" err="1" smtClean="0"/>
              <a:t>нибудь</a:t>
            </a:r>
            <a:r>
              <a:rPr lang="ru-RU" dirty="0" smtClean="0"/>
              <a:t> </a:t>
            </a:r>
            <a:r>
              <a:rPr lang="ru-RU" u="sng" dirty="0" smtClean="0"/>
              <a:t>горячее</a:t>
            </a:r>
            <a:r>
              <a:rPr lang="en-US" dirty="0" smtClean="0"/>
              <a:t>)</a:t>
            </a:r>
            <a:endParaRPr lang="ru-RU" dirty="0" smtClean="0"/>
          </a:p>
          <a:p>
            <a:pPr lvl="0"/>
            <a:r>
              <a:rPr lang="en-US" u="sng" dirty="0" smtClean="0"/>
              <a:t>My darling girl, you are mad!</a:t>
            </a:r>
            <a:r>
              <a:rPr lang="en-US" dirty="0" smtClean="0"/>
              <a:t> (</a:t>
            </a:r>
            <a:r>
              <a:rPr lang="en-US" u="sng" dirty="0" smtClean="0"/>
              <a:t>Детка</a:t>
            </a:r>
            <a:r>
              <a:rPr lang="ru-RU" u="sng" dirty="0" smtClean="0"/>
              <a:t>, это совершенно немыслимо!)</a:t>
            </a:r>
            <a:endParaRPr lang="ru-RU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С</a:t>
            </a:r>
            <a:r>
              <a:rPr lang="en-US" dirty="0" err="1" smtClean="0"/>
              <a:t>ongratulations</a:t>
            </a:r>
            <a:r>
              <a:rPr lang="en-US" dirty="0" smtClean="0"/>
              <a:t>! </a:t>
            </a:r>
            <a:r>
              <a:rPr lang="en-US" u="sng" dirty="0" smtClean="0"/>
              <a:t>What on earth</a:t>
            </a:r>
            <a:r>
              <a:rPr lang="en-US" dirty="0" smtClean="0"/>
              <a:t> are you going to do with her? </a:t>
            </a:r>
            <a:r>
              <a:rPr lang="ru-RU" dirty="0" smtClean="0"/>
              <a:t>(  А что ты собираешься с ней делать?)</a:t>
            </a:r>
          </a:p>
          <a:p>
            <a:pPr lvl="0"/>
            <a:r>
              <a:rPr lang="en-US" dirty="0" smtClean="0"/>
              <a:t>He</a:t>
            </a:r>
            <a:r>
              <a:rPr lang="en-US" u="sng" dirty="0" smtClean="0"/>
              <a:t> saw</a:t>
            </a:r>
            <a:r>
              <a:rPr lang="en-US" dirty="0" smtClean="0"/>
              <a:t> the coat and the hat on the floor ( </a:t>
            </a:r>
            <a:r>
              <a:rPr lang="ru-RU" dirty="0" smtClean="0"/>
              <a:t>И его </a:t>
            </a:r>
            <a:r>
              <a:rPr lang="ru-RU" u="sng" dirty="0" smtClean="0"/>
              <a:t>взгляд скользнул</a:t>
            </a:r>
            <a:r>
              <a:rPr lang="ru-RU" dirty="0" smtClean="0"/>
              <a:t> по пальто и шляпке</a:t>
            </a:r>
            <a:r>
              <a:rPr lang="en-US" dirty="0" smtClean="0"/>
              <a:t>)</a:t>
            </a:r>
            <a:endParaRPr lang="ru-RU" dirty="0" smtClean="0"/>
          </a:p>
          <a:p>
            <a:pPr lvl="0"/>
            <a:r>
              <a:rPr lang="en-US" u="sng" dirty="0" smtClean="0"/>
              <a:t>Look again</a:t>
            </a:r>
            <a:r>
              <a:rPr lang="en-US" dirty="0" smtClean="0"/>
              <a:t>, my child ( </a:t>
            </a:r>
            <a:r>
              <a:rPr lang="ru-RU" u="sng" dirty="0" smtClean="0"/>
              <a:t>Ты подумай</a:t>
            </a:r>
            <a:r>
              <a:rPr lang="en-US" dirty="0" smtClean="0"/>
              <a:t>,</a:t>
            </a:r>
            <a:r>
              <a:rPr lang="ru-RU" dirty="0" smtClean="0"/>
              <a:t>детка</a:t>
            </a:r>
            <a:r>
              <a:rPr lang="en-US" dirty="0" smtClean="0"/>
              <a:t>)</a:t>
            </a:r>
            <a:endParaRPr lang="ru-RU" dirty="0" smtClean="0"/>
          </a:p>
          <a:p>
            <a:pPr lvl="0"/>
            <a:r>
              <a:rPr lang="en-US" dirty="0" smtClean="0"/>
              <a:t>What ‘s happened? </a:t>
            </a:r>
            <a:r>
              <a:rPr lang="en-US" u="sng" dirty="0" smtClean="0"/>
              <a:t>Previous engagement?</a:t>
            </a:r>
            <a:r>
              <a:rPr lang="en-US" dirty="0" smtClean="0"/>
              <a:t> </a:t>
            </a:r>
            <a:r>
              <a:rPr lang="ru-RU" dirty="0" smtClean="0"/>
              <a:t>(Что случилось? Она приглашена в гости в другое место?)</a:t>
            </a:r>
          </a:p>
          <a:p>
            <a:pPr lvl="0"/>
            <a:r>
              <a:rPr lang="en-US" dirty="0" smtClean="0"/>
              <a:t>Yes, you can </a:t>
            </a:r>
            <a:r>
              <a:rPr lang="en-US" u="sng" dirty="0" smtClean="0"/>
              <a:t>wasteful woman</a:t>
            </a:r>
            <a:r>
              <a:rPr lang="en-US" dirty="0" smtClean="0"/>
              <a:t>( </a:t>
            </a:r>
            <a:r>
              <a:rPr lang="ru-RU" dirty="0" smtClean="0"/>
              <a:t>Можно</a:t>
            </a:r>
            <a:r>
              <a:rPr lang="en-US" dirty="0" smtClean="0"/>
              <a:t>, </a:t>
            </a:r>
            <a:r>
              <a:rPr lang="ru-RU" u="sng" dirty="0" smtClean="0"/>
              <a:t>маленькая мотовка</a:t>
            </a:r>
            <a:r>
              <a:rPr lang="en-US" u="sng" dirty="0" smtClean="0"/>
              <a:t>)</a:t>
            </a:r>
            <a:endParaRPr lang="ru-RU" u="sng" dirty="0" smtClean="0"/>
          </a:p>
          <a:p>
            <a:pPr lvl="0"/>
            <a:r>
              <a:rPr lang="en-US" dirty="0" smtClean="0"/>
              <a:t>I saw a wonderful little</a:t>
            </a:r>
            <a:r>
              <a:rPr lang="en-US" u="sng" dirty="0" smtClean="0"/>
              <a:t> box</a:t>
            </a:r>
            <a:r>
              <a:rPr lang="en-US" dirty="0" smtClean="0"/>
              <a:t> today (  </a:t>
            </a:r>
            <a:r>
              <a:rPr lang="ru-RU" dirty="0" smtClean="0"/>
              <a:t>Я видела чудесный</a:t>
            </a:r>
            <a:r>
              <a:rPr lang="ru-RU" u="sng" dirty="0" smtClean="0"/>
              <a:t> ларчик</a:t>
            </a:r>
            <a:r>
              <a:rPr lang="ru-RU" dirty="0" smtClean="0"/>
              <a:t> сегодня</a:t>
            </a:r>
            <a:r>
              <a:rPr lang="en-US" dirty="0" smtClean="0"/>
              <a:t>)</a:t>
            </a: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4800608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point of the translation is a </a:t>
            </a:r>
            <a:r>
              <a:rPr lang="en-US" i="1" u="sng" dirty="0" smtClean="0"/>
              <a:t>bridge</a:t>
            </a:r>
            <a:r>
              <a:rPr lang="en-US" dirty="0" smtClean="0"/>
              <a:t> between national and international coloring. That is why its main function is the turning of spiritual values of one nation into the property of other nations; translation is transmission assisting to mutual penetration and influence of national cultures.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мост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422" y="1714488"/>
            <a:ext cx="3482578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4167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Kathleen Mansfield is like an observer, who describes the characters and gives us clues  about what the characters are thinking to themselves.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This story is  of deep psychological  analysis and make the readers think of their own actions</a:t>
            </a:r>
            <a:endParaRPr lang="ru-R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 </a:t>
            </a:r>
            <a:r>
              <a:rPr lang="en-US" sz="7200" b="1" smtClean="0"/>
              <a:t>Thank you for your attention.</a:t>
            </a:r>
            <a:endParaRPr lang="ru-RU" sz="7200" b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To own a book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700808"/>
          <a:ext cx="82296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971550" y="1916113"/>
            <a:ext cx="1296988" cy="1296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16688" y="1989138"/>
            <a:ext cx="12954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2" name="TextBox 9"/>
          <p:cNvSpPr txBox="1">
            <a:spLocks noChangeArrowheads="1"/>
          </p:cNvSpPr>
          <p:nvPr/>
        </p:nvSpPr>
        <p:spPr bwMode="auto">
          <a:xfrm>
            <a:off x="611188" y="3789363"/>
            <a:ext cx="2446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rbel" pitchFamily="34" charset="0"/>
              </a:rPr>
              <a:t>To pay for it</a:t>
            </a:r>
            <a:endParaRPr lang="ru-RU" sz="3600">
              <a:latin typeface="Corbel" pitchFamily="34" charset="0"/>
            </a:endParaRPr>
          </a:p>
        </p:txBody>
      </p:sp>
      <p:sp>
        <p:nvSpPr>
          <p:cNvPr id="9223" name="TextBox 10"/>
          <p:cNvSpPr txBox="1">
            <a:spLocks noChangeArrowheads="1"/>
          </p:cNvSpPr>
          <p:nvPr/>
        </p:nvSpPr>
        <p:spPr bwMode="auto">
          <a:xfrm>
            <a:off x="5200650" y="3789363"/>
            <a:ext cx="3943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orbel" pitchFamily="34" charset="0"/>
              </a:rPr>
              <a:t>To make it a part of </a:t>
            </a:r>
          </a:p>
          <a:p>
            <a:r>
              <a:rPr lang="en-US" sz="3600">
                <a:latin typeface="Corbel" pitchFamily="34" charset="0"/>
              </a:rPr>
              <a:t>         yourself</a:t>
            </a:r>
            <a:endParaRPr lang="ru-RU" sz="3600">
              <a:latin typeface="Corbe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1042988" y="3573463"/>
            <a:ext cx="1584325" cy="1223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115219" y="3501232"/>
            <a:ext cx="1296987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700213"/>
            <a:ext cx="5832475" cy="4625975"/>
          </a:xfrm>
        </p:spPr>
        <p:txBody>
          <a:bodyPr rtlCol="0">
            <a:normAutofit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4000" dirty="0" smtClean="0">
                <a:latin typeface="Book Antiqua" pitchFamily="18" charset="0"/>
              </a:rPr>
              <a:t>Reading is thinking, and thinking tends to express itself in words. Analyzed book is a thought-through </a:t>
            </a:r>
            <a:r>
              <a:rPr lang="en-US" sz="4000" dirty="0" smtClean="0">
                <a:latin typeface="Book Antiqua" pitchFamily="18" charset="0"/>
              </a:rPr>
              <a:t>book. </a:t>
            </a:r>
            <a:r>
              <a:rPr lang="en-US" sz="4000" dirty="0" smtClean="0">
                <a:latin typeface="Book Antiqua" pitchFamily="18" charset="0"/>
              </a:rPr>
              <a:t>If you analyze a book, you are an owner of it.</a:t>
            </a:r>
            <a:endParaRPr lang="ru-RU" sz="4000" dirty="0">
              <a:latin typeface="Book Antiqua" pitchFamily="18" charset="0"/>
            </a:endParaRPr>
          </a:p>
        </p:txBody>
      </p:sp>
      <p:pic>
        <p:nvPicPr>
          <p:cNvPr id="17410" name="Picture 2" descr="http://im5-tub.yandex.net/i?id=193457007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714488"/>
            <a:ext cx="271464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u="sng" dirty="0" smtClean="0"/>
              <a:t>The object </a:t>
            </a:r>
            <a:r>
              <a:rPr lang="en-US" sz="2800" dirty="0" smtClean="0"/>
              <a:t>of the research: the text under analysis “A cup of tea ” by K. Mansfield and the Russian version of the book, made by H. </a:t>
            </a:r>
            <a:r>
              <a:rPr lang="en-US" sz="2800" dirty="0" err="1" smtClean="0"/>
              <a:t>Lineckaya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u="sng" dirty="0" smtClean="0"/>
              <a:t>The subject</a:t>
            </a:r>
            <a:r>
              <a:rPr lang="en-US" sz="2800" dirty="0" smtClean="0"/>
              <a:t>: stylistic devices used by the author and </a:t>
            </a:r>
            <a:r>
              <a:rPr lang="en-US" sz="2800" dirty="0" smtClean="0"/>
              <a:t>by </a:t>
            </a:r>
            <a:r>
              <a:rPr lang="en-US" sz="2800" dirty="0" smtClean="0"/>
              <a:t>the translator  in this piece of narration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u="sng" dirty="0" smtClean="0"/>
              <a:t>The purpose</a:t>
            </a:r>
            <a:r>
              <a:rPr lang="en-US" sz="3200" dirty="0" smtClean="0"/>
              <a:t>: to analyze the text “A cup of tea ” by  </a:t>
            </a:r>
            <a:r>
              <a:rPr lang="en-US" sz="3200" dirty="0" err="1" smtClean="0"/>
              <a:t>K.Mansfield</a:t>
            </a:r>
            <a:r>
              <a:rPr lang="en-US" sz="3200" dirty="0" smtClean="0"/>
              <a:t> , to show the role of stylistic devices in the comprehension of the narration, to compare the stylistic devices used by the author and by the translator.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Figurative language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metaphor</a:t>
            </a:r>
            <a:endParaRPr lang="ru-RU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007269" y="1953419"/>
            <a:ext cx="1800225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12294" idx="0"/>
          </p:cNvCxnSpPr>
          <p:nvPr/>
        </p:nvCxnSpPr>
        <p:spPr>
          <a:xfrm rot="5400000">
            <a:off x="568325" y="2736851"/>
            <a:ext cx="3887787" cy="1528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1042988" y="5445125"/>
            <a:ext cx="1408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rbel" pitchFamily="34" charset="0"/>
              </a:rPr>
              <a:t>epithet</a:t>
            </a:r>
            <a:endParaRPr lang="ru-RU" sz="3200">
              <a:latin typeface="Corbe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436813" y="2755900"/>
            <a:ext cx="2592388" cy="338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067969" y="2348707"/>
            <a:ext cx="15843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356100" y="3141663"/>
            <a:ext cx="3455987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5327650" y="3536950"/>
            <a:ext cx="424815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9" name="TextBox 17"/>
          <p:cNvSpPr txBox="1">
            <a:spLocks noChangeArrowheads="1"/>
          </p:cNvSpPr>
          <p:nvPr/>
        </p:nvSpPr>
        <p:spPr bwMode="auto">
          <a:xfrm>
            <a:off x="3059113" y="4292600"/>
            <a:ext cx="10509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rbel" pitchFamily="34" charset="0"/>
              </a:rPr>
              <a:t>irony</a:t>
            </a:r>
            <a:endParaRPr lang="ru-RU" sz="3200">
              <a:latin typeface="Corbel" pitchFamily="34" charset="0"/>
            </a:endParaRPr>
          </a:p>
        </p:txBody>
      </p:sp>
      <p:sp>
        <p:nvSpPr>
          <p:cNvPr id="12300" name="TextBox 22"/>
          <p:cNvSpPr txBox="1">
            <a:spLocks noChangeArrowheads="1"/>
          </p:cNvSpPr>
          <p:nvPr/>
        </p:nvSpPr>
        <p:spPr bwMode="auto">
          <a:xfrm>
            <a:off x="4284663" y="3357563"/>
            <a:ext cx="1177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rbel" pitchFamily="34" charset="0"/>
              </a:rPr>
              <a:t>simile</a:t>
            </a:r>
            <a:endParaRPr lang="ru-RU" sz="3200">
              <a:latin typeface="Corbel" pitchFamily="34" charset="0"/>
            </a:endParaRPr>
          </a:p>
        </p:txBody>
      </p:sp>
      <p:sp>
        <p:nvSpPr>
          <p:cNvPr id="12301" name="TextBox 23"/>
          <p:cNvSpPr txBox="1">
            <a:spLocks noChangeArrowheads="1"/>
          </p:cNvSpPr>
          <p:nvPr/>
        </p:nvSpPr>
        <p:spPr bwMode="auto">
          <a:xfrm>
            <a:off x="5219700" y="5157788"/>
            <a:ext cx="2041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rbel" pitchFamily="34" charset="0"/>
              </a:rPr>
              <a:t>metonymy</a:t>
            </a:r>
            <a:endParaRPr lang="ru-RU" sz="3200">
              <a:latin typeface="Corbel" pitchFamily="34" charset="0"/>
            </a:endParaRPr>
          </a:p>
        </p:txBody>
      </p:sp>
      <p:sp>
        <p:nvSpPr>
          <p:cNvPr id="12302" name="TextBox 24"/>
          <p:cNvSpPr txBox="1">
            <a:spLocks noChangeArrowheads="1"/>
          </p:cNvSpPr>
          <p:nvPr/>
        </p:nvSpPr>
        <p:spPr bwMode="auto">
          <a:xfrm>
            <a:off x="6227763" y="5949950"/>
            <a:ext cx="2719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rbel" pitchFamily="34" charset="0"/>
              </a:rPr>
              <a:t>personification</a:t>
            </a:r>
            <a:endParaRPr lang="ru-RU" sz="3200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453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Kathleen Mansfield </a:t>
            </a:r>
            <a:r>
              <a:rPr lang="en-US" b="1" dirty="0" smtClean="0"/>
              <a:t>(</a:t>
            </a:r>
            <a:r>
              <a:rPr lang="en-US" b="1" dirty="0" err="1" smtClean="0"/>
              <a:t>Murry</a:t>
            </a:r>
            <a:r>
              <a:rPr lang="en-US" b="1" dirty="0" smtClean="0"/>
              <a:t>)</a:t>
            </a:r>
            <a:r>
              <a:rPr lang="en-US" dirty="0" smtClean="0"/>
              <a:t>                      </a:t>
            </a:r>
            <a:r>
              <a:rPr lang="en-US" dirty="0" smtClean="0"/>
              <a:t>(1888 –  1923)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79388" y="1773238"/>
            <a:ext cx="48244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sz="2800" b="1" i="1" dirty="0">
                <a:latin typeface="Comic Sans MS" pitchFamily="66" charset="0"/>
              </a:rPr>
              <a:t>The pen name </a:t>
            </a:r>
            <a:r>
              <a:rPr lang="en-US" sz="2800" b="1" i="1" dirty="0" err="1" smtClean="0">
                <a:latin typeface="Comic Sans MS" pitchFamily="66" charset="0"/>
              </a:rPr>
              <a:t>Kathreen</a:t>
            </a:r>
            <a:r>
              <a:rPr lang="en-US" sz="2800" b="1" i="1" dirty="0" smtClean="0">
                <a:latin typeface="Comic Sans MS" pitchFamily="66" charset="0"/>
              </a:rPr>
              <a:t> </a:t>
            </a:r>
            <a:r>
              <a:rPr lang="en-US" sz="2800" b="1" i="1" dirty="0" smtClean="0">
                <a:latin typeface="Comic Sans MS" pitchFamily="66" charset="0"/>
              </a:rPr>
              <a:t>Mansfield</a:t>
            </a:r>
            <a:endParaRPr lang="en-US" sz="2800" b="1" i="1" dirty="0">
              <a:latin typeface="Comic Sans MS" pitchFamily="66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800" b="1" i="1" dirty="0">
                <a:latin typeface="Comic Sans MS" pitchFamily="66" charset="0"/>
              </a:rPr>
              <a:t>A master of the short story</a:t>
            </a:r>
          </a:p>
          <a:p>
            <a:pPr marL="342900" indent="-342900">
              <a:buFontTx/>
              <a:buAutoNum type="arabicParenR"/>
            </a:pPr>
            <a:endParaRPr lang="en-US" sz="2800" b="1" i="1" dirty="0">
              <a:latin typeface="Comic Sans MS" pitchFamily="66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800" b="1" i="1" dirty="0" smtClean="0">
                <a:latin typeface="Comic Sans MS" pitchFamily="66" charset="0"/>
              </a:rPr>
              <a:t>Named  herself a pupil of Anton Chekhov</a:t>
            </a:r>
            <a:endParaRPr lang="en-US" sz="2800" b="1" i="1" dirty="0">
              <a:latin typeface="Comic Sans MS" pitchFamily="66" charset="0"/>
            </a:endParaRPr>
          </a:p>
          <a:p>
            <a:pPr marL="342900" indent="-342900">
              <a:buFontTx/>
              <a:buAutoNum type="arabicParenR"/>
            </a:pPr>
            <a:endParaRPr lang="en-US" sz="2800" b="1" i="1" dirty="0">
              <a:latin typeface="Comic Sans MS" pitchFamily="66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800" b="1" i="1" dirty="0" smtClean="0">
                <a:latin typeface="Comic Sans MS" pitchFamily="66" charset="0"/>
              </a:rPr>
              <a:t>Loved Russian literature</a:t>
            </a:r>
            <a:endParaRPr lang="ru-RU" sz="2800" b="1" i="1" dirty="0">
              <a:latin typeface="Comic Sans MS" pitchFamily="66" charset="0"/>
            </a:endParaRPr>
          </a:p>
        </p:txBody>
      </p:sp>
      <p:pic>
        <p:nvPicPr>
          <p:cNvPr id="1026" name="Picture 2" descr="C:\Users\Home\Desktop\чашка чая\Katherinemansfiel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85926"/>
            <a:ext cx="3571868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accent1">
                    <a:satMod val="150000"/>
                  </a:schemeClr>
                </a:solidFill>
              </a:rPr>
              <a:t>A CUP OF TEA</a:t>
            </a:r>
            <a:endParaRPr lang="ru-RU" u="sng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sz="2400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i="1" dirty="0" smtClean="0"/>
              <a:t>The plot is focused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i="1" dirty="0" smtClean="0"/>
              <a:t> on 3 characters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259681" y="2132807"/>
            <a:ext cx="1655763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14342" idx="0"/>
          </p:cNvCxnSpPr>
          <p:nvPr/>
        </p:nvCxnSpPr>
        <p:spPr>
          <a:xfrm rot="5400000">
            <a:off x="1925609" y="3159096"/>
            <a:ext cx="3529013" cy="468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2411413" y="5157788"/>
            <a:ext cx="208903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i="1" dirty="0">
                <a:latin typeface="+mj-lt"/>
              </a:rPr>
              <a:t>Narrated </a:t>
            </a:r>
          </a:p>
          <a:p>
            <a:r>
              <a:rPr lang="en-US" sz="3000" i="1" dirty="0">
                <a:latin typeface="+mj-lt"/>
              </a:rPr>
              <a:t>In the 3d</a:t>
            </a:r>
          </a:p>
          <a:p>
            <a:r>
              <a:rPr lang="en-US" sz="3000" i="1" dirty="0">
                <a:latin typeface="+mj-lt"/>
              </a:rPr>
              <a:t>person</a:t>
            </a:r>
            <a:endParaRPr lang="ru-RU" sz="3000" i="1" dirty="0">
              <a:latin typeface="+mj-lt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3997326" y="2638425"/>
            <a:ext cx="215900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4" name="TextBox 10"/>
          <p:cNvSpPr txBox="1">
            <a:spLocks noChangeArrowheads="1"/>
          </p:cNvSpPr>
          <p:nvPr/>
        </p:nvSpPr>
        <p:spPr bwMode="auto">
          <a:xfrm>
            <a:off x="4356100" y="3933825"/>
            <a:ext cx="272382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i="1" dirty="0">
                <a:latin typeface="+mj-lt"/>
              </a:rPr>
              <a:t>Presented </a:t>
            </a:r>
          </a:p>
          <a:p>
            <a:r>
              <a:rPr lang="en-US" sz="3000" i="1" dirty="0">
                <a:latin typeface="+mj-lt"/>
              </a:rPr>
              <a:t>as a matter-</a:t>
            </a:r>
          </a:p>
          <a:p>
            <a:r>
              <a:rPr lang="en-US" sz="3000" i="1" dirty="0">
                <a:latin typeface="+mj-lt"/>
              </a:rPr>
              <a:t>of-fact</a:t>
            </a:r>
            <a:endParaRPr lang="ru-RU" sz="3000" i="1" dirty="0">
              <a:latin typeface="+mj-lt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5328444" y="3032919"/>
            <a:ext cx="3600450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6" name="TextBox 13"/>
          <p:cNvSpPr txBox="1">
            <a:spLocks noChangeArrowheads="1"/>
          </p:cNvSpPr>
          <p:nvPr/>
        </p:nvSpPr>
        <p:spPr bwMode="auto">
          <a:xfrm>
            <a:off x="6499225" y="5373688"/>
            <a:ext cx="27334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i="1" dirty="0">
                <a:latin typeface="+mj-lt"/>
              </a:rPr>
              <a:t>Ordered </a:t>
            </a:r>
          </a:p>
          <a:p>
            <a:pPr algn="ctr"/>
            <a:r>
              <a:rPr lang="en-US" sz="2400" i="1" dirty="0">
                <a:latin typeface="+mj-lt"/>
              </a:rPr>
              <a:t>chronologically</a:t>
            </a:r>
            <a:endParaRPr lang="ru-RU" sz="2400" i="1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dirty="0" smtClean="0"/>
              <a:t>The exposition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u="sng" dirty="0" smtClean="0"/>
              <a:t>The knitting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u="sng" dirty="0" smtClean="0"/>
              <a:t>The climax</a:t>
            </a:r>
            <a:endParaRPr lang="ru-RU" u="sng" dirty="0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3563938" y="2060575"/>
            <a:ext cx="287337" cy="144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3929058" y="1928802"/>
            <a:ext cx="52149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When we come across with a rich couple Rosemary and Philip Fell</a:t>
            </a:r>
            <a:endParaRPr lang="ru-RU" sz="2400" dirty="0">
              <a:latin typeface="Corbe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563938" y="3500438"/>
            <a:ext cx="287337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563938" y="5013325"/>
            <a:ext cx="287337" cy="144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3995739" y="5000636"/>
            <a:ext cx="49339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rbel" pitchFamily="34" charset="0"/>
              </a:rPr>
              <a:t>Philip comes home and tells Rosemary that their guest is too pretty to keep her at home</a:t>
            </a:r>
            <a:endParaRPr lang="ru-RU" sz="2800" dirty="0">
              <a:latin typeface="Corbe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3643314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Rosemary  </a:t>
            </a:r>
            <a:r>
              <a:rPr lang="en-US" sz="2400" dirty="0" smtClean="0"/>
              <a:t>meets </a:t>
            </a:r>
            <a:r>
              <a:rPr lang="en-US" sz="2400" dirty="0" smtClean="0"/>
              <a:t>a poor girl in the street and drives her to the house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270</TotalTime>
  <Words>758</Words>
  <Application>Microsoft Office PowerPoint</Application>
  <PresentationFormat>Экран (4:3)</PresentationFormat>
  <Paragraphs>107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Метро</vt:lpstr>
      <vt:lpstr> by ksenya petropavlovskaya, 8-1 form</vt:lpstr>
      <vt:lpstr>To own a book</vt:lpstr>
      <vt:lpstr>Слайд 3</vt:lpstr>
      <vt:lpstr>Слайд 4</vt:lpstr>
      <vt:lpstr>Слайд 5</vt:lpstr>
      <vt:lpstr>Figurative language</vt:lpstr>
      <vt:lpstr>Kathleen Mansfield (Murry)                      (1888 –  1923)</vt:lpstr>
      <vt:lpstr>A CUP OF TEA</vt:lpstr>
      <vt:lpstr>Слайд 9</vt:lpstr>
      <vt:lpstr>All the characters are vividly-drawn and true-to-life</vt:lpstr>
      <vt:lpstr>Слайд 11</vt:lpstr>
      <vt:lpstr>The title is symbolic and metaphorical. It is in strong position</vt:lpstr>
      <vt:lpstr>Stylistic devices</vt:lpstr>
      <vt:lpstr>The language of the characters reveal their nature </vt:lpstr>
      <vt:lpstr>Lexical and grammatical transformations in translation  made by H.Lineckaya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 Alexandra Ivanova, 9 “g” form</dc:title>
  <dc:creator>саня</dc:creator>
  <cp:lastModifiedBy>Home</cp:lastModifiedBy>
  <cp:revision>32</cp:revision>
  <dcterms:created xsi:type="dcterms:W3CDTF">2010-10-24T15:28:54Z</dcterms:created>
  <dcterms:modified xsi:type="dcterms:W3CDTF">2011-03-17T16:59:05Z</dcterms:modified>
</cp:coreProperties>
</file>