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4536" autoAdjust="0"/>
    <p:restoredTop sz="94660"/>
  </p:normalViewPr>
  <p:slideViewPr>
    <p:cSldViewPr>
      <p:cViewPr varScale="1">
        <p:scale>
          <a:sx n="63" d="100"/>
          <a:sy n="63" d="100"/>
        </p:scale>
        <p:origin x="-7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BB550-1707-47E1-BABB-B2359DC3145C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32C10-314B-4A4D-8582-2B79AD090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DED4DA-F840-42D1-8C86-412D36DAA188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3A9D650-4FAD-444C-AAB4-8CB1D68AF9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a22002.rimg.info/icon/15635440002a4603ff1626f84b1611aead3aa002af.jp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http://www.artmagick.com/images/content/waterhouse/med/waterhouse213.jpg" TargetMode="Externa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dreamworlds.ru/uploads/posts/2009-01/thumbs/1233067275_8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357694"/>
            <a:ext cx="8305800" cy="1143000"/>
          </a:xfrm>
        </p:spPr>
        <p:txBody>
          <a:bodyPr/>
          <a:lstStyle/>
          <a:p>
            <a:pPr algn="l"/>
            <a:r>
              <a:rPr lang="ru-RU" b="1" dirty="0" smtClean="0"/>
              <a:t>Руководитель проекта</a:t>
            </a:r>
            <a:r>
              <a:rPr lang="ru-RU" dirty="0" smtClean="0"/>
              <a:t>: Азовцева А.В., учитель истории</a:t>
            </a:r>
          </a:p>
          <a:p>
            <a:pPr algn="l"/>
            <a:r>
              <a:rPr lang="ru-RU" b="1" dirty="0" smtClean="0"/>
              <a:t>Автор проекта</a:t>
            </a:r>
            <a:r>
              <a:rPr lang="ru-RU" dirty="0" smtClean="0"/>
              <a:t>: Лысенко Д.А., ученица 11 «Б» класса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305800" cy="2500330"/>
          </a:xfrm>
        </p:spPr>
        <p:txBody>
          <a:bodyPr/>
          <a:lstStyle/>
          <a:p>
            <a:r>
              <a:rPr lang="ru-RU" dirty="0" smtClean="0"/>
              <a:t>Проект на тему: </a:t>
            </a:r>
            <a:br>
              <a:rPr lang="ru-RU" dirty="0" smtClean="0"/>
            </a:br>
            <a:r>
              <a:rPr lang="ru-RU" dirty="0" smtClean="0"/>
              <a:t>Рыцарство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ОБУЧЕНИЕ</a:t>
            </a:r>
            <a:endParaRPr lang="ru-RU" sz="48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Юноши из знатных семей начинали обучаться военному делу с самого детства. Основу обучения составляли физическая подготовка и основные навыки обращения с оружием. </a:t>
            </a:r>
            <a:endParaRPr lang="ru-RU" dirty="0"/>
          </a:p>
        </p:txBody>
      </p:sp>
      <p:pic>
        <p:nvPicPr>
          <p:cNvPr id="24580" name="Picture 4" descr="http://www.vmir.su/uploads/posts/2012-01/thumbs/1325492500_02012012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68740"/>
            <a:ext cx="3857652" cy="49377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РЫЦАРСКИЙ ЗАМОК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akademia.clan.su/_nw/2/s10288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071670" y="1928802"/>
            <a:ext cx="5048285" cy="3786214"/>
          </a:xfrm>
          <a:prstGeom prst="rect">
            <a:avLst/>
          </a:prstGeom>
          <a:noFill/>
        </p:spPr>
      </p:pic>
      <p:pic>
        <p:nvPicPr>
          <p:cNvPr id="25604" name="Picture 4" descr="http://fotoart.org.ua/albums/userpics/castle_x41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956574" y="1857364"/>
            <a:ext cx="5222911" cy="4000528"/>
          </a:xfrm>
          <a:prstGeom prst="rect">
            <a:avLst/>
          </a:prstGeom>
          <a:noFill/>
        </p:spPr>
      </p:pic>
      <p:pic>
        <p:nvPicPr>
          <p:cNvPr id="25606" name="Picture 6" descr="http://karenswhimsy.com/public-domain-images/medieval-castle-pictures/images/medieval-castle-pictures-2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928794" y="1857364"/>
            <a:ext cx="5238750" cy="3990976"/>
          </a:xfrm>
          <a:prstGeom prst="rect">
            <a:avLst/>
          </a:prstGeom>
          <a:noFill/>
        </p:spPr>
      </p:pic>
      <p:pic>
        <p:nvPicPr>
          <p:cNvPr id="25608" name="Picture 8" descr="http://karenswhimsy.com/public-domain-images/medieval-castles/images/medieval-castles-3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857356" y="1714488"/>
            <a:ext cx="5381626" cy="43624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u-RU" sz="4400" b="1" dirty="0" smtClean="0"/>
              <a:t>КОДЕКС ЧЕСТИ И КУЛЬТУРА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2200" dirty="0" smtClean="0"/>
              <a:t>    Настоящий рыцарь должен был происходить из хорошего рода. Уважающий себя рыцарь ссылался для подтверждения своего благородного происхождения на ветвистое генеалогическое древо, имел фамильный герб и родовой девиз.</a:t>
            </a:r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26626" name="Picture 2" descr="http://s55.radikal.ru/i148/1004/ef/511dc9ebd9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3343276" cy="41790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ИДЕАЛЬНЫЙ РЫЦАРЬ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Идеальный рыцарь обязан обладать множеством достоинств:</a:t>
            </a:r>
          </a:p>
          <a:p>
            <a:r>
              <a:rPr lang="ru-RU" sz="2400" i="1" dirty="0" smtClean="0"/>
              <a:t>Быть внешне привлекательным</a:t>
            </a:r>
          </a:p>
          <a:p>
            <a:r>
              <a:rPr lang="ru-RU" sz="2400" i="1" dirty="0" smtClean="0"/>
              <a:t>Обладать немалой физической силой</a:t>
            </a:r>
          </a:p>
          <a:p>
            <a:r>
              <a:rPr lang="ru-RU" sz="2400" i="1" dirty="0" smtClean="0"/>
              <a:t>Постоянно заботиться о своей славе</a:t>
            </a:r>
            <a:endParaRPr lang="ru-RU" sz="24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img1.liveinternet.ru/images/attach/c/4/81/996/81996583_r1_20030101_1626014311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929190" y="1428736"/>
            <a:ext cx="3624269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РЫЦАРСКИЕ ТУРНИРЫ</a:t>
            </a:r>
            <a:endParaRPr lang="ru-RU" sz="4800" b="1" dirty="0"/>
          </a:p>
        </p:txBody>
      </p:sp>
      <p:pic>
        <p:nvPicPr>
          <p:cNvPr id="28674" name="Picture 2" descr="http://shkolazhizni.ru/img/content/i59/59309_o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lum bright="19000"/>
          </a:blip>
          <a:srcRect/>
          <a:stretch>
            <a:fillRect/>
          </a:stretch>
        </p:blipFill>
        <p:spPr bwMode="auto">
          <a:xfrm>
            <a:off x="1285852" y="1500174"/>
            <a:ext cx="6572250" cy="4333875"/>
          </a:xfrm>
          <a:prstGeom prst="rect">
            <a:avLst/>
          </a:prstGeom>
          <a:noFill/>
        </p:spPr>
      </p:pic>
      <p:pic>
        <p:nvPicPr>
          <p:cNvPr id="28676" name="Picture 4" descr="http://img0.liveinternet.ru/images/attach/c/0/46/606/46606009_ruycari_3.gif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214414" y="1428736"/>
            <a:ext cx="6667500" cy="4381504"/>
          </a:xfrm>
          <a:prstGeom prst="rect">
            <a:avLst/>
          </a:prstGeom>
          <a:noFill/>
        </p:spPr>
      </p:pic>
      <p:pic>
        <p:nvPicPr>
          <p:cNvPr id="28678" name="Picture 6" descr="http://g2tour.com/ru/wp-content/uploads/2011/06/46605991_ruycari_2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071538" y="1428736"/>
            <a:ext cx="6786610" cy="4786346"/>
          </a:xfrm>
          <a:prstGeom prst="rect">
            <a:avLst/>
          </a:prstGeom>
          <a:noFill/>
        </p:spPr>
      </p:pic>
      <p:pic>
        <p:nvPicPr>
          <p:cNvPr id="28680" name="Picture 8" descr="http://mirageswar.com/uploads/posts/2009-05/1243768027_rturni-1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000100" y="1428736"/>
            <a:ext cx="6948164" cy="5067864"/>
          </a:xfrm>
          <a:prstGeom prst="rect">
            <a:avLst/>
          </a:prstGeom>
          <a:noFill/>
        </p:spPr>
      </p:pic>
      <p:pic>
        <p:nvPicPr>
          <p:cNvPr id="28682" name="Picture 10" descr="http://upload.wikimedia.org/wikipedia/de/c/c8/Ritterturnier-vor-albrecht-IV-von-baiern_2-1600x1168.jpg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928662" y="1357298"/>
            <a:ext cx="7000924" cy="52149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2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9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4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9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400" b="1" dirty="0" smtClean="0"/>
              <a:t>КУЛЬТ ПРЕКРАСНОЙ ДАМЫ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У каждого уважающего себя рыцаря должна быть прекрасная дама, ради которой он жертвует своей жизнью, совершая подвиги.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www.ateismy.net/content/spravochnik/history/images/srednevekovj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00174"/>
            <a:ext cx="3301755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КУРТУАЗНАЯ ЛИТЕРАТУРА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   Когда впервые вас я увидал,</a:t>
            </a: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   То, благосклонным взглядом награждён,</a:t>
            </a: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   Я больше ничего не пожелал,</a:t>
            </a: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   Как вам служить – прекраснейшей из донн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7" descr="http://a22002.rimg.info/icon/15635440002a4603ff1626f84b1611aead3aa002af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>
          <a:xfrm>
            <a:off x="4714876" y="1285860"/>
            <a:ext cx="3857652" cy="5097611"/>
          </a:xfrm>
          <a:prstGeom prst="rect">
            <a:avLst/>
          </a:prstGeom>
          <a:noFill/>
        </p:spPr>
      </p:pic>
      <p:pic>
        <p:nvPicPr>
          <p:cNvPr id="7" name="Picture 1027" descr="http://www.artmagick.com/images/content/waterhouse/med/waterhouse213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214422"/>
            <a:ext cx="3700458" cy="514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72000" y="2071678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tx2"/>
                </a:solidFill>
              </a:rPr>
              <a:t>Я к вам такой любовью воспылал,</a:t>
            </a:r>
            <a:br>
              <a:rPr lang="ru-RU" sz="2800" i="1" dirty="0" smtClean="0">
                <a:solidFill>
                  <a:schemeClr val="tx2"/>
                </a:solidFill>
              </a:rPr>
            </a:br>
            <a:r>
              <a:rPr lang="ru-RU" sz="2800" i="1" dirty="0" smtClean="0">
                <a:solidFill>
                  <a:schemeClr val="tx2"/>
                </a:solidFill>
              </a:rPr>
              <a:t>Что на всегда возможности лишён</a:t>
            </a:r>
            <a:br>
              <a:rPr lang="ru-RU" sz="2800" i="1" dirty="0" smtClean="0">
                <a:solidFill>
                  <a:schemeClr val="tx2"/>
                </a:solidFill>
              </a:rPr>
            </a:br>
            <a:r>
              <a:rPr lang="ru-RU" sz="2800" i="1" dirty="0" smtClean="0">
                <a:solidFill>
                  <a:schemeClr val="tx2"/>
                </a:solidFill>
              </a:rPr>
              <a:t>Любить других…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Рыцарство – феномен средневековья, один из наиболее ярких признаков той эпохи, было слишком многоплановым явлением, чтобы сводить его к обложке или к статуе в музее.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ЗАКЛЮЧЕНИЕ</a:t>
            </a:r>
            <a:endParaRPr lang="ru-RU" sz="4800" b="1" dirty="0"/>
          </a:p>
        </p:txBody>
      </p:sp>
      <p:pic>
        <p:nvPicPr>
          <p:cNvPr id="30722" name="Picture 2" descr="http://gorod.crimea.edu/librari/ist_cost/risari/001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857224" y="3214686"/>
            <a:ext cx="7143750" cy="3205183"/>
          </a:xfrm>
          <a:prstGeom prst="rect">
            <a:avLst/>
          </a:prstGeom>
          <a:noFill/>
          <a:ln w="53975">
            <a:solidFill>
              <a:schemeClr val="bg1">
                <a:alpha val="0"/>
              </a:schemeClr>
            </a:solidFill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АКТУАЛЬНОСТЬ</a:t>
            </a:r>
            <a:endParaRPr lang="ru-RU" sz="4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i="1" dirty="0" smtClean="0"/>
              <a:t>Рыцарство</a:t>
            </a:r>
            <a:r>
              <a:rPr lang="en-US" dirty="0" smtClean="0"/>
              <a:t> </a:t>
            </a:r>
            <a:r>
              <a:rPr lang="ru-RU" dirty="0" smtClean="0"/>
              <a:t>является одним из выдающихся элементов культуры этого времени</a:t>
            </a:r>
            <a:r>
              <a:rPr lang="en-US" dirty="0" smtClean="0"/>
              <a:t>. </a:t>
            </a:r>
            <a:r>
              <a:rPr lang="ru-RU" dirty="0" smtClean="0"/>
              <a:t>Зародившись тысячу лет назад</a:t>
            </a:r>
            <a:r>
              <a:rPr lang="en-US" dirty="0" smtClean="0"/>
              <a:t>, </a:t>
            </a:r>
            <a:r>
              <a:rPr lang="ru-RU" dirty="0" smtClean="0"/>
              <a:t>оно и по сей день остаётся предметом восхищения женщин и идеалом поведения мужчин</a:t>
            </a:r>
            <a:r>
              <a:rPr lang="en-US" dirty="0" smtClean="0"/>
              <a:t>. </a:t>
            </a:r>
            <a:r>
              <a:rPr lang="ru-RU" dirty="0" smtClean="0"/>
              <a:t>Рыцарство ассоциируется у нас с самыми высокими нравственными понятиями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http://www.themiddleages.net/images/knights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357694"/>
            <a:ext cx="1905000" cy="1552576"/>
          </a:xfrm>
          <a:prstGeom prst="rect">
            <a:avLst/>
          </a:prstGeom>
          <a:noFill/>
        </p:spPr>
      </p:pic>
      <p:pic>
        <p:nvPicPr>
          <p:cNvPr id="15364" name="Picture 4" descr="http://czcountry.ru/images/stories/pic/alfons_muha/Geral'dicheskoe%20Rycarst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428736"/>
            <a:ext cx="3000396" cy="2786082"/>
          </a:xfrm>
          <a:prstGeom prst="rect">
            <a:avLst/>
          </a:prstGeom>
          <a:noFill/>
        </p:spPr>
      </p:pic>
      <p:pic>
        <p:nvPicPr>
          <p:cNvPr id="15366" name="Picture 6" descr="http://www.gifmix.de/gif.php?bild=ritter-gifs/0003.JPG"/>
          <p:cNvPicPr>
            <a:picLocks noChangeAspect="1" noChangeArrowheads="1"/>
          </p:cNvPicPr>
          <p:nvPr/>
        </p:nvPicPr>
        <p:blipFill>
          <a:blip r:embed="rId4">
            <a:lum bright="-31000" contrast="16000"/>
          </a:blip>
          <a:srcRect/>
          <a:stretch>
            <a:fillRect/>
          </a:stretch>
        </p:blipFill>
        <p:spPr bwMode="auto">
          <a:xfrm>
            <a:off x="5072066" y="4357694"/>
            <a:ext cx="1443745" cy="19050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72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Исследование рыцарского мировоззрения и мировосприятия, формирование нового понятия феномена рыцарства.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ЦЕЛЬ ПРОЕКТА</a:t>
            </a:r>
            <a:endParaRPr lang="ru-RU" sz="4800" b="1" dirty="0"/>
          </a:p>
        </p:txBody>
      </p:sp>
      <p:pic>
        <p:nvPicPr>
          <p:cNvPr id="7" name="Picture 2" descr="http://www.themiddleages.net/images/knights2.gi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5143504" y="3214686"/>
            <a:ext cx="3429024" cy="3050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i="1" dirty="0" smtClean="0"/>
              <a:t>Задачи: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Изучение рыцарской культуры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Переосмысление этого феномена Средневековья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b="1" dirty="0" smtClean="0"/>
              <a:t>      </a:t>
            </a:r>
            <a:r>
              <a:rPr lang="ru-RU" b="1" i="1" dirty="0" smtClean="0"/>
              <a:t>Методами</a:t>
            </a:r>
            <a:r>
              <a:rPr lang="ru-RU" i="1" dirty="0" smtClean="0"/>
              <a:t> </a:t>
            </a:r>
            <a:r>
              <a:rPr lang="ru-RU" b="1" i="1" dirty="0" smtClean="0"/>
              <a:t>изучения</a:t>
            </a:r>
            <a:r>
              <a:rPr lang="ru-RU" i="1" dirty="0" smtClean="0"/>
              <a:t> </a:t>
            </a:r>
            <a:r>
              <a:rPr lang="ru-RU" dirty="0" smtClean="0"/>
              <a:t>и </a:t>
            </a:r>
            <a:r>
              <a:rPr lang="ru-RU" b="1" i="1" dirty="0" smtClean="0"/>
              <a:t>анализа</a:t>
            </a:r>
            <a:r>
              <a:rPr lang="ru-RU" dirty="0" smtClean="0"/>
              <a:t> послужат дошедшие до нас исторические и художественные материалы, всевозможная учебная литература по средневековой культуре, а также научно-исследовательские работы, и журнальные статьи.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4800" b="1" dirty="0" smtClean="0"/>
              <a:t>ЗАДАЧИ И МЕТОДЫ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ЭТИМОЛОГИЯ СЛОВА</a:t>
            </a:r>
            <a:endParaRPr lang="ru-RU" sz="48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i="1" dirty="0" smtClean="0"/>
          </a:p>
          <a:p>
            <a:r>
              <a:rPr lang="ru-RU" i="1" dirty="0" smtClean="0"/>
              <a:t>Рыцарь – «</a:t>
            </a:r>
            <a:r>
              <a:rPr lang="en-US" i="1" dirty="0" err="1" smtClean="0"/>
              <a:t>ritter</a:t>
            </a:r>
            <a:r>
              <a:rPr lang="ru-RU" i="1" dirty="0" smtClean="0"/>
              <a:t>» </a:t>
            </a:r>
            <a:r>
              <a:rPr lang="ru-RU" dirty="0" smtClean="0"/>
              <a:t>в переводе с немецкого означает «всадник».</a:t>
            </a:r>
          </a:p>
          <a:p>
            <a:endParaRPr lang="ru-RU" sz="1900" dirty="0" smtClean="0"/>
          </a:p>
          <a:p>
            <a:r>
              <a:rPr lang="en-US" i="1" dirty="0" smtClean="0"/>
              <a:t>Miles</a:t>
            </a:r>
            <a:r>
              <a:rPr lang="ru-RU" i="1" dirty="0" smtClean="0"/>
              <a:t> – воин</a:t>
            </a:r>
            <a:r>
              <a:rPr lang="ru-RU" dirty="0" smtClean="0"/>
              <a:t>, любой человек, находящийся на королевской службе. Позднее, человек способный приобрести необходимое снаряжение.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12" name="Picture 3" descr="http://dreamworlds.ru/uploads/posts/2009-01/thumbs/1233067275_8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929190" y="1571612"/>
            <a:ext cx="35623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ОБРАЗ ЖИЗНИ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По началу рыцаря воспринимали как </a:t>
            </a:r>
            <a:r>
              <a:rPr lang="ru-RU" i="1" dirty="0" smtClean="0"/>
              <a:t>защитника слабых</a:t>
            </a:r>
            <a:r>
              <a:rPr lang="ru-RU" dirty="0" smtClean="0"/>
              <a:t>, позднее - как </a:t>
            </a:r>
            <a:r>
              <a:rPr lang="ru-RU" i="1" dirty="0" smtClean="0"/>
              <a:t>защитника христианской веры</a:t>
            </a:r>
            <a:r>
              <a:rPr lang="ru-RU" dirty="0" smtClean="0"/>
              <a:t>. рыцарство стало рыцарством в полной мере лишь тогда, когда осознало себя духовным братством, связанным невидимыми узами и обязанностью защищать братьев по вере.   </a:t>
            </a:r>
          </a:p>
          <a:p>
            <a:endParaRPr lang="ru-RU" dirty="0"/>
          </a:p>
        </p:txBody>
      </p:sp>
      <p:pic>
        <p:nvPicPr>
          <p:cNvPr id="17410" name="Picture 2" descr="http://s61.radikal.ru/i171/0809/b9/509898afcf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3649467" cy="50101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Но, в связи с тем, что к рыцарям было не так много формальных требований, таковыми стали себя называть и члены разбойничьих групп, которых было предостаточно в эпоху средневековья.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ОБРАЗ ЖИЗНИ</a:t>
            </a:r>
            <a:endParaRPr lang="ru-RU" sz="4800" b="1" dirty="0"/>
          </a:p>
        </p:txBody>
      </p:sp>
      <p:pic>
        <p:nvPicPr>
          <p:cNvPr id="19458" name="Picture 2" descr="http://sashka.inf.ua/skasgeroi/robin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3786214" cy="3256794"/>
          </a:xfrm>
          <a:prstGeom prst="rect">
            <a:avLst/>
          </a:prstGeom>
          <a:noFill/>
        </p:spPr>
      </p:pic>
      <p:pic>
        <p:nvPicPr>
          <p:cNvPr id="19460" name="Picture 4" descr="http://www.scaliger.ru/texts/veronez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214686"/>
            <a:ext cx="3857652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КОННЫЙ ВОИН</a:t>
            </a:r>
            <a:endParaRPr lang="ru-RU" sz="4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Рыцарь должен был явиться к сеньору полностью экипированным и на собственном боевом коне.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hm-models.narod.ru/katalog/02_2/118_1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5000628" y="1500174"/>
            <a:ext cx="3324984" cy="4572032"/>
          </a:xfrm>
          <a:prstGeom prst="rect">
            <a:avLst/>
          </a:prstGeom>
          <a:noFill/>
          <a:ln w="31750">
            <a:solidFill>
              <a:schemeClr val="bg1">
                <a:alpha val="52000"/>
              </a:schemeClr>
            </a:solidFill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800" b="1" dirty="0" smtClean="0"/>
              <a:t>КОННЫЙ ВОИН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Основу рыцарского вооружения составляло холодное оружие. Оно было символом свободы и благородства.</a:t>
            </a:r>
          </a:p>
          <a:p>
            <a:pPr>
              <a:buNone/>
            </a:pPr>
            <a:endParaRPr lang="ru-RU" sz="1400" i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2400" i="1" dirty="0" smtClean="0">
                <a:solidFill>
                  <a:schemeClr val="tx2"/>
                </a:solidFill>
              </a:rPr>
              <a:t>«Се крест Господне, которого бегут враги».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1506" name="Picture 2" descr="http://www.middle-ages.org.uk/images/hospitaller-knight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714876" y="1571612"/>
            <a:ext cx="1857388" cy="3095647"/>
          </a:xfrm>
          <a:prstGeom prst="rect">
            <a:avLst/>
          </a:prstGeom>
          <a:noFill/>
        </p:spPr>
      </p:pic>
      <p:pic>
        <p:nvPicPr>
          <p:cNvPr id="6" name="Picture 8" descr="http://img1.liveinternet.ru/images/attach/c/0/52/432/52432343_1260814002_5752f4a3c457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6643702" y="3143248"/>
            <a:ext cx="18703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://t3.gstatic.com/images?q=tbn:ANd9GcS0J2wo7uHt5OEIFoENddcK2IlqDrSJ7qR0ihvZIeSTzkB-hx_Llanjynm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5643570" y="1571612"/>
            <a:ext cx="2409831" cy="45831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225</TotalTime>
  <Words>465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Проект на тему:  Рыцарство </vt:lpstr>
      <vt:lpstr>АКТУАЛЬНОСТЬ</vt:lpstr>
      <vt:lpstr>ЦЕЛЬ ПРОЕКТА</vt:lpstr>
      <vt:lpstr>ЗАДАЧИ И МЕТОДЫ</vt:lpstr>
      <vt:lpstr>ЭТИМОЛОГИЯ СЛОВА</vt:lpstr>
      <vt:lpstr>ОБРАЗ ЖИЗНИ</vt:lpstr>
      <vt:lpstr>ОБРАЗ ЖИЗНИ</vt:lpstr>
      <vt:lpstr>КОННЫЙ ВОИН</vt:lpstr>
      <vt:lpstr>КОННЫЙ ВОИН</vt:lpstr>
      <vt:lpstr>ОБУЧЕНИЕ</vt:lpstr>
      <vt:lpstr>РЫЦАРСКИЙ ЗАМОК</vt:lpstr>
      <vt:lpstr>КОДЕКС ЧЕСТИ И КУЛЬТУРА</vt:lpstr>
      <vt:lpstr>ИДЕАЛЬНЫЙ РЫЦАРЬ</vt:lpstr>
      <vt:lpstr>РЫЦАРСКИЕ ТУРНИРЫ</vt:lpstr>
      <vt:lpstr>КУЛЬТ ПРЕКРАСНОЙ ДАМЫ</vt:lpstr>
      <vt:lpstr>КУРТУАЗНАЯ ЛИТЕРАТУРА</vt:lpstr>
      <vt:lpstr>ЗАКЛЮЧЕНИЕ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Рыцарство.</dc:title>
  <dc:creator>Darina</dc:creator>
  <cp:lastModifiedBy>каб427</cp:lastModifiedBy>
  <cp:revision>25</cp:revision>
  <dcterms:created xsi:type="dcterms:W3CDTF">2012-01-12T12:46:03Z</dcterms:created>
  <dcterms:modified xsi:type="dcterms:W3CDTF">2012-01-25T14:02:57Z</dcterms:modified>
</cp:coreProperties>
</file>